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12"/>
  </p:notesMasterIdLst>
  <p:sldIdLst>
    <p:sldId id="256" r:id="rId2"/>
    <p:sldId id="268" r:id="rId3"/>
    <p:sldId id="272" r:id="rId4"/>
    <p:sldId id="281" r:id="rId5"/>
    <p:sldId id="276" r:id="rId6"/>
    <p:sldId id="277" r:id="rId7"/>
    <p:sldId id="278" r:id="rId8"/>
    <p:sldId id="280" r:id="rId9"/>
    <p:sldId id="279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822F-A230-407E-AAFC-F05EDFDF1FC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55BA4-97FF-4F76-A6DA-B35969D306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20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7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3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69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91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7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59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16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71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1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003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E1B6BF-7D62-4B28-B349-035EF16E3477}" type="datetimeFigureOut">
              <a:rPr lang="hu-HU" smtClean="0"/>
              <a:pPr/>
              <a:t>2023. 11. 16.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6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6399" y="218330"/>
            <a:ext cx="5975547" cy="2261111"/>
          </a:xfrm>
        </p:spPr>
        <p:txBody>
          <a:bodyPr>
            <a:noAutofit/>
          </a:bodyPr>
          <a:lstStyle/>
          <a:p>
            <a:pPr algn="ctr"/>
            <a:r>
              <a:rPr lang="hu-HU" sz="3600" b="1" cap="small" dirty="0">
                <a:solidFill>
                  <a:schemeClr val="bg1"/>
                </a:solidFill>
                <a:latin typeface="Calibri (Címsorok)"/>
              </a:rPr>
              <a:t>Gondolatok a magyar egyetemi autonómia helyzetéről az EUA elemzései tükrében</a:t>
            </a:r>
            <a:endParaRPr lang="hu-HU" sz="3600" b="1" cap="small" dirty="0">
              <a:solidFill>
                <a:schemeClr val="bg1"/>
              </a:solidFill>
              <a:latin typeface="Calibri (Címsorok)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22513" y="2782528"/>
            <a:ext cx="5457372" cy="1596031"/>
          </a:xfrm>
        </p:spPr>
        <p:txBody>
          <a:bodyPr>
            <a:normAutofit/>
          </a:bodyPr>
          <a:lstStyle/>
          <a:p>
            <a:pPr algn="l"/>
            <a:endParaRPr lang="hu-HU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hu-HU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Árva Zsuzsanna</a:t>
            </a:r>
          </a:p>
        </p:txBody>
      </p:sp>
    </p:spTree>
    <p:extLst>
      <p:ext uri="{BB962C8B-B14F-4D97-AF65-F5344CB8AC3E}">
        <p14:creationId xmlns:p14="http://schemas.microsoft.com/office/powerpoint/2010/main" val="181155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Banksy">
            <a:extLst>
              <a:ext uri="{FF2B5EF4-FFF2-40B4-BE49-F238E27FC236}">
                <a16:creationId xmlns:a16="http://schemas.microsoft.com/office/drawing/2014/main" id="{006E546B-E70E-BB56-4070-C3D0731F18C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9" b="18754"/>
          <a:stretch/>
        </p:blipFill>
        <p:spPr bwMode="auto">
          <a:xfrm>
            <a:off x="-32" y="-29487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278593E4-9F18-4133-8E6D-49F2BD5E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BE1094B-4A5D-76CB-E302-36F4D103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arva.zsuzsanna@law.unideb.hu</a:t>
            </a:r>
            <a:br>
              <a:rPr lang="en-US" sz="1700" b="1" dirty="0"/>
            </a:br>
            <a:endParaRPr lang="en-US" sz="1700" b="1" dirty="0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482D7CB0-CBA7-460E-824A-FAAA7D33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47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1AE21AB-6041-40C3-B71F-C1803DA2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389165" cy="5646208"/>
          </a:xfrm>
        </p:spPr>
        <p:txBody>
          <a:bodyPr anchor="ctr">
            <a:normAutofit/>
          </a:bodyPr>
          <a:lstStyle/>
          <a:p>
            <a:r>
              <a:rPr lang="hu-HU" sz="3400" b="1" cap="small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Bevezetés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295CE9-7DF2-4EB6-B44B-9203DEF1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206477"/>
            <a:ext cx="6576017" cy="63418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200" b="1" dirty="0">
                <a:cs typeface="Times New Roman" panose="02020603050405020304" pitchFamily="18" charset="0"/>
              </a:rPr>
              <a:t>2020-2021. Egyetemi modellváltás</a:t>
            </a:r>
          </a:p>
          <a:p>
            <a:pPr marL="0" indent="0">
              <a:buNone/>
            </a:pPr>
            <a:r>
              <a:rPr lang="hu-HU" sz="2200" b="1" dirty="0">
                <a:cs typeface="Times New Roman" panose="02020603050405020304" pitchFamily="18" charset="0"/>
              </a:rPr>
              <a:t>2022. Kizárás az EU-programokból</a:t>
            </a:r>
          </a:p>
          <a:p>
            <a:pPr marL="0" indent="0" algn="just">
              <a:buNone/>
            </a:pPr>
            <a:r>
              <a:rPr lang="hu-HU" sz="2200" b="1" dirty="0">
                <a:cs typeface="Times New Roman" panose="02020603050405020304" pitchFamily="18" charset="0"/>
              </a:rPr>
              <a:t>2023. EUA Nyilatkozat</a:t>
            </a:r>
          </a:p>
          <a:p>
            <a:pPr marL="0" indent="0" algn="just">
              <a:buNone/>
            </a:pPr>
            <a:r>
              <a:rPr lang="hu-HU" sz="2200" b="1" dirty="0">
                <a:cs typeface="Times New Roman" panose="02020603050405020304" pitchFamily="18" charset="0"/>
              </a:rPr>
              <a:t>EUA 2023 március </a:t>
            </a:r>
            <a:r>
              <a:rPr lang="hu-H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hu-HU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r>
              <a:rPr lang="hu-H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hu-H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autonomy</a:t>
            </a:r>
            <a:r>
              <a:rPr lang="hu-H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Hungary. A </a:t>
            </a:r>
            <a:r>
              <a:rPr lang="hu-HU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complementary</a:t>
            </a:r>
            <a:r>
              <a:rPr lang="hu-H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hu-H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Autonomy</a:t>
            </a:r>
            <a:r>
              <a:rPr lang="hu-H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Scorecard</a:t>
            </a:r>
            <a:endParaRPr lang="hu-HU" sz="2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Indoka: </a:t>
            </a:r>
            <a:r>
              <a:rPr lang="hu-HU" sz="2200" dirty="0">
                <a:cs typeface="Times New Roman" panose="02020603050405020304" pitchFamily="18" charset="0"/>
              </a:rPr>
              <a:t>unikális, máshol nem létező modell</a:t>
            </a:r>
            <a:r>
              <a:rPr lang="en-US" sz="2200" dirty="0">
                <a:cs typeface="Times New Roman" panose="02020603050405020304" pitchFamily="18" charset="0"/>
              </a:rPr>
              <a:t>. </a:t>
            </a:r>
            <a:endParaRPr lang="hu-H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8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9964" y="-952262"/>
            <a:ext cx="10058400" cy="2112468"/>
          </a:xfrm>
        </p:spPr>
        <p:txBody>
          <a:bodyPr>
            <a:normAutofit/>
          </a:bodyPr>
          <a:lstStyle/>
          <a:p>
            <a:pPr lvl="0" algn="ctr">
              <a:spcBef>
                <a:spcPts val="2400"/>
              </a:spcBef>
              <a:spcAft>
                <a:spcPts val="1000"/>
              </a:spcAft>
            </a:pPr>
            <a:r>
              <a:rPr lang="hu-HU" sz="3800" b="1" cap="small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Autonómia-fogalmak I.</a:t>
            </a:r>
            <a:endParaRPr lang="hu-HU" sz="3800" b="1" cap="small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6272" y="1343608"/>
            <a:ext cx="10058400" cy="5140705"/>
          </a:xfrm>
        </p:spPr>
        <p:txBody>
          <a:bodyPr>
            <a:noAutofit/>
          </a:bodyPr>
          <a:lstStyle/>
          <a:p>
            <a:r>
              <a:rPr lang="hu-HU" dirty="0">
                <a:cs typeface="Times New Roman" panose="02020603050405020304" pitchFamily="18" charset="0"/>
              </a:rPr>
              <a:t>1988. Guy </a:t>
            </a:r>
            <a:r>
              <a:rPr lang="hu-HU" dirty="0" err="1">
                <a:cs typeface="Times New Roman" panose="02020603050405020304" pitchFamily="18" charset="0"/>
              </a:rPr>
              <a:t>Neave</a:t>
            </a:r>
            <a:r>
              <a:rPr lang="hu-HU" dirty="0">
                <a:cs typeface="Times New Roman" panose="02020603050405020304" pitchFamily="18" charset="0"/>
              </a:rPr>
              <a:t> „az </a:t>
            </a:r>
            <a:r>
              <a:rPr lang="hu-H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autonómia kontextuálisan és politikailag meghatározott fogalom</a:t>
            </a:r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hu-HU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2007. EUA </a:t>
            </a:r>
            <a:r>
              <a:rPr lang="hu-HU" dirty="0">
                <a:cs typeface="Times New Roman" panose="02020603050405020304" pitchFamily="18" charset="0"/>
              </a:rPr>
              <a:t>Lisszaboni Deklaráció (</a:t>
            </a:r>
            <a:r>
              <a:rPr lang="en-US" b="0" i="0" dirty="0">
                <a:solidFill>
                  <a:srgbClr val="262626"/>
                </a:solidFill>
                <a:effectLst/>
                <a:cs typeface="Times New Roman" panose="02020603050405020304" pitchFamily="18" charset="0"/>
              </a:rPr>
              <a:t>Europe’s Universities beyond 2010: Diversity with a Common Purpose</a:t>
            </a:r>
            <a:r>
              <a:rPr lang="hu-HU" b="0" i="0" dirty="0">
                <a:solidFill>
                  <a:srgbClr val="262626"/>
                </a:solidFill>
                <a:effectLst/>
                <a:cs typeface="Times New Roman" panose="02020603050405020304" pitchFamily="18" charset="0"/>
              </a:rPr>
              <a:t>) </a:t>
            </a:r>
            <a:r>
              <a:rPr lang="hu-HU" dirty="0">
                <a:cs typeface="Times New Roman" panose="02020603050405020304" pitchFamily="18" charset="0"/>
              </a:rPr>
              <a:t>VI. cím (szervezeti, személyzeti, pénzügyi és akadémiai)</a:t>
            </a:r>
          </a:p>
          <a:p>
            <a:pPr algn="just"/>
            <a:r>
              <a:rPr lang="hu-HU" dirty="0">
                <a:cs typeface="Times New Roman" panose="02020603050405020304" pitchFamily="18" charset="0"/>
              </a:rPr>
              <a:t>Hamza Gábor: nem tanszabadság, hanem intézményi jellemző</a:t>
            </a:r>
          </a:p>
          <a:p>
            <a:pPr algn="just"/>
            <a:r>
              <a:rPr lang="hu-HU" dirty="0">
                <a:cs typeface="Times New Roman" panose="02020603050405020304" pitchFamily="18" charset="0"/>
              </a:rPr>
              <a:t>Kocsis Miklós: félreértett fogalom, nem áll összhangban nemzetközi tendenciákkal</a:t>
            </a:r>
          </a:p>
          <a:p>
            <a:pPr algn="just"/>
            <a:r>
              <a:rPr lang="hu-H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41/2005. (X. 27.) AB határozat: </a:t>
            </a:r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Szűkebb értelemben a tudományos szabadság, tágabb értelemben a szervezetalakítási, működési és gazdálkodási önállóságot jelenti, amelynek eleme az önigazgatás. Biztosítékai: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Az Országgyűlés határozza meg a felsőoktatási intézményekre vonatkozó alapvető szabályokat,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Belső normaalkotás biztosítása.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Saját képviseleti szerv és önkormányzat alakítása.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Gazdálkodási autonómia és mellette állami támogatás.</a:t>
            </a:r>
          </a:p>
          <a:p>
            <a:pPr algn="just"/>
            <a:r>
              <a:rPr lang="hu-HU" dirty="0">
                <a:cs typeface="Times New Roman" panose="02020603050405020304" pitchFamily="18" charset="0"/>
              </a:rPr>
              <a:t>Kiss László különvélemény</a:t>
            </a:r>
          </a:p>
          <a:p>
            <a:pPr algn="just"/>
            <a:endParaRPr lang="hu-HU" dirty="0">
              <a:cs typeface="Times New Roman" panose="02020603050405020304" pitchFamily="18" charset="0"/>
            </a:endParaRPr>
          </a:p>
          <a:p>
            <a:pPr algn="just"/>
            <a:endParaRPr lang="hu-H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6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23B992-E9B8-C334-6433-A2B9F6DD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cap="small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Autonómia-fogalmak II.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4F01E0-8A0D-7137-5EF9-C9E94052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rmAutofit/>
          </a:bodyPr>
          <a:lstStyle/>
          <a:p>
            <a:r>
              <a:rPr lang="hu-HU" sz="1800" dirty="0">
                <a:effectLst/>
                <a:ea typeface="Calibri" panose="020F0502020204030204" pitchFamily="34" charset="0"/>
              </a:rPr>
              <a:t>39/2006. (IX. 27.) AB határozat gazdasági tanács</a:t>
            </a:r>
            <a:r>
              <a:rPr lang="hu-HU" sz="1800" dirty="0">
                <a:ea typeface="Calibri" panose="020F0502020204030204" pitchFamily="34" charset="0"/>
              </a:rPr>
              <a:t>, rektor – tanszabadság?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ea typeface="Calibri" panose="020F0502020204030204" pitchFamily="34" charset="0"/>
              </a:rPr>
              <a:t>62/2009. (VI. 16.) AB határozat gazdasági taná</a:t>
            </a:r>
            <a:r>
              <a:rPr lang="hu-HU" sz="1800" dirty="0">
                <a:ea typeface="Calibri" panose="020F0502020204030204" pitchFamily="34" charset="0"/>
              </a:rPr>
              <a:t>cs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gazdasági önállósága nem öncélú, hanem a tudományos szabadság érvényesülésének a garanciája.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Autonómia elemei:</a:t>
            </a:r>
            <a:endParaRPr lang="hu-HU" sz="18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u-H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tudomány autonómiája mint a tudományos kérdésekben való döntés,</a:t>
            </a:r>
            <a:endParaRPr lang="hu-H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 szervezeti autonómia mint a felsőoktatási intézmény szervezeti, működési önállóság, </a:t>
            </a:r>
            <a:endParaRPr lang="hu-H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 gazdálkodási autonómia mint a pénzeszközök szabad felhasználása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21/2021. (VI. 22.) AB határozat alapítói és fenntartói jogok - autonómia </a:t>
            </a:r>
          </a:p>
          <a:p>
            <a:endParaRPr lang="hu-HU" sz="1800" dirty="0">
              <a:ea typeface="Calibri" panose="020F0502020204030204" pitchFamily="34" charset="0"/>
            </a:endParaRP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89804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215B81-57F7-E8A0-5394-20C36A3F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4996"/>
          </a:xfrm>
        </p:spPr>
        <p:txBody>
          <a:bodyPr>
            <a:normAutofit/>
          </a:bodyPr>
          <a:lstStyle/>
          <a:p>
            <a:pPr algn="ctr"/>
            <a:r>
              <a:rPr lang="hu-HU" sz="3800" b="1" cap="small" dirty="0">
                <a:latin typeface="+mn-lt"/>
                <a:cs typeface="Times New Roman" panose="02020603050405020304" pitchFamily="18" charset="0"/>
              </a:rPr>
              <a:t>Autonómia 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FC5F05-7FC4-C930-5D21-8F15422B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4824"/>
            <a:ext cx="10058400" cy="4124270"/>
          </a:xfrm>
        </p:spPr>
        <p:txBody>
          <a:bodyPr>
            <a:normAutofit/>
          </a:bodyPr>
          <a:lstStyle/>
          <a:p>
            <a:r>
              <a:rPr lang="hu-HU" dirty="0">
                <a:cs typeface="Times New Roman" panose="02020603050405020304" pitchFamily="18" charset="0"/>
              </a:rPr>
              <a:t>2009. </a:t>
            </a:r>
            <a:r>
              <a:rPr lang="en-US" i="0" dirty="0">
                <a:solidFill>
                  <a:srgbClr val="262626"/>
                </a:solidFill>
                <a:effectLst/>
                <a:cs typeface="Times New Roman" panose="02020603050405020304" pitchFamily="18" charset="0"/>
              </a:rPr>
              <a:t>University Autonomy in Europe I – </a:t>
            </a:r>
            <a:r>
              <a:rPr lang="hu-HU" i="0" dirty="0">
                <a:solidFill>
                  <a:srgbClr val="262626"/>
                </a:solidFill>
                <a:effectLst/>
                <a:cs typeface="Times New Roman" panose="02020603050405020304" pitchFamily="18" charset="0"/>
              </a:rPr>
              <a:t>Feltáró tanulmány</a:t>
            </a:r>
          </a:p>
          <a:p>
            <a:pPr algn="just"/>
            <a:r>
              <a:rPr lang="hu-HU" dirty="0">
                <a:cs typeface="Times New Roman" panose="02020603050405020304" pitchFamily="18" charset="0"/>
              </a:rPr>
              <a:t>2009. EUA Prágai Deklaráció</a:t>
            </a:r>
            <a:r>
              <a:rPr lang="en-US" dirty="0">
                <a:cs typeface="Times New Roman" panose="02020603050405020304" pitchFamily="18" charset="0"/>
              </a:rPr>
              <a:t> : “Az </a:t>
            </a:r>
            <a:r>
              <a:rPr lang="en-US" dirty="0" err="1">
                <a:cs typeface="Times New Roman" panose="02020603050405020304" pitchFamily="18" charset="0"/>
              </a:rPr>
              <a:t>egyetemeknek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nagyobb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autonómiára</a:t>
            </a:r>
            <a:r>
              <a:rPr lang="en-US" dirty="0">
                <a:cs typeface="Times New Roman" panose="02020603050405020304" pitchFamily="18" charset="0"/>
              </a:rPr>
              <a:t> van </a:t>
            </a:r>
            <a:r>
              <a:rPr lang="en-US" dirty="0" err="1">
                <a:cs typeface="Times New Roman" panose="02020603050405020304" pitchFamily="18" charset="0"/>
              </a:rPr>
              <a:t>szükségük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ahhoz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hogy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jobban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szolgálhassák</a:t>
            </a:r>
            <a:r>
              <a:rPr lang="en-US" dirty="0">
                <a:cs typeface="Times New Roman" panose="02020603050405020304" pitchFamily="18" charset="0"/>
              </a:rPr>
              <a:t> a </a:t>
            </a:r>
            <a:r>
              <a:rPr lang="en-US" dirty="0" err="1">
                <a:cs typeface="Times New Roman" panose="02020603050405020304" pitchFamily="18" charset="0"/>
              </a:rPr>
              <a:t>társadalmat</a:t>
            </a:r>
            <a:r>
              <a:rPr lang="hu-HU" dirty="0">
                <a:cs typeface="Times New Roman" panose="02020603050405020304" pitchFamily="18" charset="0"/>
              </a:rPr>
              <a:t> (…). ” </a:t>
            </a:r>
          </a:p>
          <a:p>
            <a:pPr algn="just"/>
            <a:r>
              <a:rPr lang="hu-HU" dirty="0">
                <a:cs typeface="Times New Roman" panose="02020603050405020304" pitchFamily="18" charset="0"/>
              </a:rPr>
              <a:t>Keretei: </a:t>
            </a:r>
            <a:r>
              <a:rPr lang="en-US" dirty="0" err="1">
                <a:cs typeface="Times New Roman" panose="02020603050405020304" pitchFamily="18" charset="0"/>
              </a:rPr>
              <a:t>kedvező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szabályozási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hu-HU" dirty="0">
                <a:cs typeface="Times New Roman" panose="02020603050405020304" pitchFamily="18" charset="0"/>
              </a:rPr>
              <a:t>környezet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amelyek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lehetővé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teszi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az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egyetemek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vezetői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számára</a:t>
            </a:r>
            <a:r>
              <a:rPr lang="en-US" dirty="0">
                <a:cs typeface="Times New Roman" panose="02020603050405020304" pitchFamily="18" charset="0"/>
              </a:rPr>
              <a:t> a </a:t>
            </a:r>
            <a:r>
              <a:rPr lang="en-US" dirty="0" err="1">
                <a:cs typeface="Times New Roman" panose="02020603050405020304" pitchFamily="18" charset="0"/>
              </a:rPr>
              <a:t>belső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struktúrák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hatékony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kialakítását</a:t>
            </a:r>
            <a:r>
              <a:rPr lang="en-US" dirty="0">
                <a:cs typeface="Times New Roman" panose="02020603050405020304" pitchFamily="18" charset="0"/>
              </a:rPr>
              <a:t>, a </a:t>
            </a:r>
            <a:r>
              <a:rPr lang="en-US" dirty="0" err="1">
                <a:cs typeface="Times New Roman" panose="02020603050405020304" pitchFamily="18" charset="0"/>
              </a:rPr>
              <a:t>személyzet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kiválasztását</a:t>
            </a:r>
            <a:r>
              <a:rPr lang="hu-HU" dirty="0">
                <a:cs typeface="Times New Roman" panose="02020603050405020304" pitchFamily="18" charset="0"/>
              </a:rPr>
              <a:t>,</a:t>
            </a:r>
            <a:r>
              <a:rPr lang="en-US" dirty="0">
                <a:cs typeface="Times New Roman" panose="02020603050405020304" pitchFamily="18" charset="0"/>
              </a:rPr>
              <a:t> a </a:t>
            </a:r>
            <a:r>
              <a:rPr lang="en-US" dirty="0" err="1">
                <a:cs typeface="Times New Roman" panose="02020603050405020304" pitchFamily="18" charset="0"/>
              </a:rPr>
              <a:t>tudományos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programok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kialakítását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és</a:t>
            </a:r>
            <a:r>
              <a:rPr lang="en-US" dirty="0">
                <a:cs typeface="Times New Roman" panose="02020603050405020304" pitchFamily="18" charset="0"/>
              </a:rPr>
              <a:t> a </a:t>
            </a:r>
            <a:r>
              <a:rPr lang="en-US" dirty="0" err="1">
                <a:cs typeface="Times New Roman" panose="02020603050405020304" pitchFamily="18" charset="0"/>
              </a:rPr>
              <a:t>pénzügyi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források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felhasználását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mindezt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sajátos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intézményi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küldetésükkel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és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profiljukkal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összhangban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hu-HU" dirty="0">
              <a:cs typeface="Times New Roman" panose="02020603050405020304" pitchFamily="18" charset="0"/>
            </a:endParaRPr>
          </a:p>
          <a:p>
            <a:r>
              <a:rPr lang="hu-HU" dirty="0">
                <a:cs typeface="Times New Roman" panose="02020603050405020304" pitchFamily="18" charset="0"/>
              </a:rPr>
              <a:t>2011. </a:t>
            </a:r>
            <a:r>
              <a:rPr lang="en-US" dirty="0">
                <a:cs typeface="Times New Roman" panose="02020603050405020304" pitchFamily="18" charset="0"/>
              </a:rPr>
              <a:t>University Autonomy in </a:t>
            </a:r>
            <a:r>
              <a:rPr lang="en-US" dirty="0" err="1">
                <a:cs typeface="Times New Roman" panose="02020603050405020304" pitchFamily="18" charset="0"/>
              </a:rPr>
              <a:t>Europ</a:t>
            </a:r>
            <a:r>
              <a:rPr lang="hu-HU" dirty="0">
                <a:cs typeface="Times New Roman" panose="02020603050405020304" pitchFamily="18" charset="0"/>
              </a:rPr>
              <a:t>e</a:t>
            </a:r>
            <a:r>
              <a:rPr lang="en-US" dirty="0">
                <a:cs typeface="Times New Roman" panose="02020603050405020304" pitchFamily="18" charset="0"/>
              </a:rPr>
              <a:t> II</a:t>
            </a:r>
            <a:r>
              <a:rPr lang="hu-HU" dirty="0">
                <a:cs typeface="Times New Roman" panose="02020603050405020304" pitchFamily="18" charset="0"/>
              </a:rPr>
              <a:t>.</a:t>
            </a:r>
            <a:r>
              <a:rPr lang="en-US" dirty="0">
                <a:cs typeface="Times New Roman" panose="02020603050405020304" pitchFamily="18" charset="0"/>
              </a:rPr>
              <a:t> The Scorecard </a:t>
            </a:r>
            <a:endParaRPr lang="hu-HU" dirty="0">
              <a:cs typeface="Times New Roman" panose="02020603050405020304" pitchFamily="18" charset="0"/>
            </a:endParaRPr>
          </a:p>
          <a:p>
            <a:r>
              <a:rPr lang="hu-HU" dirty="0">
                <a:cs typeface="Times New Roman" panose="02020603050405020304" pitchFamily="18" charset="0"/>
              </a:rPr>
              <a:t>2017. </a:t>
            </a:r>
            <a:r>
              <a:rPr lang="en-US" dirty="0">
                <a:cs typeface="Times New Roman" panose="02020603050405020304" pitchFamily="18" charset="0"/>
              </a:rPr>
              <a:t>University Autonomy in </a:t>
            </a:r>
            <a:r>
              <a:rPr lang="en-US" dirty="0" err="1">
                <a:cs typeface="Times New Roman" panose="02020603050405020304" pitchFamily="18" charset="0"/>
              </a:rPr>
              <a:t>Europ</a:t>
            </a:r>
            <a:r>
              <a:rPr lang="hu-HU" dirty="0">
                <a:cs typeface="Times New Roman" panose="02020603050405020304" pitchFamily="18" charset="0"/>
              </a:rPr>
              <a:t>e</a:t>
            </a:r>
            <a:r>
              <a:rPr lang="en-US" dirty="0">
                <a:cs typeface="Times New Roman" panose="02020603050405020304" pitchFamily="18" charset="0"/>
              </a:rPr>
              <a:t> I</a:t>
            </a:r>
            <a:r>
              <a:rPr lang="hu-HU" dirty="0">
                <a:cs typeface="Times New Roman" panose="02020603050405020304" pitchFamily="18" charset="0"/>
              </a:rPr>
              <a:t>I</a:t>
            </a:r>
            <a:r>
              <a:rPr lang="en-US" dirty="0">
                <a:cs typeface="Times New Roman" panose="02020603050405020304" pitchFamily="18" charset="0"/>
              </a:rPr>
              <a:t>I</a:t>
            </a:r>
            <a:r>
              <a:rPr lang="hu-HU" dirty="0">
                <a:cs typeface="Times New Roman" panose="02020603050405020304" pitchFamily="18" charset="0"/>
              </a:rPr>
              <a:t>.</a:t>
            </a:r>
            <a:r>
              <a:rPr lang="en-US" dirty="0">
                <a:cs typeface="Times New Roman" panose="02020603050405020304" pitchFamily="18" charset="0"/>
              </a:rPr>
              <a:t> The Scorecard </a:t>
            </a:r>
            <a:endParaRPr lang="hu-HU" dirty="0">
              <a:cs typeface="Times New Roman" panose="02020603050405020304" pitchFamily="18" charset="0"/>
            </a:endParaRPr>
          </a:p>
          <a:p>
            <a:r>
              <a:rPr lang="hu-HU" dirty="0">
                <a:cs typeface="Times New Roman" panose="02020603050405020304" pitchFamily="18" charset="0"/>
              </a:rPr>
              <a:t>2023. </a:t>
            </a:r>
            <a:r>
              <a:rPr lang="en-US" dirty="0">
                <a:cs typeface="Times New Roman" panose="02020603050405020304" pitchFamily="18" charset="0"/>
              </a:rPr>
              <a:t>University Autonomy in </a:t>
            </a:r>
            <a:r>
              <a:rPr lang="en-US" dirty="0" err="1">
                <a:cs typeface="Times New Roman" panose="02020603050405020304" pitchFamily="18" charset="0"/>
              </a:rPr>
              <a:t>Europ</a:t>
            </a:r>
            <a:r>
              <a:rPr lang="hu-HU" dirty="0">
                <a:cs typeface="Times New Roman" panose="02020603050405020304" pitchFamily="18" charset="0"/>
              </a:rPr>
              <a:t>e</a:t>
            </a:r>
            <a:r>
              <a:rPr lang="en-US" dirty="0">
                <a:cs typeface="Times New Roman" panose="02020603050405020304" pitchFamily="18" charset="0"/>
              </a:rPr>
              <a:t> I</a:t>
            </a:r>
            <a:r>
              <a:rPr lang="hu-HU" dirty="0">
                <a:cs typeface="Times New Roman" panose="02020603050405020304" pitchFamily="18" charset="0"/>
              </a:rPr>
              <a:t>V.</a:t>
            </a:r>
            <a:r>
              <a:rPr lang="en-US" dirty="0">
                <a:cs typeface="Times New Roman" panose="02020603050405020304" pitchFamily="18" charset="0"/>
              </a:rPr>
              <a:t> The Scorecard </a:t>
            </a:r>
            <a:r>
              <a:rPr lang="hu-HU" b="1" dirty="0">
                <a:cs typeface="Times New Roman" panose="02020603050405020304" pitchFamily="18" charset="0"/>
              </a:rPr>
              <a:t>és</a:t>
            </a:r>
            <a:r>
              <a:rPr lang="hu-HU" dirty="0">
                <a:cs typeface="Times New Roman" panose="02020603050405020304" pitchFamily="18" charset="0"/>
              </a:rPr>
              <a:t> 2023 Magyarország kiegészítő elemzés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451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E002617-8B8F-3EA6-5350-79775674F3AA}"/>
              </a:ext>
            </a:extLst>
          </p:cNvPr>
          <p:cNvSpPr txBox="1"/>
          <p:nvPr/>
        </p:nvSpPr>
        <p:spPr>
          <a:xfrm>
            <a:off x="693175" y="1091381"/>
            <a:ext cx="50980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Szervezeti autonómia</a:t>
            </a:r>
            <a:r>
              <a:rPr lang="en-US" b="1" dirty="0"/>
              <a:t> </a:t>
            </a:r>
            <a:endParaRPr lang="hu-HU" b="1" dirty="0"/>
          </a:p>
          <a:p>
            <a:pPr algn="just"/>
            <a:r>
              <a:rPr lang="hu-HU" dirty="0"/>
              <a:t>Vezető kiválasztási eljárása</a:t>
            </a:r>
            <a:r>
              <a:rPr lang="en-US" dirty="0"/>
              <a:t> • </a:t>
            </a:r>
            <a:r>
              <a:rPr lang="hu-HU" dirty="0"/>
              <a:t>vezető kiválasztási szempontjai</a:t>
            </a:r>
            <a:r>
              <a:rPr lang="en-US" dirty="0"/>
              <a:t> • </a:t>
            </a:r>
            <a:r>
              <a:rPr lang="hu-HU" dirty="0"/>
              <a:t>vezető eltávolítása</a:t>
            </a:r>
            <a:r>
              <a:rPr lang="en-US" dirty="0"/>
              <a:t> • </a:t>
            </a:r>
            <a:r>
              <a:rPr lang="hu-HU" dirty="0"/>
              <a:t>vezető hivatali ideje</a:t>
            </a:r>
            <a:r>
              <a:rPr lang="en-US" dirty="0"/>
              <a:t> • </a:t>
            </a:r>
            <a:r>
              <a:rPr lang="hu-HU" dirty="0"/>
              <a:t>külső tagok részvétele az egyetemi testületekben</a:t>
            </a:r>
            <a:r>
              <a:rPr lang="en-US" dirty="0"/>
              <a:t> • </a:t>
            </a:r>
            <a:r>
              <a:rPr lang="hu-HU" dirty="0"/>
              <a:t>szervezeti döntések meghozatalának a képessége</a:t>
            </a:r>
            <a:r>
              <a:rPr lang="en-US" dirty="0"/>
              <a:t> • </a:t>
            </a:r>
            <a:r>
              <a:rPr lang="hu-HU" dirty="0"/>
              <a:t>jogi személyek létesítésének képessége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6E7FBBE-E243-B739-55DE-7DD228259F01}"/>
              </a:ext>
            </a:extLst>
          </p:cNvPr>
          <p:cNvSpPr txBox="1"/>
          <p:nvPr/>
        </p:nvSpPr>
        <p:spPr>
          <a:xfrm>
            <a:off x="693175" y="3598210"/>
            <a:ext cx="50980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Pénzügyi autonómia</a:t>
            </a:r>
          </a:p>
          <a:p>
            <a:pPr algn="just"/>
            <a:r>
              <a:rPr lang="en-US" dirty="0"/>
              <a:t>Az </a:t>
            </a:r>
            <a:r>
              <a:rPr lang="en-US" dirty="0" err="1"/>
              <a:t>állami</a:t>
            </a:r>
            <a:r>
              <a:rPr lang="en-US" dirty="0"/>
              <a:t> </a:t>
            </a:r>
            <a:r>
              <a:rPr lang="en-US" dirty="0" err="1"/>
              <a:t>finanszírozás</a:t>
            </a:r>
            <a:r>
              <a:rPr lang="en-US" dirty="0"/>
              <a:t> </a:t>
            </a:r>
            <a:r>
              <a:rPr lang="hu-HU" dirty="0"/>
              <a:t>időtartama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típusa</a:t>
            </a:r>
            <a:r>
              <a:rPr lang="en-US" dirty="0"/>
              <a:t> • </a:t>
            </a:r>
            <a:r>
              <a:rPr lang="en-US" dirty="0" err="1"/>
              <a:t>Képesség</a:t>
            </a:r>
            <a:r>
              <a:rPr lang="en-US" dirty="0"/>
              <a:t> a </a:t>
            </a:r>
            <a:r>
              <a:rPr lang="en-US" dirty="0" err="1"/>
              <a:t>többlet</a:t>
            </a:r>
            <a:r>
              <a:rPr lang="en-US" dirty="0"/>
              <a:t> </a:t>
            </a:r>
            <a:r>
              <a:rPr lang="hu-HU" dirty="0"/>
              <a:t>meg</a:t>
            </a:r>
            <a:r>
              <a:rPr lang="en-US" dirty="0" err="1"/>
              <a:t>tartására</a:t>
            </a:r>
            <a:r>
              <a:rPr lang="en-US" dirty="0"/>
              <a:t> • </a:t>
            </a:r>
            <a:r>
              <a:rPr lang="hu-HU" dirty="0"/>
              <a:t>H</a:t>
            </a:r>
            <a:r>
              <a:rPr lang="en-US" dirty="0" err="1"/>
              <a:t>itelfelvétel</a:t>
            </a:r>
            <a:r>
              <a:rPr lang="hu-HU" dirty="0"/>
              <a:t> képessége</a:t>
            </a:r>
            <a:r>
              <a:rPr lang="en-US" dirty="0"/>
              <a:t> • </a:t>
            </a:r>
            <a:r>
              <a:rPr lang="en-US" dirty="0" err="1"/>
              <a:t>Képesség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épületek</a:t>
            </a:r>
            <a:r>
              <a:rPr lang="en-US" dirty="0"/>
              <a:t> </a:t>
            </a:r>
            <a:r>
              <a:rPr lang="en-US" dirty="0" err="1"/>
              <a:t>tulajdonlására</a:t>
            </a:r>
            <a:r>
              <a:rPr lang="en-US" dirty="0"/>
              <a:t> • </a:t>
            </a:r>
            <a:r>
              <a:rPr lang="en-US" dirty="0" err="1"/>
              <a:t>Képesség</a:t>
            </a:r>
            <a:r>
              <a:rPr lang="en-US" dirty="0"/>
              <a:t> a </a:t>
            </a:r>
            <a:r>
              <a:rPr lang="en-US" dirty="0" err="1"/>
              <a:t>tandíjak</a:t>
            </a:r>
            <a:r>
              <a:rPr lang="hu-HU" dirty="0"/>
              <a:t>/önköltség</a:t>
            </a:r>
            <a:r>
              <a:rPr lang="en-US" dirty="0"/>
              <a:t> </a:t>
            </a:r>
            <a:r>
              <a:rPr lang="hu-HU" dirty="0"/>
              <a:t>megállapítására</a:t>
            </a:r>
            <a:r>
              <a:rPr lang="en-US" dirty="0"/>
              <a:t> a </a:t>
            </a:r>
            <a:r>
              <a:rPr lang="en-US" dirty="0" err="1"/>
              <a:t>nemzeti</a:t>
            </a:r>
            <a:r>
              <a:rPr lang="en-US" dirty="0"/>
              <a:t>/EU-s </a:t>
            </a:r>
            <a:r>
              <a:rPr lang="en-US" dirty="0" err="1"/>
              <a:t>diákok</a:t>
            </a:r>
            <a:r>
              <a:rPr lang="en-US" dirty="0"/>
              <a:t> </a:t>
            </a:r>
            <a:r>
              <a:rPr lang="en-US" dirty="0" err="1"/>
              <a:t>számára</a:t>
            </a:r>
            <a:r>
              <a:rPr lang="en-US" dirty="0"/>
              <a:t> • </a:t>
            </a:r>
            <a:r>
              <a:rPr lang="en-US" dirty="0" err="1"/>
              <a:t>Képesség</a:t>
            </a:r>
            <a:r>
              <a:rPr lang="en-US" dirty="0"/>
              <a:t> a </a:t>
            </a:r>
            <a:r>
              <a:rPr lang="en-US" dirty="0" err="1"/>
              <a:t>tandíjak</a:t>
            </a:r>
            <a:r>
              <a:rPr lang="hu-HU" dirty="0"/>
              <a:t>/önköltség</a:t>
            </a:r>
            <a:r>
              <a:rPr lang="en-US" dirty="0"/>
              <a:t> </a:t>
            </a:r>
            <a:r>
              <a:rPr lang="hu-HU" dirty="0"/>
              <a:t>megállapítására</a:t>
            </a:r>
            <a:r>
              <a:rPr lang="en-US" dirty="0"/>
              <a:t> a </a:t>
            </a:r>
            <a:r>
              <a:rPr lang="en-US" dirty="0" err="1"/>
              <a:t>nem</a:t>
            </a:r>
            <a:r>
              <a:rPr lang="en-US" dirty="0"/>
              <a:t> EU-s </a:t>
            </a:r>
            <a:r>
              <a:rPr lang="en-US" dirty="0" err="1"/>
              <a:t>diákok</a:t>
            </a:r>
            <a:r>
              <a:rPr lang="en-US" dirty="0"/>
              <a:t> </a:t>
            </a:r>
            <a:r>
              <a:rPr lang="en-US" dirty="0" err="1"/>
              <a:t>számára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8B0DC90-7A2F-D51C-7A7F-72541DE678B0}"/>
              </a:ext>
            </a:extLst>
          </p:cNvPr>
          <p:cNvSpPr txBox="1"/>
          <p:nvPr/>
        </p:nvSpPr>
        <p:spPr>
          <a:xfrm>
            <a:off x="6002594" y="1091381"/>
            <a:ext cx="51963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Személyzeti autonómia</a:t>
            </a:r>
          </a:p>
          <a:p>
            <a:pPr algn="just"/>
            <a:r>
              <a:rPr lang="hu-HU" dirty="0"/>
              <a:t>Az alkalmazási feltételekről, felvételről történő döntés</a:t>
            </a:r>
            <a:r>
              <a:rPr lang="en-US" dirty="0"/>
              <a:t> (</a:t>
            </a:r>
            <a:r>
              <a:rPr lang="en-US" dirty="0" err="1"/>
              <a:t>vezető</a:t>
            </a:r>
            <a:r>
              <a:rPr lang="en-US" dirty="0"/>
              <a:t> </a:t>
            </a:r>
            <a:r>
              <a:rPr lang="hu-HU" dirty="0"/>
              <a:t>oktatók és vezető nem oktató dolgozók</a:t>
            </a:r>
            <a:r>
              <a:rPr lang="en-US" dirty="0"/>
              <a:t>) • </a:t>
            </a:r>
            <a:r>
              <a:rPr lang="hu-HU" dirty="0"/>
              <a:t>I</a:t>
            </a:r>
            <a:r>
              <a:rPr lang="en-US" dirty="0" err="1"/>
              <a:t>lletményről</a:t>
            </a:r>
            <a:r>
              <a:rPr lang="hu-HU" dirty="0"/>
              <a:t>, munkabérről történő döntés</a:t>
            </a:r>
            <a:r>
              <a:rPr lang="en-US" dirty="0"/>
              <a:t> </a:t>
            </a:r>
            <a:r>
              <a:rPr lang="hu-HU" dirty="0"/>
              <a:t>képessége</a:t>
            </a:r>
            <a:r>
              <a:rPr lang="en-US" dirty="0"/>
              <a:t>• </a:t>
            </a:r>
            <a:r>
              <a:rPr lang="hu-HU" dirty="0"/>
              <a:t>Jogviszony megszüntetéséről történő döntés képessége</a:t>
            </a:r>
            <a:r>
              <a:rPr lang="en-US" dirty="0"/>
              <a:t> • </a:t>
            </a:r>
            <a:r>
              <a:rPr lang="hu-HU" dirty="0"/>
              <a:t>E</a:t>
            </a:r>
            <a:r>
              <a:rPr lang="en-US" dirty="0" err="1"/>
              <a:t>lő</a:t>
            </a:r>
            <a:r>
              <a:rPr lang="hu-HU" dirty="0"/>
              <a:t>menetelről történő döntés képessége</a:t>
            </a:r>
            <a:r>
              <a:rPr lang="en-US" dirty="0"/>
              <a:t> 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005C2E2-7D7F-1D2E-0935-7E495227C82D}"/>
              </a:ext>
            </a:extLst>
          </p:cNvPr>
          <p:cNvSpPr txBox="1"/>
          <p:nvPr/>
        </p:nvSpPr>
        <p:spPr>
          <a:xfrm>
            <a:off x="6002594" y="3598210"/>
            <a:ext cx="5196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Akadémiai autonómia</a:t>
            </a:r>
          </a:p>
          <a:p>
            <a:pPr algn="just"/>
            <a:r>
              <a:rPr lang="hu-HU" dirty="0"/>
              <a:t>Hallgatói létszámról történő döntés képessége</a:t>
            </a:r>
            <a:r>
              <a:rPr lang="en-US" dirty="0"/>
              <a:t> • </a:t>
            </a:r>
            <a:r>
              <a:rPr lang="hu-HU" dirty="0"/>
              <a:t>Hallgatók kiválasztása</a:t>
            </a:r>
            <a:r>
              <a:rPr lang="en-US" dirty="0"/>
              <a:t> • </a:t>
            </a:r>
            <a:r>
              <a:rPr lang="hu-HU" dirty="0"/>
              <a:t>Új képzési programok indítása</a:t>
            </a:r>
            <a:r>
              <a:rPr lang="en-US" dirty="0"/>
              <a:t> • </a:t>
            </a:r>
            <a:r>
              <a:rPr lang="hu-HU" dirty="0"/>
              <a:t>Képzési programok megszüntetése</a:t>
            </a:r>
            <a:r>
              <a:rPr lang="en-US" dirty="0"/>
              <a:t> • </a:t>
            </a:r>
            <a:r>
              <a:rPr lang="hu-HU" dirty="0"/>
              <a:t>Képzés nyelvének meghatározása</a:t>
            </a:r>
            <a:r>
              <a:rPr lang="en-US" dirty="0"/>
              <a:t> • </a:t>
            </a:r>
            <a:r>
              <a:rPr lang="hu-HU" dirty="0"/>
              <a:t>Minőségbiztosítási eljárások és szolgáltatók kiválasztása</a:t>
            </a:r>
            <a:r>
              <a:rPr lang="en-US" dirty="0"/>
              <a:t> • </a:t>
            </a:r>
            <a:r>
              <a:rPr lang="hu-HU" dirty="0"/>
              <a:t>Képzési programok tartalmának meghatározására való képesség</a:t>
            </a:r>
          </a:p>
        </p:txBody>
      </p:sp>
    </p:spTree>
    <p:extLst>
      <p:ext uri="{BB962C8B-B14F-4D97-AF65-F5344CB8AC3E}">
        <p14:creationId xmlns:p14="http://schemas.microsoft.com/office/powerpoint/2010/main" val="209372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96B735-929E-2F45-DAFA-C06A8CB8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2360"/>
          </a:xfrm>
        </p:spPr>
        <p:txBody>
          <a:bodyPr/>
          <a:lstStyle/>
          <a:p>
            <a:pPr algn="ctr"/>
            <a:r>
              <a:rPr lang="hu-HU" b="1" cap="small" dirty="0">
                <a:latin typeface="+mn-lt"/>
                <a:cs typeface="Times New Roman" panose="02020603050405020304" pitchFamily="18" charset="0"/>
              </a:rPr>
              <a:t>Modellváltás jogi keretei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3B7848B1-9B04-0475-9CBC-9FC569C8B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4154"/>
            <a:ext cx="10058400" cy="4497356"/>
          </a:xfrm>
        </p:spPr>
        <p:txBody>
          <a:bodyPr>
            <a:noAutofit/>
          </a:bodyPr>
          <a:lstStyle/>
          <a:p>
            <a:r>
              <a:rPr lang="hu-HU" sz="1600" dirty="0">
                <a:cs typeface="Times New Roman" panose="02020603050405020304" pitchFamily="18" charset="0"/>
              </a:rPr>
              <a:t>2019. évi XIII. tv. Vagyonkezelő alapítványok létrejötte, </a:t>
            </a:r>
            <a:r>
              <a:rPr lang="hu-HU" sz="1600" dirty="0" err="1">
                <a:cs typeface="Times New Roman" panose="02020603050405020304" pitchFamily="18" charset="0"/>
              </a:rPr>
              <a:t>lex</a:t>
            </a:r>
            <a:r>
              <a:rPr lang="hu-HU" sz="1600" dirty="0"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cs typeface="Times New Roman" panose="02020603050405020304" pitchFamily="18" charset="0"/>
              </a:rPr>
              <a:t>specialis</a:t>
            </a:r>
            <a:r>
              <a:rPr lang="hu-HU" sz="1600" dirty="0">
                <a:cs typeface="Times New Roman" panose="02020603050405020304" pitchFamily="18" charset="0"/>
              </a:rPr>
              <a:t>, önfenntartó működés</a:t>
            </a:r>
          </a:p>
          <a:p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Módosítás: 2020. évi CXLVIII. tv. Közfeladat</a:t>
            </a:r>
            <a:r>
              <a:rPr lang="hu-H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ellátó vagyonkezelő alapítványok</a:t>
            </a:r>
          </a:p>
          <a:p>
            <a:r>
              <a:rPr lang="hu-H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2020. Alaptörvény kilencedik módosítás 38. cikk (6) bekezdés KEKVA létrehozása, működése és megszüntetése, valamint közfeladata ellátásáról sarkalatos törvény rendelkezik.</a:t>
            </a:r>
          </a:p>
          <a:p>
            <a:r>
              <a:rPr lang="hu-H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2021. évi IX. törvény a k</a:t>
            </a:r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özfeladat</a:t>
            </a:r>
            <a:r>
              <a:rPr lang="hu-H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 ellátó vagyonkezelő alapítványokról 30 + 2</a:t>
            </a:r>
          </a:p>
          <a:p>
            <a:r>
              <a:rPr lang="hu-H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2021. modellváltás, fenntartóváltás, </a:t>
            </a:r>
            <a:r>
              <a:rPr lang="hu-HU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Nftv</a:t>
            </a:r>
            <a:r>
              <a:rPr lang="hu-H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73. § (3) bekezdés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saját hatáskörben kiadja, illetve módosítja a felsőoktatási intézmény alapító okiratát;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közli a felsőoktatási intézmény költségvetésének kereteit (főösszegeit) és értékeli az éves beszámolóját;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megvizsgálja főbb szabályzatait (szervezeti és működési szabályzat, intézményfejlesztési terv, költségvetés)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ellenőrzési jogot gyakorol (például gazdálkodás, működés törvényessége, hatékonyság, a szakmai munka eredményessége);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kezdeményezi a rektor megbízását és felmentését, továbbá gyakorolja felette a munkáltatói jogokat;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gyakorolja az állami felsőoktatási intézményben a konzisztórium tagjainak delegálásával, megbízásával, visszahívásával, a megbízás megszüntetésével kapcsolatos döntési hatásköröket.</a:t>
            </a:r>
            <a:r>
              <a:rPr lang="hu-H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56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060672-E601-1748-4CC2-A97CF3D7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0862"/>
          </a:xfrm>
        </p:spPr>
        <p:txBody>
          <a:bodyPr>
            <a:normAutofit/>
          </a:bodyPr>
          <a:lstStyle/>
          <a:p>
            <a:pPr algn="ctr"/>
            <a:r>
              <a:rPr lang="hu-HU" sz="3800" b="1" cap="small" dirty="0" err="1">
                <a:latin typeface="Calibriű"/>
                <a:cs typeface="Times New Roman" panose="02020603050405020304" pitchFamily="18" charset="0"/>
              </a:rPr>
              <a:t>Sui</a:t>
            </a:r>
            <a:r>
              <a:rPr lang="hu-HU" sz="3800" b="1" cap="small" dirty="0">
                <a:latin typeface="Calibriű"/>
                <a:cs typeface="Times New Roman" panose="02020603050405020304" pitchFamily="18" charset="0"/>
              </a:rPr>
              <a:t> generis modellváltás Magyarországon?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29112B8-0B2C-4C98-6758-D55946874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026368"/>
            <a:ext cx="4937760" cy="42920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u-HU" sz="3200" dirty="0">
                <a:cs typeface="Times New Roman" panose="02020603050405020304" pitchFamily="18" charset="0"/>
              </a:rPr>
              <a:t>Magyarország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43AD02F-DE76-79AB-77DD-4C19A70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744826"/>
            <a:ext cx="4937760" cy="4376056"/>
          </a:xfrm>
        </p:spPr>
        <p:txBody>
          <a:bodyPr>
            <a:normAutofit/>
          </a:bodyPr>
          <a:lstStyle/>
          <a:p>
            <a:pPr algn="just"/>
            <a:r>
              <a:rPr lang="hu-HU" sz="1600" dirty="0"/>
              <a:t>Kuratórium tagjai </a:t>
            </a:r>
            <a:r>
              <a:rPr lang="hu-HU" sz="1600" b="1" dirty="0"/>
              <a:t>határozatlan idejű </a:t>
            </a:r>
            <a:r>
              <a:rPr lang="hu-HU" sz="1600" dirty="0"/>
              <a:t>kinevezés</a:t>
            </a:r>
            <a:r>
              <a:rPr lang="en-US" sz="1600" dirty="0"/>
              <a:t>.</a:t>
            </a:r>
            <a:endParaRPr lang="hu-HU" sz="1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/>
              <a:t>A </a:t>
            </a:r>
            <a:r>
              <a:rPr lang="en-US" sz="1600" dirty="0" err="1"/>
              <a:t>tagokat</a:t>
            </a:r>
            <a:r>
              <a:rPr lang="en-US" sz="1600" dirty="0"/>
              <a:t> </a:t>
            </a:r>
            <a:r>
              <a:rPr lang="hu-HU" sz="1600" dirty="0"/>
              <a:t>teljes egészében</a:t>
            </a:r>
            <a:r>
              <a:rPr lang="en-US" sz="1600" dirty="0"/>
              <a:t> a </a:t>
            </a:r>
            <a:r>
              <a:rPr lang="en-US" sz="1600" b="1" dirty="0" err="1"/>
              <a:t>kormány</a:t>
            </a:r>
            <a:r>
              <a:rPr lang="en-US" sz="1600" b="1" dirty="0"/>
              <a:t> </a:t>
            </a:r>
            <a:r>
              <a:rPr lang="en-US" sz="1600" b="1" dirty="0" err="1"/>
              <a:t>nevezi</a:t>
            </a:r>
            <a:r>
              <a:rPr lang="en-US" sz="1600" b="1" dirty="0"/>
              <a:t> ki</a:t>
            </a:r>
            <a:r>
              <a:rPr lang="en-US" sz="1600" dirty="0"/>
              <a:t>, </a:t>
            </a:r>
            <a:r>
              <a:rPr lang="en-US" sz="1600" dirty="0" err="1"/>
              <a:t>amelynek</a:t>
            </a:r>
            <a:r>
              <a:rPr lang="en-US" sz="1600" dirty="0"/>
              <a:t> </a:t>
            </a:r>
            <a:r>
              <a:rPr lang="en-US" sz="1600" dirty="0" err="1"/>
              <a:t>mérlegelési</a:t>
            </a:r>
            <a:r>
              <a:rPr lang="en-US" sz="1600" dirty="0"/>
              <a:t> </a:t>
            </a:r>
            <a:r>
              <a:rPr lang="en-US" sz="1600" dirty="0" err="1"/>
              <a:t>jogkörébe</a:t>
            </a:r>
            <a:r>
              <a:rPr lang="en-US" sz="1600" dirty="0"/>
              <a:t> </a:t>
            </a:r>
            <a:r>
              <a:rPr lang="en-US" sz="1600" dirty="0" err="1"/>
              <a:t>tartozik</a:t>
            </a:r>
            <a:r>
              <a:rPr lang="en-US" sz="1600" dirty="0"/>
              <a:t> </a:t>
            </a:r>
            <a:r>
              <a:rPr lang="en-US" sz="1600" dirty="0" err="1"/>
              <a:t>annak</a:t>
            </a:r>
            <a:r>
              <a:rPr lang="en-US" sz="1600" dirty="0"/>
              <a:t> </a:t>
            </a:r>
            <a:r>
              <a:rPr lang="en-US" sz="1600" dirty="0" err="1"/>
              <a:t>eldöntése</a:t>
            </a:r>
            <a:r>
              <a:rPr lang="en-US" sz="1600" dirty="0"/>
              <a:t>, </a:t>
            </a:r>
            <a:r>
              <a:rPr lang="en-US" sz="1600" dirty="0" err="1"/>
              <a:t>hogy</a:t>
            </a:r>
            <a:r>
              <a:rPr lang="en-US" sz="1600" dirty="0"/>
              <a:t> a </a:t>
            </a:r>
            <a:r>
              <a:rPr lang="en-US" sz="1600" dirty="0" err="1"/>
              <a:t>kinevezettek</a:t>
            </a:r>
            <a:r>
              <a:rPr lang="en-US" sz="1600" dirty="0"/>
              <a:t>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egyetemi</a:t>
            </a:r>
            <a:r>
              <a:rPr lang="en-US" sz="1600" dirty="0"/>
              <a:t> </a:t>
            </a:r>
            <a:r>
              <a:rPr lang="en-US" sz="1600" dirty="0" err="1"/>
              <a:t>közösségből</a:t>
            </a:r>
            <a:r>
              <a:rPr lang="en-US" sz="1600" dirty="0"/>
              <a:t> </a:t>
            </a:r>
            <a:r>
              <a:rPr lang="en-US" sz="1600" dirty="0" err="1"/>
              <a:t>származnak</a:t>
            </a:r>
            <a:r>
              <a:rPr lang="en-US" sz="1600" dirty="0"/>
              <a:t>-e </a:t>
            </a:r>
            <a:r>
              <a:rPr lang="en-US" sz="1600" dirty="0" err="1"/>
              <a:t>vagy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(a </a:t>
            </a:r>
            <a:r>
              <a:rPr lang="en-US" sz="1600" dirty="0" err="1"/>
              <a:t>kuratóriumok</a:t>
            </a:r>
            <a:r>
              <a:rPr lang="en-US" sz="1600" dirty="0"/>
              <a:t> </a:t>
            </a:r>
            <a:r>
              <a:rPr lang="hu-HU" sz="1600" dirty="0"/>
              <a:t>akár</a:t>
            </a:r>
            <a:r>
              <a:rPr lang="en-US" sz="1600" dirty="0"/>
              <a:t> </a:t>
            </a:r>
            <a:r>
              <a:rPr lang="en-US" sz="1600" dirty="0" err="1"/>
              <a:t>teljes</a:t>
            </a:r>
            <a:r>
              <a:rPr lang="en-US" sz="1600" dirty="0"/>
              <a:t> </a:t>
            </a:r>
            <a:r>
              <a:rPr lang="en-US" sz="1600" dirty="0" err="1"/>
              <a:t>egészében</a:t>
            </a:r>
            <a:r>
              <a:rPr lang="en-US" sz="1600" dirty="0"/>
              <a:t> </a:t>
            </a:r>
            <a:r>
              <a:rPr lang="en-US" sz="1600" dirty="0" err="1"/>
              <a:t>külső</a:t>
            </a:r>
            <a:r>
              <a:rPr lang="en-US" sz="1600" dirty="0"/>
              <a:t> </a:t>
            </a:r>
            <a:r>
              <a:rPr lang="en-US" sz="1600" dirty="0" err="1"/>
              <a:t>tagokból</a:t>
            </a:r>
            <a:r>
              <a:rPr lang="en-US" sz="1600" dirty="0"/>
              <a:t> </a:t>
            </a:r>
            <a:r>
              <a:rPr lang="en-US" sz="1600" dirty="0" err="1"/>
              <a:t>állhatnak</a:t>
            </a:r>
            <a:r>
              <a:rPr lang="en-US" sz="1600" dirty="0"/>
              <a:t>). </a:t>
            </a:r>
            <a:endParaRPr lang="hu-HU" sz="1600" dirty="0"/>
          </a:p>
          <a:p>
            <a:pPr algn="just"/>
            <a:r>
              <a:rPr lang="hu-HU" sz="1600" dirty="0"/>
              <a:t>A kuratórium jelentős </a:t>
            </a:r>
            <a:r>
              <a:rPr lang="hu-HU" sz="1600" b="1" dirty="0"/>
              <a:t>döntéshozatali hatáskörrel</a:t>
            </a:r>
            <a:r>
              <a:rPr lang="hu-HU" sz="1600" dirty="0"/>
              <a:t> rendelkezik.</a:t>
            </a:r>
          </a:p>
          <a:p>
            <a:pPr algn="just"/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nem állami fenntartású intézmények </a:t>
            </a:r>
            <a:r>
              <a:rPr lang="hu-H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eltérhetnek  az állami fenntartású intézmények számára meghatározott szervezeti szabályoktól</a:t>
            </a:r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hu-H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kuratórium jóváhagyhatja az intézmény költségvetését és az éves beszámolót, az intézmény szervezeti és működési szabályzatát, beleértve olyan fontos szempontokat, mint a munkaerő-felvétel és a diákügyek, valamint az intézmény vagyongazdálkodási tervét.</a:t>
            </a:r>
          </a:p>
          <a:p>
            <a:endParaRPr lang="hu-H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AD1019C-C652-E38E-EDCA-649D9B3A6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897466"/>
            <a:ext cx="4937760" cy="6108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u-HU" sz="3200" dirty="0">
                <a:cs typeface="Times New Roman" panose="02020603050405020304" pitchFamily="18" charset="0"/>
              </a:rPr>
              <a:t>Hollandia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23BB2C6-FC9D-FEAB-B59A-5B3E2B601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19" y="1735493"/>
            <a:ext cx="5221411" cy="437605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1600" dirty="0"/>
              <a:t>Fenntartó testület 4-éves mandátum.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1600" b="1" dirty="0"/>
              <a:t>Teljes mértékben külső tagokból álló testület miniszter által kinevezve</a:t>
            </a:r>
            <a:r>
              <a:rPr lang="en-US" sz="1600" b="1" dirty="0"/>
              <a:t>.</a:t>
            </a:r>
            <a:endParaRPr lang="hu-HU" sz="16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hu-HU" sz="1600" dirty="0"/>
              <a:t>Formális és valós autonómia több</a:t>
            </a:r>
            <a:r>
              <a:rPr lang="en-US" sz="1600" dirty="0"/>
              <a:t>: </a:t>
            </a:r>
            <a:r>
              <a:rPr lang="hu-HU" sz="1600" dirty="0"/>
              <a:t>versengő kapcsolat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b="1" dirty="0"/>
              <a:t>A kormány bizonyos mértékig visszaléphetett az egyetemek ellenőrzéséből, miközben a szabályok meghatározása és a finanszírozás tekintetében továbbra is a legfontosabb szereplő marad a területen.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600" b="1" dirty="0"/>
              <a:t>A hagyományos egyetemi testületek megszűntek, vagy főleg konzultatív funkciót töltenek meg.</a:t>
            </a:r>
            <a:endParaRPr lang="hu-HU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1600" dirty="0"/>
              <a:t>A kormányzati irányítást az egyetemi csúcsszervek </a:t>
            </a:r>
            <a:r>
              <a:rPr lang="hu-HU" sz="1600" dirty="0" err="1"/>
              <a:t>mikroirányítása</a:t>
            </a:r>
            <a:r>
              <a:rPr lang="hu-HU" sz="1600" dirty="0"/>
              <a:t> váltotta fel.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 holland </a:t>
            </a:r>
            <a:r>
              <a:rPr lang="en-US" sz="1600" dirty="0" err="1"/>
              <a:t>felsőoktatási</a:t>
            </a:r>
            <a:r>
              <a:rPr lang="en-US" sz="1600" dirty="0"/>
              <a:t> </a:t>
            </a:r>
            <a:r>
              <a:rPr lang="en-US" sz="1600" dirty="0" err="1"/>
              <a:t>politika</a:t>
            </a:r>
            <a:r>
              <a:rPr lang="en-US" sz="1600" dirty="0"/>
              <a:t>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ágazat</a:t>
            </a:r>
            <a:r>
              <a:rPr lang="hu-HU" sz="1600" dirty="0"/>
              <a:t>i</a:t>
            </a:r>
            <a:r>
              <a:rPr lang="en-US" sz="1600" dirty="0"/>
              <a:t> </a:t>
            </a:r>
            <a:r>
              <a:rPr lang="en-US" sz="1600" dirty="0" err="1"/>
              <a:t>reformjának</a:t>
            </a:r>
            <a:r>
              <a:rPr lang="en-US" sz="1600" dirty="0"/>
              <a:t> </a:t>
            </a:r>
            <a:r>
              <a:rPr lang="en-US" sz="1600" dirty="0" err="1"/>
              <a:t>éllovasa</a:t>
            </a:r>
            <a:r>
              <a:rPr lang="en-US" sz="1600" dirty="0"/>
              <a:t> volt</a:t>
            </a:r>
            <a:r>
              <a:rPr lang="hu-HU" sz="1600" dirty="0"/>
              <a:t> a kontinentális Európában.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000" dirty="0"/>
              <a:t>(</a:t>
            </a:r>
            <a:r>
              <a:rPr lang="en-US" sz="1000" dirty="0"/>
              <a:t>E</a:t>
            </a:r>
            <a:r>
              <a:rPr lang="en-US" sz="1200" dirty="0"/>
              <a:t>nders • de Boer • </a:t>
            </a:r>
            <a:r>
              <a:rPr lang="en-US" sz="1200" dirty="0" err="1"/>
              <a:t>Weyer</a:t>
            </a:r>
            <a:r>
              <a:rPr lang="hu-HU" sz="1200" dirty="0"/>
              <a:t>:</a:t>
            </a:r>
            <a:r>
              <a:rPr lang="en-US" sz="1200" dirty="0"/>
              <a:t> Regulatory autonomy and performance: the reform of higher education re-visited</a:t>
            </a:r>
            <a:r>
              <a:rPr lang="hu-HU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250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CDA673-7FDB-BC21-3A0D-1B845AC3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cap="small" dirty="0">
                <a:latin typeface="+mn-lt"/>
              </a:rPr>
              <a:t>Eltérő nézőpontok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EA20B0-8708-5445-42C5-9F3186162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494521"/>
            <a:ext cx="6492240" cy="61115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Estermann</a:t>
            </a:r>
            <a:r>
              <a:rPr lang="hu-HU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2015 „</a:t>
            </a:r>
            <a:r>
              <a:rPr lang="hu-HU" sz="1600" dirty="0">
                <a:solidFill>
                  <a:schemeClr val="tx1"/>
                </a:solidFill>
              </a:rPr>
              <a:t>UNIVERSITY AUTONOMY IN EUROPE”</a:t>
            </a:r>
            <a:r>
              <a:rPr lang="hu-HU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u-HU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 intézményi autonómia az állam és az egyetemek közötti, folyamatosan változó kapcsolat, valamint a hatóságok által gyakorolt, az adott nemzeti kontextustól és körülményektől függő, eltérő mértékű ellenőrzés.</a:t>
            </a:r>
          </a:p>
          <a:p>
            <a:pPr marL="34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 intézményi autonómia felfogása és terminológiája Európa-szerte nagyon eltérő, és az autonómia különböző összetevőinek szétválasztása annak biztosítása érdekében, hogy az autonómiát hasonlóan vizsgáljuk, nehéz folyamat.</a:t>
            </a:r>
          </a:p>
          <a:p>
            <a:pPr marL="34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külső tagok bevonásának tendenciája az intézményi döntéshozó testületekbe stratégiai célokat is szolgál. Az egyetemi irányító testületekbe gyakran választanak külső tagokat, hogy elősegítsék az iparral és más ágazatokkal való kapcsolatokat.</a:t>
            </a:r>
          </a:p>
          <a:p>
            <a:pPr marL="34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Cél egy </a:t>
            </a:r>
            <a:r>
              <a:rPr lang="hu-HU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hosszú távú elképzelés kidolgozása arról, hogy miként lehet több pénzt a felsőoktatásba és a kutatásba irányítani.</a:t>
            </a:r>
          </a:p>
          <a:p>
            <a:pPr marL="34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EUA 2011 „</a:t>
            </a:r>
            <a:r>
              <a:rPr lang="en-US" sz="1600" b="1" dirty="0">
                <a:solidFill>
                  <a:schemeClr val="tx1"/>
                </a:solidFill>
              </a:rPr>
              <a:t> Az </a:t>
            </a:r>
            <a:r>
              <a:rPr lang="en-US" sz="1600" b="1" dirty="0" err="1">
                <a:solidFill>
                  <a:schemeClr val="tx1"/>
                </a:solidFill>
              </a:rPr>
              <a:t>autonómia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különböző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aspektusainak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mérése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pontozása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és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súlyozása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összetett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és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gyakran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ellentmondásos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hu-HU" sz="1600" b="1" dirty="0">
                <a:solidFill>
                  <a:schemeClr val="tx1"/>
                </a:solidFill>
              </a:rPr>
              <a:t>feladat volt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r>
              <a:rPr lang="hu-HU" sz="1600" dirty="0">
                <a:solidFill>
                  <a:schemeClr val="tx1"/>
                </a:solidFill>
              </a:rPr>
              <a:t>”</a:t>
            </a:r>
            <a:endParaRPr lang="hu-H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3F81192-8B82-B9C2-5358-6B51AFF2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330750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11540</TotalTime>
  <Words>1107</Words>
  <Application>Microsoft Office PowerPoint</Application>
  <PresentationFormat>Szélesvásznú</PresentationFormat>
  <Paragraphs>79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Calibri</vt:lpstr>
      <vt:lpstr>Calibri (Címsorok)</vt:lpstr>
      <vt:lpstr>Calibri Light</vt:lpstr>
      <vt:lpstr>Calibriű</vt:lpstr>
      <vt:lpstr>Times New Roman</vt:lpstr>
      <vt:lpstr>Retrospektív</vt:lpstr>
      <vt:lpstr>Gondolatok a magyar egyetemi autonómia helyzetéről az EUA elemzései tükrében</vt:lpstr>
      <vt:lpstr>Bevezetés</vt:lpstr>
      <vt:lpstr>Autonómia-fogalmak I.</vt:lpstr>
      <vt:lpstr>Autonómia-fogalmak II. </vt:lpstr>
      <vt:lpstr>Autonómia eredmények</vt:lpstr>
      <vt:lpstr>PowerPoint-bemutató</vt:lpstr>
      <vt:lpstr>Modellváltás jogi keretei</vt:lpstr>
      <vt:lpstr>Sui generis modellváltás Magyarországon?</vt:lpstr>
      <vt:lpstr>Eltérő nézőpontok</vt:lpstr>
      <vt:lpstr>Köszönöm a figyelmet! arva.zsuzsanna@law.unideb.hu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Szakrendelő orvos</dc:creator>
  <cp:lastModifiedBy>Zsuzsanna Árva</cp:lastModifiedBy>
  <cp:revision>64</cp:revision>
  <dcterms:created xsi:type="dcterms:W3CDTF">2017-08-31T09:25:18Z</dcterms:created>
  <dcterms:modified xsi:type="dcterms:W3CDTF">2023-11-17T08:15:01Z</dcterms:modified>
</cp:coreProperties>
</file>