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56" r:id="rId2"/>
    <p:sldId id="268" r:id="rId3"/>
    <p:sldId id="265" r:id="rId4"/>
    <p:sldId id="258" r:id="rId5"/>
    <p:sldId id="259" r:id="rId6"/>
    <p:sldId id="260" r:id="rId7"/>
    <p:sldId id="261" r:id="rId8"/>
    <p:sldId id="264" r:id="rId9"/>
    <p:sldId id="269" r:id="rId10"/>
    <p:sldId id="270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2017-2021</a:t>
            </a:r>
          </a:p>
        </c:rich>
      </c:tx>
      <c:layout>
        <c:manualLayout>
          <c:xMode val="edge"/>
          <c:yMode val="edge"/>
          <c:x val="0.43665085898353617"/>
          <c:y val="2.0126357604699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veszélyhelyzeti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Munka1!$B$2:$B$6</c:f>
              <c:numCache>
                <c:formatCode>#,##0</c:formatCode>
                <c:ptCount val="5"/>
                <c:pt idx="0" formatCode="General">
                  <c:v>870</c:v>
                </c:pt>
                <c:pt idx="1">
                  <c:v>756</c:v>
                </c:pt>
                <c:pt idx="2">
                  <c:v>851</c:v>
                </c:pt>
                <c:pt idx="3" formatCode="General">
                  <c:v>73492</c:v>
                </c:pt>
                <c:pt idx="4" formatCode="General">
                  <c:v>107059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D-4090-9413-5889AF9C0ADA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emberi méltóság és közrend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Munka1!$C$2:$C$6</c:f>
              <c:numCache>
                <c:formatCode>#,##0</c:formatCode>
                <c:ptCount val="5"/>
                <c:pt idx="0" formatCode="General">
                  <c:v>91244</c:v>
                </c:pt>
                <c:pt idx="1">
                  <c:v>84547</c:v>
                </c:pt>
                <c:pt idx="2">
                  <c:v>79722</c:v>
                </c:pt>
                <c:pt idx="3" formatCode="General">
                  <c:v>104558</c:v>
                </c:pt>
                <c:pt idx="4" formatCode="General">
                  <c:v>79225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D-4090-9413-5889AF9C0ADA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kiemelt és közlekedési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Munka1!$D$2:$D$6</c:f>
              <c:numCache>
                <c:formatCode>#,##0</c:formatCode>
                <c:ptCount val="5"/>
                <c:pt idx="0">
                  <c:v>633876</c:v>
                </c:pt>
                <c:pt idx="1">
                  <c:v>79722</c:v>
                </c:pt>
                <c:pt idx="2">
                  <c:v>517701</c:v>
                </c:pt>
                <c:pt idx="3" formatCode="General">
                  <c:v>473533</c:v>
                </c:pt>
                <c:pt idx="4" formatCode="General">
                  <c:v>432629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2D-4090-9413-5889AF9C0ADA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elzárással is büntethető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Munka1!$E$2:$E$6</c:f>
              <c:numCache>
                <c:formatCode>#,##0</c:formatCode>
                <c:ptCount val="5"/>
                <c:pt idx="0">
                  <c:v>61624</c:v>
                </c:pt>
                <c:pt idx="1">
                  <c:v>56602</c:v>
                </c:pt>
                <c:pt idx="2">
                  <c:v>41537</c:v>
                </c:pt>
                <c:pt idx="3" formatCode="General">
                  <c:v>38558</c:v>
                </c:pt>
                <c:pt idx="4" formatCode="General">
                  <c:v>42460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2D-4090-9413-5889AF9C0ADA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egyéb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Munka1!$F$2:$F$6</c:f>
              <c:numCache>
                <c:formatCode>#,##0</c:formatCode>
                <c:ptCount val="5"/>
                <c:pt idx="0">
                  <c:v>56602</c:v>
                </c:pt>
                <c:pt idx="1">
                  <c:v>36704</c:v>
                </c:pt>
                <c:pt idx="2">
                  <c:v>37228</c:v>
                </c:pt>
                <c:pt idx="3" formatCode="General">
                  <c:v>39864</c:v>
                </c:pt>
                <c:pt idx="4" formatCode="General">
                  <c:v>32205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2D-4090-9413-5889AF9C0ADA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összes szabs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Munka1!$G$2:$G$6</c:f>
              <c:numCache>
                <c:formatCode>General</c:formatCode>
                <c:ptCount val="5"/>
                <c:pt idx="0">
                  <c:v>823874</c:v>
                </c:pt>
                <c:pt idx="1">
                  <c:v>779154</c:v>
                </c:pt>
                <c:pt idx="2">
                  <c:v>676039</c:v>
                </c:pt>
                <c:pt idx="3">
                  <c:v>730005</c:v>
                </c:pt>
                <c:pt idx="4">
                  <c:v>693578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B2D-4090-9413-5889AF9C0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3712400"/>
        <c:axId val="1893714896"/>
      </c:lineChart>
      <c:catAx>
        <c:axId val="18937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3714896"/>
        <c:crosses val="autoZero"/>
        <c:auto val="1"/>
        <c:lblAlgn val="ctr"/>
        <c:lblOffset val="100"/>
        <c:noMultiLvlLbl val="0"/>
      </c:catAx>
      <c:valAx>
        <c:axId val="189371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371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</a:t>
            </a:r>
            <a:r>
              <a:rPr lang="en-US"/>
              <a:t>zabálysértési miatt megindított eljárások száma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szabálysértési miatt megindított eljárások száma 2021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7-4182-8E09-194881FCE94D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7-4182-8E09-194881FCE94D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47-4182-8E09-194881FCE94D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47-4182-8E09-194881FCE94D}"/>
              </c:ext>
            </c:extLst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47-4182-8E09-194881FCE94D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47-4182-8E09-194881FCE94D}"/>
              </c:ext>
            </c:extLst>
          </c:dPt>
          <c:cat>
            <c:strRef>
              <c:f>Munka1!$A$2:$A$7</c:f>
              <c:strCache>
                <c:ptCount val="6"/>
                <c:pt idx="0">
                  <c:v>elzárással is büntethető </c:v>
                </c:pt>
                <c:pt idx="1">
                  <c:v>járványügyi</c:v>
                </c:pt>
                <c:pt idx="2">
                  <c:v>kiemelt és közl.</c:v>
                </c:pt>
                <c:pt idx="3">
                  <c:v>emberi méltóság, közrend</c:v>
                </c:pt>
                <c:pt idx="4">
                  <c:v>veszélyhelyzeti</c:v>
                </c:pt>
                <c:pt idx="5">
                  <c:v>más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42460</c:v>
                </c:pt>
                <c:pt idx="1">
                  <c:v>15195</c:v>
                </c:pt>
                <c:pt idx="2">
                  <c:v>432629</c:v>
                </c:pt>
                <c:pt idx="3">
                  <c:v>79225</c:v>
                </c:pt>
                <c:pt idx="4">
                  <c:v>91864</c:v>
                </c:pt>
                <c:pt idx="5">
                  <c:v>7340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47-4182-8E09-194881FCE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222AB-4D15-4942-B310-8B13B1193F6C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D48721-B782-435F-879A-7924F366231A}">
      <dgm:prSet/>
      <dgm:spPr/>
      <dgm:t>
        <a:bodyPr/>
        <a:lstStyle/>
        <a:p>
          <a:r>
            <a:rPr lang="hu-HU"/>
            <a:t>Fellebbezés korlátozása</a:t>
          </a:r>
          <a:endParaRPr lang="en-US"/>
        </a:p>
      </dgm:t>
    </dgm:pt>
    <dgm:pt modelId="{6A4F1199-2C6C-479C-84B7-C27C9D2BF8A6}" type="parTrans" cxnId="{78F65901-0587-431B-AE41-08C09852A1B5}">
      <dgm:prSet/>
      <dgm:spPr/>
      <dgm:t>
        <a:bodyPr/>
        <a:lstStyle/>
        <a:p>
          <a:endParaRPr lang="en-US"/>
        </a:p>
      </dgm:t>
    </dgm:pt>
    <dgm:pt modelId="{1E944CA8-3F7B-46DE-B9A5-4D793E69CBF8}" type="sibTrans" cxnId="{78F65901-0587-431B-AE41-08C09852A1B5}">
      <dgm:prSet/>
      <dgm:spPr/>
      <dgm:t>
        <a:bodyPr/>
        <a:lstStyle/>
        <a:p>
          <a:endParaRPr lang="en-US"/>
        </a:p>
      </dgm:t>
    </dgm:pt>
    <dgm:pt modelId="{511956C8-F7D3-42C3-90F0-083C22051A03}">
      <dgm:prSet/>
      <dgm:spPr/>
      <dgm:t>
        <a:bodyPr/>
        <a:lstStyle/>
        <a:p>
          <a:r>
            <a:rPr lang="hu-HU"/>
            <a:t>Ártatlanság vélelme?</a:t>
          </a:r>
          <a:endParaRPr lang="en-US"/>
        </a:p>
      </dgm:t>
    </dgm:pt>
    <dgm:pt modelId="{CFBB1970-B56A-4F33-860E-E6B68125344D}" type="parTrans" cxnId="{C078978E-42D8-41A3-9EB9-5F6FC45CEDE9}">
      <dgm:prSet/>
      <dgm:spPr/>
      <dgm:t>
        <a:bodyPr/>
        <a:lstStyle/>
        <a:p>
          <a:endParaRPr lang="en-US"/>
        </a:p>
      </dgm:t>
    </dgm:pt>
    <dgm:pt modelId="{3A4196FE-1112-4DD9-80DA-0C39AF3BD105}" type="sibTrans" cxnId="{C078978E-42D8-41A3-9EB9-5F6FC45CEDE9}">
      <dgm:prSet/>
      <dgm:spPr/>
      <dgm:t>
        <a:bodyPr/>
        <a:lstStyle/>
        <a:p>
          <a:endParaRPr lang="en-US"/>
        </a:p>
      </dgm:t>
    </dgm:pt>
    <dgm:pt modelId="{4581CBC3-C15F-4B1C-A49E-17FAE3B21D19}">
      <dgm:prSet/>
      <dgm:spPr/>
      <dgm:t>
        <a:bodyPr/>
        <a:lstStyle/>
        <a:p>
          <a:r>
            <a:rPr lang="hu-HU"/>
            <a:t>Hatósági ellenőrzés hiányos face to face szabályai</a:t>
          </a:r>
          <a:endParaRPr lang="en-US"/>
        </a:p>
      </dgm:t>
    </dgm:pt>
    <dgm:pt modelId="{A9B85E9F-BD4D-4FFF-973F-7D2A1951A08A}" type="parTrans" cxnId="{616DA5AC-3B04-4F67-AE68-EEAA97F04535}">
      <dgm:prSet/>
      <dgm:spPr/>
      <dgm:t>
        <a:bodyPr/>
        <a:lstStyle/>
        <a:p>
          <a:endParaRPr lang="en-US"/>
        </a:p>
      </dgm:t>
    </dgm:pt>
    <dgm:pt modelId="{81B5BA74-576B-454F-AD8A-435A20ECF40D}" type="sibTrans" cxnId="{616DA5AC-3B04-4F67-AE68-EEAA97F04535}">
      <dgm:prSet/>
      <dgm:spPr/>
      <dgm:t>
        <a:bodyPr/>
        <a:lstStyle/>
        <a:p>
          <a:endParaRPr lang="en-US"/>
        </a:p>
      </dgm:t>
    </dgm:pt>
    <dgm:pt modelId="{99277AF7-9A5C-4105-A32C-50B4FC76876E}">
      <dgm:prSet/>
      <dgm:spPr/>
      <dgm:t>
        <a:bodyPr/>
        <a:lstStyle/>
        <a:p>
          <a:r>
            <a:rPr lang="hu-HU" dirty="0"/>
            <a:t>Karantén szoftver (- egyedi határozat helyett jogszabály </a:t>
          </a:r>
        </a:p>
        <a:p>
          <a:r>
            <a:rPr lang="hu-HU" dirty="0"/>
            <a:t>                                 -  szoftver alkalmazásával kapcsolatos önálló szankció)</a:t>
          </a:r>
          <a:endParaRPr lang="en-US" dirty="0"/>
        </a:p>
      </dgm:t>
    </dgm:pt>
    <dgm:pt modelId="{6A69529E-2D17-4F42-AF00-DA4E5BFDFC1B}" type="parTrans" cxnId="{DE07BE48-ABAD-49B6-9295-505874D06033}">
      <dgm:prSet/>
      <dgm:spPr/>
      <dgm:t>
        <a:bodyPr/>
        <a:lstStyle/>
        <a:p>
          <a:endParaRPr lang="en-US"/>
        </a:p>
      </dgm:t>
    </dgm:pt>
    <dgm:pt modelId="{12E63CFC-097F-4C50-9BF7-11B05320875A}" type="sibTrans" cxnId="{DE07BE48-ABAD-49B6-9295-505874D06033}">
      <dgm:prSet/>
      <dgm:spPr/>
      <dgm:t>
        <a:bodyPr/>
        <a:lstStyle/>
        <a:p>
          <a:endParaRPr lang="en-US"/>
        </a:p>
      </dgm:t>
    </dgm:pt>
    <dgm:pt modelId="{4B35D28E-DE80-4EC7-BE9A-3F312B98CCEC}" type="pres">
      <dgm:prSet presAssocID="{47B222AB-4D15-4942-B310-8B13B1193F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088AB36-EBB0-4CC8-9762-4BDE565707B6}" type="pres">
      <dgm:prSet presAssocID="{71D48721-B782-435F-879A-7924F36623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B881FA-6312-42D6-BE49-4E08648B9BE8}" type="pres">
      <dgm:prSet presAssocID="{1E944CA8-3F7B-46DE-B9A5-4D793E69CBF8}" presName="spacer" presStyleCnt="0"/>
      <dgm:spPr/>
    </dgm:pt>
    <dgm:pt modelId="{56F86E72-9D1B-4522-A8BD-62B7379FCD80}" type="pres">
      <dgm:prSet presAssocID="{511956C8-F7D3-42C3-90F0-083C22051A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070344-E7D6-4F70-8DB0-0B6BE340F08A}" type="pres">
      <dgm:prSet presAssocID="{3A4196FE-1112-4DD9-80DA-0C39AF3BD105}" presName="spacer" presStyleCnt="0"/>
      <dgm:spPr/>
    </dgm:pt>
    <dgm:pt modelId="{0A4624B5-0693-422C-B9AD-0F86BC391754}" type="pres">
      <dgm:prSet presAssocID="{4581CBC3-C15F-4B1C-A49E-17FAE3B21D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8A1EE8-3513-45A8-A6B1-908D86462A5F}" type="pres">
      <dgm:prSet presAssocID="{81B5BA74-576B-454F-AD8A-435A20ECF40D}" presName="spacer" presStyleCnt="0"/>
      <dgm:spPr/>
    </dgm:pt>
    <dgm:pt modelId="{28FE9C58-1E54-4A99-9E98-D35BA8BEFFD9}" type="pres">
      <dgm:prSet presAssocID="{99277AF7-9A5C-4105-A32C-50B4FC76876E}" presName="parentText" presStyleLbl="node1" presStyleIdx="3" presStyleCnt="4" custLinFactNeighborX="14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16DA5AC-3B04-4F67-AE68-EEAA97F04535}" srcId="{47B222AB-4D15-4942-B310-8B13B1193F6C}" destId="{4581CBC3-C15F-4B1C-A49E-17FAE3B21D19}" srcOrd="2" destOrd="0" parTransId="{A9B85E9F-BD4D-4FFF-973F-7D2A1951A08A}" sibTransId="{81B5BA74-576B-454F-AD8A-435A20ECF40D}"/>
    <dgm:cxn modelId="{21707DFA-921F-4043-9310-3569B3FCB16A}" type="presOf" srcId="{4581CBC3-C15F-4B1C-A49E-17FAE3B21D19}" destId="{0A4624B5-0693-422C-B9AD-0F86BC391754}" srcOrd="0" destOrd="0" presId="urn:microsoft.com/office/officeart/2005/8/layout/vList2"/>
    <dgm:cxn modelId="{F9E7B777-ED59-460C-B2F3-713B4BE45075}" type="presOf" srcId="{99277AF7-9A5C-4105-A32C-50B4FC76876E}" destId="{28FE9C58-1E54-4A99-9E98-D35BA8BEFFD9}" srcOrd="0" destOrd="0" presId="urn:microsoft.com/office/officeart/2005/8/layout/vList2"/>
    <dgm:cxn modelId="{7CC1A96A-13BE-47B7-AFB7-A398AFEFCF44}" type="presOf" srcId="{47B222AB-4D15-4942-B310-8B13B1193F6C}" destId="{4B35D28E-DE80-4EC7-BE9A-3F312B98CCEC}" srcOrd="0" destOrd="0" presId="urn:microsoft.com/office/officeart/2005/8/layout/vList2"/>
    <dgm:cxn modelId="{387F09E5-B584-4625-81DA-EBDF60376BBC}" type="presOf" srcId="{71D48721-B782-435F-879A-7924F366231A}" destId="{3088AB36-EBB0-4CC8-9762-4BDE565707B6}" srcOrd="0" destOrd="0" presId="urn:microsoft.com/office/officeart/2005/8/layout/vList2"/>
    <dgm:cxn modelId="{78F65901-0587-431B-AE41-08C09852A1B5}" srcId="{47B222AB-4D15-4942-B310-8B13B1193F6C}" destId="{71D48721-B782-435F-879A-7924F366231A}" srcOrd="0" destOrd="0" parTransId="{6A4F1199-2C6C-479C-84B7-C27C9D2BF8A6}" sibTransId="{1E944CA8-3F7B-46DE-B9A5-4D793E69CBF8}"/>
    <dgm:cxn modelId="{C078978E-42D8-41A3-9EB9-5F6FC45CEDE9}" srcId="{47B222AB-4D15-4942-B310-8B13B1193F6C}" destId="{511956C8-F7D3-42C3-90F0-083C22051A03}" srcOrd="1" destOrd="0" parTransId="{CFBB1970-B56A-4F33-860E-E6B68125344D}" sibTransId="{3A4196FE-1112-4DD9-80DA-0C39AF3BD105}"/>
    <dgm:cxn modelId="{DE07BE48-ABAD-49B6-9295-505874D06033}" srcId="{47B222AB-4D15-4942-B310-8B13B1193F6C}" destId="{99277AF7-9A5C-4105-A32C-50B4FC76876E}" srcOrd="3" destOrd="0" parTransId="{6A69529E-2D17-4F42-AF00-DA4E5BFDFC1B}" sibTransId="{12E63CFC-097F-4C50-9BF7-11B05320875A}"/>
    <dgm:cxn modelId="{13A41886-6744-458C-A159-9A4B63116EE0}" type="presOf" srcId="{511956C8-F7D3-42C3-90F0-083C22051A03}" destId="{56F86E72-9D1B-4522-A8BD-62B7379FCD80}" srcOrd="0" destOrd="0" presId="urn:microsoft.com/office/officeart/2005/8/layout/vList2"/>
    <dgm:cxn modelId="{F523312B-1DA8-439A-908D-9FEE8BD8EB52}" type="presParOf" srcId="{4B35D28E-DE80-4EC7-BE9A-3F312B98CCEC}" destId="{3088AB36-EBB0-4CC8-9762-4BDE565707B6}" srcOrd="0" destOrd="0" presId="urn:microsoft.com/office/officeart/2005/8/layout/vList2"/>
    <dgm:cxn modelId="{646E2844-12F8-4A16-AE0F-F8FFB1C8798C}" type="presParOf" srcId="{4B35D28E-DE80-4EC7-BE9A-3F312B98CCEC}" destId="{E8B881FA-6312-42D6-BE49-4E08648B9BE8}" srcOrd="1" destOrd="0" presId="urn:microsoft.com/office/officeart/2005/8/layout/vList2"/>
    <dgm:cxn modelId="{EF6EB4A9-E1C3-4380-BC82-EA303873B556}" type="presParOf" srcId="{4B35D28E-DE80-4EC7-BE9A-3F312B98CCEC}" destId="{56F86E72-9D1B-4522-A8BD-62B7379FCD80}" srcOrd="2" destOrd="0" presId="urn:microsoft.com/office/officeart/2005/8/layout/vList2"/>
    <dgm:cxn modelId="{2C2DB967-8F96-4990-A223-51AAB6DF5264}" type="presParOf" srcId="{4B35D28E-DE80-4EC7-BE9A-3F312B98CCEC}" destId="{B8070344-E7D6-4F70-8DB0-0B6BE340F08A}" srcOrd="3" destOrd="0" presId="urn:microsoft.com/office/officeart/2005/8/layout/vList2"/>
    <dgm:cxn modelId="{94CEB460-C3AB-49D9-86F1-4C7F135C3275}" type="presParOf" srcId="{4B35D28E-DE80-4EC7-BE9A-3F312B98CCEC}" destId="{0A4624B5-0693-422C-B9AD-0F86BC391754}" srcOrd="4" destOrd="0" presId="urn:microsoft.com/office/officeart/2005/8/layout/vList2"/>
    <dgm:cxn modelId="{07174934-F149-423D-9C0B-0E2061C8AB3F}" type="presParOf" srcId="{4B35D28E-DE80-4EC7-BE9A-3F312B98CCEC}" destId="{848A1EE8-3513-45A8-A6B1-908D86462A5F}" srcOrd="5" destOrd="0" presId="urn:microsoft.com/office/officeart/2005/8/layout/vList2"/>
    <dgm:cxn modelId="{287085B6-673D-498F-8981-1C358835E88F}" type="presParOf" srcId="{4B35D28E-DE80-4EC7-BE9A-3F312B98CCEC}" destId="{28FE9C58-1E54-4A99-9E98-D35BA8BEFF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AB36-EBB0-4CC8-9762-4BDE565707B6}">
      <dsp:nvSpPr>
        <dsp:cNvPr id="0" name=""/>
        <dsp:cNvSpPr/>
      </dsp:nvSpPr>
      <dsp:spPr>
        <a:xfrm>
          <a:off x="0" y="552434"/>
          <a:ext cx="6574972" cy="7772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/>
            <a:t>Fellebbezés korlátozása</a:t>
          </a:r>
          <a:endParaRPr lang="en-US" sz="1700" kern="1200"/>
        </a:p>
      </dsp:txBody>
      <dsp:txXfrm>
        <a:off x="37943" y="590377"/>
        <a:ext cx="6499086" cy="701377"/>
      </dsp:txXfrm>
    </dsp:sp>
    <dsp:sp modelId="{56F86E72-9D1B-4522-A8BD-62B7379FCD80}">
      <dsp:nvSpPr>
        <dsp:cNvPr id="0" name=""/>
        <dsp:cNvSpPr/>
      </dsp:nvSpPr>
      <dsp:spPr>
        <a:xfrm>
          <a:off x="0" y="1378658"/>
          <a:ext cx="6574972" cy="7772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/>
            <a:t>Ártatlanság vélelme?</a:t>
          </a:r>
          <a:endParaRPr lang="en-US" sz="1700" kern="1200"/>
        </a:p>
      </dsp:txBody>
      <dsp:txXfrm>
        <a:off x="37943" y="1416601"/>
        <a:ext cx="6499086" cy="701377"/>
      </dsp:txXfrm>
    </dsp:sp>
    <dsp:sp modelId="{0A4624B5-0693-422C-B9AD-0F86BC391754}">
      <dsp:nvSpPr>
        <dsp:cNvPr id="0" name=""/>
        <dsp:cNvSpPr/>
      </dsp:nvSpPr>
      <dsp:spPr>
        <a:xfrm>
          <a:off x="0" y="2204882"/>
          <a:ext cx="6574972" cy="7772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/>
            <a:t>Hatósági ellenőrzés hiányos face to face szabályai</a:t>
          </a:r>
          <a:endParaRPr lang="en-US" sz="1700" kern="1200"/>
        </a:p>
      </dsp:txBody>
      <dsp:txXfrm>
        <a:off x="37943" y="2242825"/>
        <a:ext cx="6499086" cy="701377"/>
      </dsp:txXfrm>
    </dsp:sp>
    <dsp:sp modelId="{28FE9C58-1E54-4A99-9E98-D35BA8BEFFD9}">
      <dsp:nvSpPr>
        <dsp:cNvPr id="0" name=""/>
        <dsp:cNvSpPr/>
      </dsp:nvSpPr>
      <dsp:spPr>
        <a:xfrm>
          <a:off x="0" y="3031106"/>
          <a:ext cx="6574972" cy="7772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Karantén szoftver (- egyedi határozat helyett jogszabály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                                 -  szoftver alkalmazásával kapcsolatos önálló szankció)</a:t>
          </a:r>
          <a:endParaRPr lang="en-US" sz="1700" kern="1200" dirty="0"/>
        </a:p>
      </dsp:txBody>
      <dsp:txXfrm>
        <a:off x="37943" y="3069049"/>
        <a:ext cx="6499086" cy="70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7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3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69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91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7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5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16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71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1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003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E1B6BF-7D62-4B28-B349-035EF16E3477}" type="datetimeFigureOut">
              <a:rPr lang="hu-HU" smtClean="0"/>
              <a:pPr/>
              <a:t>2022. 04. 28.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6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6399" y="236991"/>
            <a:ext cx="5975547" cy="2261111"/>
          </a:xfrm>
        </p:spPr>
        <p:txBody>
          <a:bodyPr>
            <a:normAutofit/>
          </a:bodyPr>
          <a:lstStyle/>
          <a:p>
            <a:pPr algn="just"/>
            <a:r>
              <a:rPr lang="hu-HU" sz="32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COVID-19 miatt alkalmazott szankciók jogi természete és egyes eljárási kérdései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22513" y="3054285"/>
            <a:ext cx="5457372" cy="895546"/>
          </a:xfrm>
        </p:spPr>
        <p:txBody>
          <a:bodyPr>
            <a:normAutofit/>
          </a:bodyPr>
          <a:lstStyle/>
          <a:p>
            <a:pPr algn="l"/>
            <a:r>
              <a:rPr lang="hu-HU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Árva Zsuzsanna</a:t>
            </a:r>
            <a:endParaRPr lang="hu-H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5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095933-7DB7-498E-A8DC-D277010C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hu-HU" sz="3600">
                <a:solidFill>
                  <a:srgbClr val="FFFFFF"/>
                </a:solidFill>
              </a:rPr>
              <a:t>Szabálysértési eljárások 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89351D0A-5AA8-450C-99F3-31856FA45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3980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097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FB171A-C978-4DD3-9556-4148112A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873343"/>
          </a:xfrm>
        </p:spPr>
        <p:txBody>
          <a:bodyPr>
            <a:normAutofit/>
          </a:bodyPr>
          <a:lstStyle/>
          <a:p>
            <a:r>
              <a:rPr lang="hu-HU" b="1" cap="small" dirty="0"/>
              <a:t>Eljárási sajátosságok</a:t>
            </a: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D62C1EBF-8F21-0BD0-6631-3D053EC9F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380860"/>
              </p:ext>
            </p:extLst>
          </p:nvPr>
        </p:nvGraphicFramePr>
        <p:xfrm>
          <a:off x="4974769" y="1508289"/>
          <a:ext cx="6574973" cy="436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Lakhelyen történő járványügyi megfigyelés idejére vonatkozó szabályok | A  Magyar Rendőrség hivatalos honlapja">
            <a:extLst>
              <a:ext uri="{FF2B5EF4-FFF2-40B4-BE49-F238E27FC236}">
                <a16:creationId xmlns:a16="http://schemas.microsoft.com/office/drawing/2014/main" id="{F74CAADF-54D2-4BCB-A509-23C357343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r="25245" b="-2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8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hu-HU" sz="8000" b="1">
                <a:solidFill>
                  <a:schemeClr val="tx2"/>
                </a:solidFill>
              </a:rPr>
              <a:t>Köszönöm a figyelmet!</a:t>
            </a:r>
            <a:endParaRPr lang="en-US" sz="8000" b="1">
              <a:solidFill>
                <a:schemeClr val="tx2"/>
              </a:solidFill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97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1AE21AB-6041-40C3-B71F-C1803DA2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hu-HU" sz="3600">
                <a:solidFill>
                  <a:srgbClr val="FFFFFF"/>
                </a:solidFill>
              </a:rPr>
              <a:t>Kutatási előzmények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295CE9-7DF2-4EB6-B44B-9203DEF1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hu-HU" dirty="0"/>
              <a:t>„Szintlépés a jogérvényesítésben” komplex kutatás Debreceni Egyetem 2020-2021.</a:t>
            </a:r>
          </a:p>
          <a:p>
            <a:r>
              <a:rPr lang="hu-HU" dirty="0"/>
              <a:t>„A jogérvényesítés és jogvédelem útjai” komplex kutatás Debreceni Egyetem 2021-2022.</a:t>
            </a:r>
          </a:p>
          <a:p>
            <a:r>
              <a:rPr lang="hu-HU" dirty="0"/>
              <a:t>Kutatási eredmények: </a:t>
            </a:r>
          </a:p>
          <a:p>
            <a:r>
              <a:rPr lang="hu-HU" dirty="0"/>
              <a:t>-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Árva Zsuzsanna: Közigazgatási szankcionálás veszélyhelyzetben. </a:t>
            </a:r>
            <a:r>
              <a:rPr lang="hu-H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KözigazgatásTudomány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2021. 1. 6-18.</a:t>
            </a:r>
          </a:p>
          <a:p>
            <a:r>
              <a:rPr lang="hu-HU" dirty="0">
                <a:latin typeface="Calibri" panose="020F0502020204030204" pitchFamily="34" charset="0"/>
                <a:cs typeface="Times New Roman" panose="02020603050405020304" pitchFamily="18" charset="0"/>
              </a:rPr>
              <a:t>- Árva Zsuzsanna: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Adalékok a veszélyhelyzeti szankcionálás eljárásjogához</a:t>
            </a:r>
            <a:r>
              <a:rPr lang="hu-H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Jura (megjelenés alatt)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768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E55B11-87EC-4295-9DA3-E7D439C0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sz="44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szubjektív és objektív szankciók elhatárolása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AE5BCB-F463-4492-8BD3-0C47C1C32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Szubjektív szankciók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26A6BDD-EE22-47AE-9748-DC68EF1CDF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Szándékos vagy gondatlan elkövetés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Ártatlanság vélelme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Jogalanyok köre: természetes személyek</a:t>
            </a:r>
          </a:p>
          <a:p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Szabstv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(2012. évi II. tv.) szerinti eljárás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2A1CC1F-58E2-4CC1-AC63-B0F4C3A6D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Objektív szankciók</a:t>
            </a:r>
          </a:p>
          <a:p>
            <a:pPr algn="ctr"/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2181F1B-6D48-4A25-8923-490DB613A8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Tudati viszony nem vizsgálandó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Kimentési okok (és kvázi bűnösségi vélelem)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Jogalanyok köre: jogi és természetes személyek</a:t>
            </a:r>
          </a:p>
          <a:p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Ákr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(2016. évi CL. tv.) szerinti eljárás </a:t>
            </a:r>
            <a:r>
              <a:rPr lang="hu-HU" dirty="0"/>
              <a:t>(Szankciós tv.)</a:t>
            </a:r>
          </a:p>
        </p:txBody>
      </p:sp>
    </p:spTree>
    <p:extLst>
      <p:ext uri="{BB962C8B-B14F-4D97-AF65-F5344CB8AC3E}">
        <p14:creationId xmlns:p14="http://schemas.microsoft.com/office/powerpoint/2010/main" val="338703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hu-HU" altLang="hu-HU" sz="2500" b="1" cap="small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szankciórendszer kategóriaváltásai</a:t>
            </a:r>
            <a:endParaRPr lang="hu-HU" sz="25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u-HU" altLang="hu-H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2007. közlekedési objektív bírság (1988. évi I. tv.)</a:t>
            </a:r>
          </a:p>
          <a:p>
            <a:pPr eaLnBrk="1" hangingPunct="1"/>
            <a:r>
              <a:rPr lang="hu-HU" altLang="hu-H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Magasabb összegű bírság, könnyebb érvényesíthetőség</a:t>
            </a:r>
          </a:p>
          <a:p>
            <a:pPr eaLnBrk="1" hangingPunct="1"/>
            <a:r>
              <a:rPr lang="hu-HU" altLang="hu-HU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Szankcióstv</a:t>
            </a:r>
            <a:r>
              <a:rPr lang="hu-HU" altLang="hu-H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csak ez közigazgatási szankció!</a:t>
            </a:r>
          </a:p>
          <a:p>
            <a:pPr>
              <a:buFontTx/>
              <a:buNone/>
            </a:pPr>
            <a:r>
              <a:rPr lang="hu-HU" altLang="hu-H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Jogi megítélése kiindulási pont: Alkotmány, Alaptörvény nem szabályozza</a:t>
            </a:r>
          </a:p>
          <a:p>
            <a:pPr>
              <a:buFontTx/>
              <a:buNone/>
            </a:pPr>
            <a:r>
              <a:rPr lang="hu-HU" altLang="hu-H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498/D/2000 ABH</a:t>
            </a:r>
            <a:r>
              <a:rPr lang="hu-HU" altLang="hu-H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jogalkotó szabad mérlegelési jogköre </a:t>
            </a:r>
          </a:p>
          <a:p>
            <a:pPr>
              <a:buFontTx/>
              <a:buNone/>
            </a:pPr>
            <a:r>
              <a:rPr lang="hu-HU" altLang="hu-H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DE: jogállamiság, személyes szabadság, emberi méltóság</a:t>
            </a:r>
          </a:p>
          <a:p>
            <a:pPr>
              <a:buFontTx/>
              <a:buNone/>
            </a:pPr>
            <a:r>
              <a:rPr lang="hu-HU" altLang="hu-H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- 60/2009 (V. 28.) ABH </a:t>
            </a:r>
            <a:r>
              <a:rPr lang="hu-HU" altLang="hu-H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Nem alkotmányellenes – súlyos veszélyhelyzet</a:t>
            </a:r>
          </a:p>
          <a:p>
            <a:pPr>
              <a:buFontTx/>
              <a:buNone/>
            </a:pPr>
            <a:r>
              <a:rPr lang="hu-HU" altLang="hu-HU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Ösztönzi jogbiztonságot, hatékonyság, büntetőjogi elvek, közigazgatási jog érvényre </a:t>
            </a:r>
            <a:r>
              <a:rPr lang="hu-HU" altLang="hu-H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juttatása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00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1116032"/>
          </a:xfrm>
        </p:spPr>
        <p:txBody>
          <a:bodyPr>
            <a:normAutofit fontScale="90000"/>
          </a:bodyPr>
          <a:lstStyle/>
          <a:p>
            <a:r>
              <a:rPr lang="hu-HU" altLang="hu-HU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járványhelyzet jogi keretei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Veszélyhelyzet </a:t>
            </a:r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Kattv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veszélyhelyzet 2020. március 4- június 18.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Járványügyi készültség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veszélyhelyzet 2020. november 4-től-2022. május 31.(?)</a:t>
            </a:r>
          </a:p>
          <a:p>
            <a:endParaRPr lang="hu-HU" dirty="0"/>
          </a:p>
        </p:txBody>
      </p:sp>
      <p:pic>
        <p:nvPicPr>
          <p:cNvPr id="4" name="Picture 11" descr="koronavírus járvány sejt betegség">
            <a:extLst>
              <a:ext uri="{FF2B5EF4-FFF2-40B4-BE49-F238E27FC236}">
                <a16:creationId xmlns:a16="http://schemas.microsoft.com/office/drawing/2014/main" id="{E099716E-116C-43D7-8BD9-6AB1E1428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r="34449" b="1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8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hu-HU" sz="3100" b="1" cap="small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veszélyhelyzet</a:t>
            </a:r>
            <a:endParaRPr lang="hu-HU" sz="31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Büntetőjogi szankcionálás túlsúlya</a:t>
            </a:r>
          </a:p>
          <a:p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Megjelennek szabálysértések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Szabstv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 § módosításával</a:t>
            </a:r>
          </a:p>
          <a:p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 szankció: pénzbírság, helyszíni bírság</a:t>
            </a:r>
          </a:p>
          <a:p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46/2020. (III. 16.) Korm. r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vendéglátóhelyen meg nem engedett időpontban vagy módon tartózkodás</a:t>
            </a:r>
          </a:p>
          <a:p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81/2020. (IV. 1.) Korm. r.: szabálysértés 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korm.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szerinti e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gyedi magatartási szabály megszegése (tranzit)</a:t>
            </a:r>
            <a:endParaRPr lang="hu-H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 </a:t>
            </a:r>
            <a:r>
              <a:rPr lang="hu-HU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Szabstv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239. § 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szerinti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fertőző betegség elleni védekezés elmulasztása szabálysértés esetén alkalmazható pénzbírság és helyszíni bírság összegének emelése ötszázezer, illetve százezer forintra)</a:t>
            </a:r>
            <a:endParaRPr lang="hu-HU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85/2020. (IV. 5.) Korm. r.: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 megfelelő statisztikai adatot szolgáltat</a:t>
            </a:r>
          </a:p>
          <a:p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168/2020. (IV. 30.) Korm. 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.: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védelmi intézkedés, védőtávolság megszegése (és 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211/2020. (V. 16.) Korm. rendelet </a:t>
            </a:r>
            <a:r>
              <a:rPr lang="hu-HU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uez</a:t>
            </a:r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hu-HU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181/2020. (V. 4.) Korm. r. :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Btk. 361. §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dekriminalizálása</a:t>
            </a:r>
            <a:endParaRPr lang="hu-HU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Hatásköri változás: rendőrség!</a:t>
            </a:r>
          </a:p>
          <a:p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98321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911750"/>
          </a:xfrm>
        </p:spPr>
        <p:txBody>
          <a:bodyPr>
            <a:normAutofit fontScale="90000"/>
          </a:bodyPr>
          <a:lstStyle/>
          <a:p>
            <a:r>
              <a:rPr lang="hu-HU" altLang="hu-HU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Járványügyi készültség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74769" y="1753386"/>
            <a:ext cx="6574973" cy="4115708"/>
          </a:xfrm>
        </p:spPr>
        <p:txBody>
          <a:bodyPr>
            <a:normAutofit/>
          </a:bodyPr>
          <a:lstStyle/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kerettényállás </a:t>
            </a:r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Szabstv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193/A. cím: védelmi intézkedés megszegése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Időbeli hatály változása? (elbíráláskor már nincs hatályban a szabály – elkövetéskor hatályos szabályok szerinti elbírálás)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(visszaható hatály kérdése: 3033/2022. (I. 31.) ABH)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Törvény útján történő </a:t>
            </a:r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dekriminalizáció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Btk. 361. § COVID esetekre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Speciális keretdiszpozíció: jogszabály és egyedi határozat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Objektív bírság! Stratégiai társaságok bejelentési kötelezettsége, miniszteri hatáskör (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2020. évi LVIII. törvény 287. §)</a:t>
            </a:r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1028" name="Picture 4" descr="kézfertőtlenítő, allergia">
            <a:extLst>
              <a:ext uri="{FF2B5EF4-FFF2-40B4-BE49-F238E27FC236}">
                <a16:creationId xmlns:a16="http://schemas.microsoft.com/office/drawing/2014/main" id="{C840BB42-1BDB-4E84-B32F-755E2CCD5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r="23036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2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986020"/>
          </a:xfrm>
        </p:spPr>
        <p:txBody>
          <a:bodyPr>
            <a:normAutofit/>
          </a:bodyPr>
          <a:lstStyle/>
          <a:p>
            <a:r>
              <a:rPr lang="hu-HU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veszélyhelyzet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974770" y="1687451"/>
            <a:ext cx="6574973" cy="4181644"/>
          </a:xfrm>
        </p:spPr>
        <p:txBody>
          <a:bodyPr>
            <a:normAutofit/>
          </a:bodyPr>
          <a:lstStyle/>
          <a:p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Szabstv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kerettényállás nem használható, helyszíni bírság speciális szabályok hiánya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Újra </a:t>
            </a:r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Szabstv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 § módosítása (pl. 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479/2020. (IX. 3.) Korm. r. 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Szubjektív és objektív szankciók egymás mellett pl. kereskedelmi egységek 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484/2020. (XI. 10.) Korm. r. és 28/2021. (I. 29.) Korm. r.</a:t>
            </a: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vendéglátóhelyen tartózkodók szankcionálása</a:t>
            </a:r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Szabálysértések számának növekedése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2021-ben szabálysértések hetede veszélyhelyzeti tényállás</a:t>
            </a:r>
          </a:p>
          <a:p>
            <a:endParaRPr lang="hu-HU" dirty="0"/>
          </a:p>
        </p:txBody>
      </p:sp>
      <p:pic>
        <p:nvPicPr>
          <p:cNvPr id="3074" name="Picture 2" descr="Kötelező a maszk használata">
            <a:extLst>
              <a:ext uri="{FF2B5EF4-FFF2-40B4-BE49-F238E27FC236}">
                <a16:creationId xmlns:a16="http://schemas.microsoft.com/office/drawing/2014/main" id="{1DF33878-39D2-4F16-8283-86AED64C8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1" r="22371" b="2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2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882017-6317-4187-AEAD-32E6C09B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Szabálysértési eljárások 2017-2021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4AA85C42-0970-4CB1-99A3-DAA629FC8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68727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6659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1864</TotalTime>
  <Words>621</Words>
  <Application>Microsoft Office PowerPoint</Application>
  <PresentationFormat>Szélesvásznú</PresentationFormat>
  <Paragraphs>68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Times New Roman</vt:lpstr>
      <vt:lpstr>Verdana</vt:lpstr>
      <vt:lpstr>Retrospektív</vt:lpstr>
      <vt:lpstr>A COVID-19 miatt alkalmazott szankciók jogi természete és egyes eljárási kérdései</vt:lpstr>
      <vt:lpstr>Kutatási előzmények</vt:lpstr>
      <vt:lpstr>szubjektív és objektív szankciók elhatárolása</vt:lpstr>
      <vt:lpstr>A szankciórendszer kategóriaváltásai</vt:lpstr>
      <vt:lpstr>A járványhelyzet jogi keretei</vt:lpstr>
      <vt:lpstr>I. veszélyhelyzet</vt:lpstr>
      <vt:lpstr>Járványügyi készültség</vt:lpstr>
      <vt:lpstr>II. veszélyhelyzet</vt:lpstr>
      <vt:lpstr>Szabálysértési eljárások 2017-2021</vt:lpstr>
      <vt:lpstr>Szabálysértési eljárások 2021</vt:lpstr>
      <vt:lpstr>Eljárási sajátosságok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Szakrendelő orvos</dc:creator>
  <cp:lastModifiedBy>JIG</cp:lastModifiedBy>
  <cp:revision>14</cp:revision>
  <dcterms:created xsi:type="dcterms:W3CDTF">2017-08-31T09:25:18Z</dcterms:created>
  <dcterms:modified xsi:type="dcterms:W3CDTF">2022-04-28T03:54:18Z</dcterms:modified>
</cp:coreProperties>
</file>