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4"/>
    <p:sldMasterId id="2147483742" r:id="rId5"/>
    <p:sldMasterId id="2147483745" r:id="rId6"/>
    <p:sldMasterId id="2147483747" r:id="rId7"/>
    <p:sldMasterId id="2147483751" r:id="rId8"/>
    <p:sldMasterId id="2147484035" r:id="rId9"/>
  </p:sldMasterIdLst>
  <p:notesMasterIdLst>
    <p:notesMasterId r:id="rId24"/>
  </p:notesMasterIdLst>
  <p:handoutMasterIdLst>
    <p:handoutMasterId r:id="rId25"/>
  </p:handoutMasterIdLst>
  <p:sldIdLst>
    <p:sldId id="306" r:id="rId10"/>
    <p:sldId id="323" r:id="rId11"/>
    <p:sldId id="307" r:id="rId12"/>
    <p:sldId id="319" r:id="rId13"/>
    <p:sldId id="321" r:id="rId14"/>
    <p:sldId id="322" r:id="rId15"/>
    <p:sldId id="325" r:id="rId16"/>
    <p:sldId id="314" r:id="rId17"/>
    <p:sldId id="320" r:id="rId18"/>
    <p:sldId id="326" r:id="rId19"/>
    <p:sldId id="327" r:id="rId20"/>
    <p:sldId id="328" r:id="rId21"/>
    <p:sldId id="329" r:id="rId22"/>
    <p:sldId id="318" r:id="rId23"/>
  </p:sldIdLst>
  <p:sldSz cx="12192000" cy="68580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0" autoAdjust="0"/>
  </p:normalViewPr>
  <p:slideViewPr>
    <p:cSldViewPr snapToGrid="0">
      <p:cViewPr varScale="1">
        <p:scale>
          <a:sx n="49" d="100"/>
          <a:sy n="49" d="100"/>
        </p:scale>
        <p:origin x="5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First </a:t>
            </a:r>
            <a:r>
              <a:rPr lang="hu-HU" dirty="0" err="1"/>
              <a:t>instance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 (2019-2021)</a:t>
            </a:r>
            <a:r>
              <a:rPr lang="hu-HU" baseline="0" dirty="0"/>
              <a:t> (</a:t>
            </a:r>
            <a:r>
              <a:rPr lang="hu-HU" baseline="0" dirty="0" err="1"/>
              <a:t>Source</a:t>
            </a:r>
            <a:r>
              <a:rPr lang="hu-HU" baseline="0" dirty="0"/>
              <a:t>: OSAP 1229)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Number of the first instance cases of the district offices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  <c:pt idx="4">
                  <c:v>2021H1</c:v>
                </c:pt>
                <c:pt idx="5">
                  <c:v>2021H2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14722609</c:v>
                </c:pt>
                <c:pt idx="1">
                  <c:v>14398531</c:v>
                </c:pt>
                <c:pt idx="2">
                  <c:v>9846389</c:v>
                </c:pt>
                <c:pt idx="3">
                  <c:v>8059424</c:v>
                </c:pt>
                <c:pt idx="4">
                  <c:v>7595603</c:v>
                </c:pt>
                <c:pt idx="5">
                  <c:v>8013434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D0-49DE-824D-5A2833C8542F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Number of the first instance cases of county government offices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  <c:pt idx="4">
                  <c:v>2021H1</c:v>
                </c:pt>
                <c:pt idx="5">
                  <c:v>2021H2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480456</c:v>
                </c:pt>
                <c:pt idx="1">
                  <c:v>437837</c:v>
                </c:pt>
                <c:pt idx="2">
                  <c:v>4372346</c:v>
                </c:pt>
                <c:pt idx="3">
                  <c:v>6247514</c:v>
                </c:pt>
                <c:pt idx="4">
                  <c:v>6630432</c:v>
                </c:pt>
                <c:pt idx="5">
                  <c:v>6284563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D0-49DE-824D-5A2833C85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6062480"/>
        <c:axId val="326060840"/>
      </c:barChart>
      <c:catAx>
        <c:axId val="32606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6060840"/>
        <c:crosses val="autoZero"/>
        <c:auto val="1"/>
        <c:lblAlgn val="ctr"/>
        <c:lblOffset val="100"/>
        <c:noMultiLvlLbl val="0"/>
      </c:catAx>
      <c:valAx>
        <c:axId val="326060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2606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First</a:t>
            </a:r>
            <a:r>
              <a:rPr lang="hu-HU" baseline="0" dirty="0"/>
              <a:t> </a:t>
            </a:r>
            <a:r>
              <a:rPr lang="hu-HU" baseline="0" dirty="0" err="1"/>
              <a:t>instance</a:t>
            </a:r>
            <a:r>
              <a:rPr lang="hu-HU" baseline="0" dirty="0"/>
              <a:t> </a:t>
            </a:r>
            <a:r>
              <a:rPr lang="hu-HU" baseline="0" dirty="0" err="1"/>
              <a:t>cases</a:t>
            </a:r>
            <a:r>
              <a:rPr lang="hu-HU" baseline="0" dirty="0"/>
              <a:t> – </a:t>
            </a:r>
            <a:r>
              <a:rPr lang="hu-HU" baseline="0" dirty="0" err="1"/>
              <a:t>municipal</a:t>
            </a:r>
            <a:r>
              <a:rPr lang="hu-HU" baseline="0" dirty="0"/>
              <a:t> </a:t>
            </a:r>
            <a:r>
              <a:rPr lang="hu-HU" baseline="0" dirty="0" err="1"/>
              <a:t>offices</a:t>
            </a:r>
            <a:r>
              <a:rPr lang="hu-HU" baseline="0" dirty="0"/>
              <a:t> and </a:t>
            </a:r>
            <a:r>
              <a:rPr lang="hu-HU" baseline="0" dirty="0" err="1"/>
              <a:t>district</a:t>
            </a:r>
            <a:r>
              <a:rPr lang="hu-HU" baseline="0" dirty="0"/>
              <a:t>/</a:t>
            </a:r>
            <a:r>
              <a:rPr lang="hu-HU" baseline="0" dirty="0" err="1"/>
              <a:t>county</a:t>
            </a:r>
            <a:r>
              <a:rPr lang="hu-HU" baseline="0" dirty="0"/>
              <a:t> </a:t>
            </a:r>
            <a:r>
              <a:rPr lang="hu-HU" baseline="0" dirty="0" err="1"/>
              <a:t>government</a:t>
            </a:r>
            <a:r>
              <a:rPr lang="hu-HU" baseline="0" dirty="0"/>
              <a:t> </a:t>
            </a:r>
            <a:r>
              <a:rPr lang="hu-HU" baseline="0" dirty="0" err="1"/>
              <a:t>offices</a:t>
            </a:r>
            <a:r>
              <a:rPr lang="hu-HU" baseline="0" dirty="0"/>
              <a:t> 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First instance cases of municipal clerks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  <c:pt idx="4">
                  <c:v>2021H1</c:v>
                </c:pt>
                <c:pt idx="5">
                  <c:v>2021H2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2838399</c:v>
                </c:pt>
                <c:pt idx="1">
                  <c:v>1877375</c:v>
                </c:pt>
                <c:pt idx="2">
                  <c:v>3179253</c:v>
                </c:pt>
                <c:pt idx="3">
                  <c:v>1880638</c:v>
                </c:pt>
                <c:pt idx="4">
                  <c:v>1335524</c:v>
                </c:pt>
                <c:pt idx="5">
                  <c:v>1076054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A-4BEC-84FE-F622787B8B96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First instance cases of county government offices and district offices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  <c:pt idx="4">
                  <c:v>2021H1</c:v>
                </c:pt>
                <c:pt idx="5">
                  <c:v>2021H2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15203065</c:v>
                </c:pt>
                <c:pt idx="1">
                  <c:v>14836368</c:v>
                </c:pt>
                <c:pt idx="2">
                  <c:v>14218735</c:v>
                </c:pt>
                <c:pt idx="3">
                  <c:v>14306938</c:v>
                </c:pt>
                <c:pt idx="4">
                  <c:v>14226035</c:v>
                </c:pt>
                <c:pt idx="5">
                  <c:v>14297997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9A-4BEC-84FE-F622787B8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3323536"/>
        <c:axId val="573321240"/>
      </c:barChart>
      <c:catAx>
        <c:axId val="57332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73321240"/>
        <c:crosses val="autoZero"/>
        <c:auto val="1"/>
        <c:lblAlgn val="ctr"/>
        <c:lblOffset val="100"/>
        <c:noMultiLvlLbl val="0"/>
      </c:catAx>
      <c:valAx>
        <c:axId val="57332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7332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Duration of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 (2018H2-2021H2) (in </a:t>
            </a:r>
            <a:r>
              <a:rPr lang="hu-HU" dirty="0" err="1"/>
              <a:t>days</a:t>
            </a:r>
            <a:r>
              <a:rPr lang="hu-HU" dirty="0"/>
              <a:t>, </a:t>
            </a:r>
            <a:r>
              <a:rPr lang="hu-HU" dirty="0" err="1"/>
              <a:t>source</a:t>
            </a:r>
            <a:r>
              <a:rPr lang="hu-HU" dirty="0"/>
              <a:t>:</a:t>
            </a:r>
            <a:r>
              <a:rPr lang="hu-HU" baseline="0" dirty="0"/>
              <a:t> OSAP 1229)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Duration of the procedures of district offices (in days)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Munka1!$A$2:$A$8</c:f>
              <c:strCache>
                <c:ptCount val="7"/>
                <c:pt idx="0">
                  <c:v>2018H2</c:v>
                </c:pt>
                <c:pt idx="1">
                  <c:v>2019H1</c:v>
                </c:pt>
                <c:pt idx="2">
                  <c:v>2019H2</c:v>
                </c:pt>
                <c:pt idx="3">
                  <c:v>2020H1</c:v>
                </c:pt>
                <c:pt idx="4">
                  <c:v>2020H2</c:v>
                </c:pt>
                <c:pt idx="5">
                  <c:v>2021H1</c:v>
                </c:pt>
                <c:pt idx="6">
                  <c:v>2021H2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15.86</c:v>
                </c:pt>
                <c:pt idx="1">
                  <c:v>15.6</c:v>
                </c:pt>
                <c:pt idx="2">
                  <c:v>12.56</c:v>
                </c:pt>
                <c:pt idx="3">
                  <c:v>16.100000000000001</c:v>
                </c:pt>
                <c:pt idx="4">
                  <c:v>11.3</c:v>
                </c:pt>
                <c:pt idx="5">
                  <c:v>10.6</c:v>
                </c:pt>
                <c:pt idx="6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A1-4468-8E34-02D0C6AFED7A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Duration of the cases of county government offices (in days)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Munka1!$A$2:$A$8</c:f>
              <c:strCache>
                <c:ptCount val="7"/>
                <c:pt idx="0">
                  <c:v>2018H2</c:v>
                </c:pt>
                <c:pt idx="1">
                  <c:v>2019H1</c:v>
                </c:pt>
                <c:pt idx="2">
                  <c:v>2019H2</c:v>
                </c:pt>
                <c:pt idx="3">
                  <c:v>2020H1</c:v>
                </c:pt>
                <c:pt idx="4">
                  <c:v>2020H2</c:v>
                </c:pt>
                <c:pt idx="5">
                  <c:v>2021H1</c:v>
                </c:pt>
                <c:pt idx="6">
                  <c:v>2021H2</c:v>
                </c:pt>
              </c:strCache>
            </c:strRef>
          </c:cat>
          <c:val>
            <c:numRef>
              <c:f>Munka1!$C$2:$C$8</c:f>
              <c:numCache>
                <c:formatCode>General</c:formatCode>
                <c:ptCount val="7"/>
                <c:pt idx="0">
                  <c:v>29.72</c:v>
                </c:pt>
                <c:pt idx="1">
                  <c:v>26.03</c:v>
                </c:pt>
                <c:pt idx="2">
                  <c:v>16.2</c:v>
                </c:pt>
                <c:pt idx="3">
                  <c:v>22.4</c:v>
                </c:pt>
                <c:pt idx="4">
                  <c:v>34.130000000000003</c:v>
                </c:pt>
                <c:pt idx="5">
                  <c:v>59.7</c:v>
                </c:pt>
                <c:pt idx="6">
                  <c:v>26.76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A1-4468-8E34-02D0C6AFE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7281264"/>
        <c:axId val="267279952"/>
      </c:lineChart>
      <c:catAx>
        <c:axId val="26728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7279952"/>
        <c:crosses val="autoZero"/>
        <c:auto val="1"/>
        <c:lblAlgn val="ctr"/>
        <c:lblOffset val="100"/>
        <c:noMultiLvlLbl val="0"/>
      </c:catAx>
      <c:valAx>
        <c:axId val="26727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72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2nd</a:t>
            </a:r>
            <a:r>
              <a:rPr lang="hu-HU" baseline="0" dirty="0"/>
              <a:t> </a:t>
            </a:r>
            <a:r>
              <a:rPr lang="hu-HU" baseline="0" dirty="0" err="1"/>
              <a:t>instance</a:t>
            </a:r>
            <a:r>
              <a:rPr lang="hu-HU" baseline="0" dirty="0"/>
              <a:t> </a:t>
            </a:r>
            <a:r>
              <a:rPr lang="hu-HU" baseline="0" dirty="0" err="1"/>
              <a:t>cases</a:t>
            </a:r>
            <a:r>
              <a:rPr lang="hu-HU" baseline="0" dirty="0"/>
              <a:t> of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county</a:t>
            </a:r>
            <a:r>
              <a:rPr lang="hu-HU" baseline="0" dirty="0"/>
              <a:t> </a:t>
            </a:r>
            <a:r>
              <a:rPr lang="hu-HU" baseline="0" dirty="0" err="1"/>
              <a:t>government</a:t>
            </a:r>
            <a:r>
              <a:rPr lang="hu-HU" baseline="0" dirty="0"/>
              <a:t> </a:t>
            </a:r>
            <a:r>
              <a:rPr lang="hu-HU" baseline="0" dirty="0" err="1"/>
              <a:t>offices</a:t>
            </a:r>
            <a:r>
              <a:rPr lang="hu-HU" baseline="0" dirty="0"/>
              <a:t> (2019-2021)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Decisions of the county government offices in appeal cases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  <c:pt idx="4">
                  <c:v>2021H1</c:v>
                </c:pt>
                <c:pt idx="5">
                  <c:v>2021H2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17712</c:v>
                </c:pt>
                <c:pt idx="1">
                  <c:v>17977</c:v>
                </c:pt>
                <c:pt idx="2">
                  <c:v>13113</c:v>
                </c:pt>
                <c:pt idx="3">
                  <c:v>2649</c:v>
                </c:pt>
                <c:pt idx="4">
                  <c:v>1752</c:v>
                </c:pt>
                <c:pt idx="5">
                  <c:v>1388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E6-4E60-A192-01E5C736EF08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Ex officio remedies (by the county government offices)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  <c:pt idx="4">
                  <c:v>2021H1</c:v>
                </c:pt>
                <c:pt idx="5">
                  <c:v>2021H2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858</c:v>
                </c:pt>
                <c:pt idx="1">
                  <c:v>698</c:v>
                </c:pt>
                <c:pt idx="2">
                  <c:v>494</c:v>
                </c:pt>
                <c:pt idx="3">
                  <c:v>553</c:v>
                </c:pt>
                <c:pt idx="4">
                  <c:v>238</c:v>
                </c:pt>
                <c:pt idx="5">
                  <c:v>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E6-4E60-A192-01E5C736E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5737496"/>
        <c:axId val="265730608"/>
      </c:barChart>
      <c:catAx>
        <c:axId val="26573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5730608"/>
        <c:crosses val="autoZero"/>
        <c:auto val="1"/>
        <c:lblAlgn val="ctr"/>
        <c:lblOffset val="100"/>
        <c:noMultiLvlLbl val="0"/>
      </c:catAx>
      <c:valAx>
        <c:axId val="2657306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5737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err="1"/>
              <a:t>Judicial</a:t>
            </a:r>
            <a:r>
              <a:rPr lang="hu-HU" baseline="0" dirty="0"/>
              <a:t> </a:t>
            </a:r>
            <a:r>
              <a:rPr lang="hu-HU" baseline="0" dirty="0" err="1"/>
              <a:t>review</a:t>
            </a:r>
            <a:r>
              <a:rPr lang="hu-HU" baseline="0" dirty="0"/>
              <a:t> </a:t>
            </a:r>
            <a:r>
              <a:rPr lang="hu-HU" baseline="0" dirty="0" err="1"/>
              <a:t>cases</a:t>
            </a:r>
            <a:r>
              <a:rPr lang="hu-HU" baseline="0" dirty="0"/>
              <a:t> (2017-2018) (</a:t>
            </a:r>
            <a:r>
              <a:rPr lang="hu-HU" baseline="0" dirty="0" err="1"/>
              <a:t>source</a:t>
            </a:r>
            <a:r>
              <a:rPr lang="hu-HU" baseline="0" dirty="0"/>
              <a:t>: OBH)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Number of administrative lawsuits (litigations)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Munka1!$B$2:$B$5</c:f>
              <c:numCache>
                <c:formatCode>General</c:formatCode>
                <c:ptCount val="4"/>
                <c:pt idx="0">
                  <c:v>12560</c:v>
                </c:pt>
                <c:pt idx="1">
                  <c:v>14162</c:v>
                </c:pt>
                <c:pt idx="2">
                  <c:v>14976</c:v>
                </c:pt>
                <c:pt idx="3">
                  <c:v>26958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C6-4B0D-8E3F-1E755B6AB62A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Number of administrative non-litigation proceedings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Munka1!$C$2:$C$5</c:f>
              <c:numCache>
                <c:formatCode>General</c:formatCode>
                <c:ptCount val="4"/>
                <c:pt idx="0">
                  <c:v>4435</c:v>
                </c:pt>
                <c:pt idx="1">
                  <c:v>2198</c:v>
                </c:pt>
                <c:pt idx="2">
                  <c:v>1590</c:v>
                </c:pt>
                <c:pt idx="3">
                  <c:v>2356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C6-4B0D-8E3F-1E755B6AB6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0853200"/>
        <c:axId val="580849592"/>
      </c:barChart>
      <c:catAx>
        <c:axId val="58085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80849592"/>
        <c:crosses val="autoZero"/>
        <c:auto val="1"/>
        <c:lblAlgn val="ctr"/>
        <c:lblOffset val="100"/>
        <c:noMultiLvlLbl val="0"/>
      </c:catAx>
      <c:valAx>
        <c:axId val="58084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8085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Access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justice</a:t>
            </a:r>
            <a:r>
              <a:rPr lang="hu-HU" dirty="0"/>
              <a:t>:</a:t>
            </a:r>
            <a:r>
              <a:rPr lang="hu-HU" baseline="0" dirty="0"/>
              <a:t> </a:t>
            </a:r>
            <a:r>
              <a:rPr lang="hu-HU" baseline="0" dirty="0" err="1"/>
              <a:t>judicial</a:t>
            </a:r>
            <a:r>
              <a:rPr lang="hu-HU" baseline="0" dirty="0"/>
              <a:t> </a:t>
            </a:r>
            <a:r>
              <a:rPr lang="hu-HU" baseline="0" dirty="0" err="1"/>
              <a:t>review</a:t>
            </a:r>
            <a:r>
              <a:rPr lang="hu-HU" baseline="0" dirty="0"/>
              <a:t> </a:t>
            </a:r>
            <a:r>
              <a:rPr lang="hu-HU" baseline="0" dirty="0" err="1"/>
              <a:t>cases</a:t>
            </a:r>
            <a:r>
              <a:rPr lang="hu-HU" baseline="0" dirty="0"/>
              <a:t> and </a:t>
            </a:r>
            <a:r>
              <a:rPr lang="hu-HU" baseline="0" dirty="0" err="1"/>
              <a:t>intra-administration</a:t>
            </a:r>
            <a:r>
              <a:rPr lang="hu-HU" baseline="0" dirty="0"/>
              <a:t> </a:t>
            </a:r>
            <a:r>
              <a:rPr lang="hu-HU" baseline="0" dirty="0" err="1"/>
              <a:t>remedies</a:t>
            </a:r>
            <a:r>
              <a:rPr lang="hu-HU" baseline="0" dirty="0"/>
              <a:t> (2019-2020) (</a:t>
            </a:r>
            <a:r>
              <a:rPr lang="hu-HU" baseline="0" dirty="0" err="1" smtClean="0"/>
              <a:t>Source</a:t>
            </a:r>
            <a:r>
              <a:rPr lang="hu-HU" baseline="0" dirty="0" smtClean="0"/>
              <a:t>: </a:t>
            </a:r>
            <a:r>
              <a:rPr lang="hu-HU" baseline="0" dirty="0"/>
              <a:t>OSAP and OBH)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(First instance) Judicial review cases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Munka1!$B$2:$B$3</c:f>
              <c:numCache>
                <c:formatCode>General</c:formatCode>
                <c:ptCount val="2"/>
                <c:pt idx="0">
                  <c:v>16566</c:v>
                </c:pt>
                <c:pt idx="1">
                  <c:v>29314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E-408B-AC73-2334FAE26ED6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Remedies decided by the county government offices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Munka1!$C$2:$C$3</c:f>
              <c:numCache>
                <c:formatCode>General</c:formatCode>
                <c:ptCount val="2"/>
                <c:pt idx="0">
                  <c:v>37245</c:v>
                </c:pt>
                <c:pt idx="1">
                  <c:v>16809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E-408B-AC73-2334FAE26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6469744"/>
        <c:axId val="516472696"/>
      </c:barChart>
      <c:catAx>
        <c:axId val="51646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6472696"/>
        <c:crosses val="autoZero"/>
        <c:auto val="1"/>
        <c:lblAlgn val="ctr"/>
        <c:lblOffset val="100"/>
        <c:noMultiLvlLbl val="0"/>
      </c:catAx>
      <c:valAx>
        <c:axId val="51647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646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err="1"/>
              <a:t>Judicial</a:t>
            </a:r>
            <a:r>
              <a:rPr lang="hu-HU" dirty="0"/>
              <a:t> </a:t>
            </a:r>
            <a:r>
              <a:rPr lang="hu-HU" dirty="0" err="1"/>
              <a:t>review</a:t>
            </a:r>
            <a:r>
              <a:rPr lang="hu-HU" dirty="0"/>
              <a:t> of </a:t>
            </a:r>
            <a:r>
              <a:rPr lang="hu-HU" baseline="0" dirty="0"/>
              <a:t> </a:t>
            </a:r>
            <a:r>
              <a:rPr lang="hu-HU" baseline="0" dirty="0" err="1"/>
              <a:t>the</a:t>
            </a:r>
            <a:r>
              <a:rPr lang="hu-HU" baseline="0" dirty="0"/>
              <a:t> decision of </a:t>
            </a:r>
            <a:r>
              <a:rPr lang="hu-HU" baseline="0" dirty="0" err="1"/>
              <a:t>county</a:t>
            </a:r>
            <a:r>
              <a:rPr lang="hu-HU" baseline="0" dirty="0"/>
              <a:t> </a:t>
            </a:r>
            <a:r>
              <a:rPr lang="hu-HU" baseline="0" dirty="0" err="1"/>
              <a:t>government</a:t>
            </a:r>
            <a:r>
              <a:rPr lang="hu-HU" baseline="0" dirty="0"/>
              <a:t> </a:t>
            </a:r>
            <a:r>
              <a:rPr lang="hu-HU" baseline="0" dirty="0" err="1"/>
              <a:t>offices</a:t>
            </a:r>
            <a:r>
              <a:rPr lang="hu-HU" baseline="0" dirty="0"/>
              <a:t> (2019-2020) (OSAP)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Dismissal, rejection of the application, termination of the proceedings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1061</c:v>
                </c:pt>
                <c:pt idx="1">
                  <c:v>1151</c:v>
                </c:pt>
                <c:pt idx="2">
                  <c:v>1636</c:v>
                </c:pt>
                <c:pt idx="3">
                  <c:v>2508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B-456C-9222-35EE54B8F6AE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Revision of the administrative decision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39</c:v>
                </c:pt>
                <c:pt idx="1">
                  <c:v>34</c:v>
                </c:pt>
                <c:pt idx="2">
                  <c:v>129</c:v>
                </c:pt>
                <c:pt idx="3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B-456C-9222-35EE54B8F6AE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Annulment or revocation of the decision 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47</c:v>
                </c:pt>
                <c:pt idx="1">
                  <c:v>43</c:v>
                </c:pt>
                <c:pt idx="2">
                  <c:v>75</c:v>
                </c:pt>
                <c:pt idx="3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B-456C-9222-35EE54B8F6AE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Annulment, annulment of a decision and direction to the authority to start a new procedure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2019H1</c:v>
                </c:pt>
                <c:pt idx="1">
                  <c:v>2019H2</c:v>
                </c:pt>
                <c:pt idx="2">
                  <c:v>2020H1</c:v>
                </c:pt>
                <c:pt idx="3">
                  <c:v>2020H2</c:v>
                </c:pt>
              </c:strCache>
            </c:strRef>
          </c:cat>
          <c:val>
            <c:numRef>
              <c:f>Munka1!$E$2:$E$5</c:f>
              <c:numCache>
                <c:formatCode>General</c:formatCode>
                <c:ptCount val="4"/>
                <c:pt idx="0">
                  <c:v>219</c:v>
                </c:pt>
                <c:pt idx="1">
                  <c:v>242</c:v>
                </c:pt>
                <c:pt idx="2">
                  <c:v>299</c:v>
                </c:pt>
                <c:pt idx="3">
                  <c:v>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AB-456C-9222-35EE54B8F6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7647640"/>
        <c:axId val="737645344"/>
      </c:barChart>
      <c:catAx>
        <c:axId val="73764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645344"/>
        <c:crosses val="autoZero"/>
        <c:auto val="1"/>
        <c:lblAlgn val="ctr"/>
        <c:lblOffset val="100"/>
        <c:noMultiLvlLbl val="0"/>
      </c:catAx>
      <c:valAx>
        <c:axId val="73764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647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110384786807307E-2"/>
          <c:y val="0.65579947359867818"/>
          <c:w val="0.8857792304263854"/>
          <c:h val="0.3280342436661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31095323874610009"/>
          <c:y val="0.1836828979821532"/>
          <c:w val="0.33799936859307678"/>
          <c:h val="0.37473900377424063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Court decisions (county government caes) (2021) (Source: OSAP)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51-44C2-931E-AD33829CB4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51-44C2-931E-AD33829CB4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51-44C2-931E-AD33829CB4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51-44C2-931E-AD33829CB4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D51-44C2-931E-AD33829CB4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D51-44C2-931E-AD33829CB45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D51-44C2-931E-AD33829CB4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Munka1!$A$2:$A$8</c:f>
              <c:strCache>
                <c:ptCount val="7"/>
                <c:pt idx="0">
                  <c:v>Rejection of lawsuits and termination of the proceedings</c:v>
                </c:pt>
                <c:pt idx="1">
                  <c:v>Dismissal of actions </c:v>
                </c:pt>
                <c:pt idx="2">
                  <c:v>Revision </c:v>
                </c:pt>
                <c:pt idx="3">
                  <c:v>Annulment or revocation of the decision</c:v>
                </c:pt>
                <c:pt idx="4">
                  <c:v>Annul or revoke the decision and order the authority to start a new procedure </c:v>
                </c:pt>
                <c:pt idx="5">
                  <c:v>Decision for imposing an obligation </c:v>
                </c:pt>
                <c:pt idx="6">
                  <c:v>Declaratory decisions  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3949</c:v>
                </c:pt>
                <c:pt idx="1">
                  <c:v>3468</c:v>
                </c:pt>
                <c:pt idx="2">
                  <c:v>191</c:v>
                </c:pt>
                <c:pt idx="3">
                  <c:v>307</c:v>
                </c:pt>
                <c:pt idx="4">
                  <c:v>1438</c:v>
                </c:pt>
                <c:pt idx="5">
                  <c:v>3</c:v>
                </c:pt>
                <c:pt idx="6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C-4159-B690-1AC762788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7438941736997828"/>
          <c:w val="0.99961205615807458"/>
          <c:h val="0.425610582630021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A5B04-EA8A-4AD8-A9B2-0CAB92860B0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767239C-2C4F-4986-8886-D8A71E55C77B}">
      <dgm:prSet phldrT="[Szöveg]"/>
      <dgm:spPr/>
      <dgm:t>
        <a:bodyPr/>
        <a:lstStyle/>
        <a:p>
          <a:r>
            <a:rPr lang="hu-HU" dirty="0" err="1"/>
            <a:t>Temporary</a:t>
          </a:r>
          <a:r>
            <a:rPr lang="hu-HU" dirty="0"/>
            <a:t> </a:t>
          </a:r>
          <a:r>
            <a:rPr lang="hu-HU" dirty="0" err="1"/>
            <a:t>amendments</a:t>
          </a:r>
          <a:r>
            <a:rPr lang="hu-HU" dirty="0"/>
            <a:t> (</a:t>
          </a:r>
          <a:r>
            <a:rPr lang="hu-HU" dirty="0" err="1"/>
            <a:t>changes</a:t>
          </a:r>
          <a:r>
            <a:rPr lang="hu-HU" dirty="0"/>
            <a:t>) of </a:t>
          </a:r>
          <a:r>
            <a:rPr lang="hu-HU" dirty="0" err="1"/>
            <a:t>the</a:t>
          </a:r>
          <a:r>
            <a:rPr lang="hu-HU" dirty="0"/>
            <a:t> </a:t>
          </a:r>
          <a:r>
            <a:rPr lang="hu-HU" dirty="0" err="1"/>
            <a:t>procedural</a:t>
          </a:r>
          <a:r>
            <a:rPr lang="hu-HU" dirty="0"/>
            <a:t> </a:t>
          </a:r>
          <a:r>
            <a:rPr lang="hu-HU" dirty="0" err="1"/>
            <a:t>regulations</a:t>
          </a:r>
          <a:r>
            <a:rPr lang="hu-HU" dirty="0"/>
            <a:t> (</a:t>
          </a:r>
          <a:r>
            <a:rPr lang="hu-HU" dirty="0" err="1"/>
            <a:t>mainly</a:t>
          </a:r>
          <a:r>
            <a:rPr lang="hu-HU" dirty="0"/>
            <a:t>: </a:t>
          </a:r>
          <a:r>
            <a:rPr lang="hu-HU" dirty="0" err="1"/>
            <a:t>reducing</a:t>
          </a:r>
          <a:r>
            <a:rPr lang="hu-HU" dirty="0"/>
            <a:t> </a:t>
          </a:r>
          <a:r>
            <a:rPr lang="hu-HU" dirty="0" err="1"/>
            <a:t>the</a:t>
          </a:r>
          <a:r>
            <a:rPr lang="hu-HU" dirty="0"/>
            <a:t> </a:t>
          </a:r>
          <a:r>
            <a:rPr lang="hu-HU" dirty="0" err="1"/>
            <a:t>number</a:t>
          </a:r>
          <a:r>
            <a:rPr lang="hu-HU" dirty="0"/>
            <a:t> of </a:t>
          </a:r>
          <a:r>
            <a:rPr lang="hu-HU" dirty="0" err="1"/>
            <a:t>contatcts</a:t>
          </a:r>
          <a:r>
            <a:rPr lang="hu-HU" dirty="0"/>
            <a:t>)</a:t>
          </a:r>
        </a:p>
      </dgm:t>
    </dgm:pt>
    <dgm:pt modelId="{8ACD0D3A-ECD7-4E46-AFAF-AB86F2F92765}" type="parTrans" cxnId="{97FA1E8D-AB22-4D11-B612-CB2E18C193EC}">
      <dgm:prSet/>
      <dgm:spPr/>
      <dgm:t>
        <a:bodyPr/>
        <a:lstStyle/>
        <a:p>
          <a:endParaRPr lang="hu-HU"/>
        </a:p>
      </dgm:t>
    </dgm:pt>
    <dgm:pt modelId="{2EDE4C05-9656-4198-9EA1-0E3DC5F926FE}" type="sibTrans" cxnId="{97FA1E8D-AB22-4D11-B612-CB2E18C193EC}">
      <dgm:prSet/>
      <dgm:spPr/>
      <dgm:t>
        <a:bodyPr/>
        <a:lstStyle/>
        <a:p>
          <a:endParaRPr lang="hu-HU"/>
        </a:p>
      </dgm:t>
    </dgm:pt>
    <dgm:pt modelId="{B3C81199-A488-4319-8466-F96C7AAD9DE1}">
      <dgm:prSet phldrT="[Szöveg]"/>
      <dgm:spPr/>
      <dgm:t>
        <a:bodyPr/>
        <a:lstStyle/>
        <a:p>
          <a:r>
            <a:rPr lang="hu-HU" dirty="0" err="1"/>
            <a:t>Before</a:t>
          </a:r>
          <a:r>
            <a:rPr lang="hu-HU" dirty="0"/>
            <a:t> COVID: </a:t>
          </a:r>
          <a:r>
            <a:rPr lang="hu-HU" dirty="0" err="1"/>
            <a:t>transformation</a:t>
          </a:r>
          <a:r>
            <a:rPr lang="hu-HU" dirty="0"/>
            <a:t> of </a:t>
          </a:r>
          <a:r>
            <a:rPr lang="hu-HU" dirty="0" err="1"/>
            <a:t>the</a:t>
          </a:r>
          <a:r>
            <a:rPr lang="hu-HU" dirty="0"/>
            <a:t> </a:t>
          </a:r>
          <a:r>
            <a:rPr lang="hu-HU" dirty="0" err="1"/>
            <a:t>system</a:t>
          </a:r>
          <a:r>
            <a:rPr lang="hu-HU" dirty="0"/>
            <a:t> of </a:t>
          </a:r>
          <a:r>
            <a:rPr lang="hu-HU" dirty="0" err="1"/>
            <a:t>remedies</a:t>
          </a:r>
          <a:r>
            <a:rPr lang="hu-HU" dirty="0"/>
            <a:t> and </a:t>
          </a:r>
          <a:r>
            <a:rPr lang="hu-HU" dirty="0" err="1"/>
            <a:t>judicial</a:t>
          </a:r>
          <a:r>
            <a:rPr lang="hu-HU" dirty="0"/>
            <a:t> </a:t>
          </a:r>
          <a:r>
            <a:rPr lang="hu-HU" dirty="0" err="1"/>
            <a:t>review</a:t>
          </a:r>
          <a:r>
            <a:rPr lang="hu-HU" dirty="0"/>
            <a:t> </a:t>
          </a:r>
        </a:p>
        <a:p>
          <a:r>
            <a:rPr lang="hu-HU" dirty="0"/>
            <a:t>During COVID: </a:t>
          </a:r>
          <a:r>
            <a:rPr lang="hu-HU" dirty="0" err="1"/>
            <a:t>termination</a:t>
          </a:r>
          <a:r>
            <a:rPr lang="hu-HU" dirty="0"/>
            <a:t> of </a:t>
          </a:r>
          <a:r>
            <a:rPr lang="hu-HU" dirty="0" err="1"/>
            <a:t>the</a:t>
          </a:r>
          <a:r>
            <a:rPr lang="hu-HU" dirty="0"/>
            <a:t> </a:t>
          </a:r>
          <a:r>
            <a:rPr lang="hu-HU" dirty="0" err="1"/>
            <a:t>conditional</a:t>
          </a:r>
          <a:r>
            <a:rPr lang="hu-HU" dirty="0"/>
            <a:t> </a:t>
          </a:r>
          <a:r>
            <a:rPr lang="hu-HU" dirty="0" err="1"/>
            <a:t>decisions</a:t>
          </a:r>
          <a:r>
            <a:rPr lang="hu-HU" dirty="0"/>
            <a:t> </a:t>
          </a:r>
        </a:p>
      </dgm:t>
    </dgm:pt>
    <dgm:pt modelId="{ECD8C0FC-848F-4B68-A991-7BBAA20498C0}" type="parTrans" cxnId="{DB7E45D3-D999-4892-978D-6774F334B920}">
      <dgm:prSet/>
      <dgm:spPr/>
      <dgm:t>
        <a:bodyPr/>
        <a:lstStyle/>
        <a:p>
          <a:endParaRPr lang="hu-HU"/>
        </a:p>
      </dgm:t>
    </dgm:pt>
    <dgm:pt modelId="{05585236-019F-4617-9587-E55C249E55DD}" type="sibTrans" cxnId="{DB7E45D3-D999-4892-978D-6774F334B920}">
      <dgm:prSet/>
      <dgm:spPr/>
      <dgm:t>
        <a:bodyPr/>
        <a:lstStyle/>
        <a:p>
          <a:endParaRPr lang="hu-HU"/>
        </a:p>
      </dgm:t>
    </dgm:pt>
    <dgm:pt modelId="{624FFCFB-81E7-4989-926C-78ED33256B9C}">
      <dgm:prSet phldrT="[Szöveg]"/>
      <dgm:spPr/>
      <dgm:t>
        <a:bodyPr/>
        <a:lstStyle/>
        <a:p>
          <a:r>
            <a:rPr lang="hu-HU" dirty="0" err="1"/>
            <a:t>Erosion</a:t>
          </a:r>
          <a:r>
            <a:rPr lang="hu-HU" dirty="0"/>
            <a:t> of </a:t>
          </a:r>
          <a:r>
            <a:rPr lang="hu-HU" dirty="0" err="1"/>
            <a:t>the</a:t>
          </a:r>
          <a:r>
            <a:rPr lang="hu-HU" dirty="0"/>
            <a:t> </a:t>
          </a:r>
          <a:r>
            <a:rPr lang="hu-HU" dirty="0" err="1"/>
            <a:t>primary</a:t>
          </a:r>
          <a:r>
            <a:rPr lang="hu-HU" dirty="0"/>
            <a:t> </a:t>
          </a:r>
          <a:r>
            <a:rPr lang="hu-HU" dirty="0" err="1"/>
            <a:t>nature</a:t>
          </a:r>
          <a:r>
            <a:rPr lang="hu-HU" dirty="0"/>
            <a:t> of </a:t>
          </a:r>
          <a:r>
            <a:rPr lang="hu-HU" dirty="0" err="1"/>
            <a:t>the</a:t>
          </a:r>
          <a:r>
            <a:rPr lang="hu-HU" dirty="0"/>
            <a:t> CGAP: </a:t>
          </a:r>
          <a:r>
            <a:rPr lang="hu-HU" dirty="0" err="1"/>
            <a:t>introduction</a:t>
          </a:r>
          <a:r>
            <a:rPr lang="hu-HU" dirty="0"/>
            <a:t> of </a:t>
          </a:r>
          <a:r>
            <a:rPr lang="hu-HU" dirty="0" err="1"/>
            <a:t>new</a:t>
          </a:r>
          <a:r>
            <a:rPr lang="hu-HU" dirty="0"/>
            <a:t> </a:t>
          </a:r>
          <a:r>
            <a:rPr lang="hu-HU" dirty="0" err="1"/>
            <a:t>horizontal</a:t>
          </a:r>
          <a:r>
            <a:rPr lang="hu-HU" dirty="0"/>
            <a:t> </a:t>
          </a:r>
          <a:r>
            <a:rPr lang="hu-HU" dirty="0" err="1"/>
            <a:t>regulations</a:t>
          </a:r>
          <a:r>
            <a:rPr lang="hu-HU" dirty="0"/>
            <a:t> </a:t>
          </a:r>
        </a:p>
      </dgm:t>
    </dgm:pt>
    <dgm:pt modelId="{AA2A6C94-55C7-4C2F-B2C7-17C25FDCCDB5}" type="parTrans" cxnId="{D49A2C44-DD65-4E6B-BA80-E7C16ED32371}">
      <dgm:prSet/>
      <dgm:spPr/>
      <dgm:t>
        <a:bodyPr/>
        <a:lstStyle/>
        <a:p>
          <a:endParaRPr lang="hu-HU"/>
        </a:p>
      </dgm:t>
    </dgm:pt>
    <dgm:pt modelId="{205E628C-55D4-47FB-93E3-E0D4B726D3B3}" type="sibTrans" cxnId="{D49A2C44-DD65-4E6B-BA80-E7C16ED32371}">
      <dgm:prSet/>
      <dgm:spPr/>
      <dgm:t>
        <a:bodyPr/>
        <a:lstStyle/>
        <a:p>
          <a:endParaRPr lang="hu-HU"/>
        </a:p>
      </dgm:t>
    </dgm:pt>
    <dgm:pt modelId="{9AD1523F-FA12-4A0E-B709-31C42C95421C}" type="pres">
      <dgm:prSet presAssocID="{0A9A5B04-EA8A-4AD8-A9B2-0CAB92860B0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F95E715-2BEB-43DF-BEF4-894BCC992E6E}" type="pres">
      <dgm:prSet presAssocID="{0A9A5B04-EA8A-4AD8-A9B2-0CAB92860B0D}" presName="arrow" presStyleLbl="bgShp" presStyleIdx="0" presStyleCnt="1"/>
      <dgm:spPr/>
    </dgm:pt>
    <dgm:pt modelId="{B1AF7533-D043-478F-9E1D-06254ED5DD05}" type="pres">
      <dgm:prSet presAssocID="{0A9A5B04-EA8A-4AD8-A9B2-0CAB92860B0D}" presName="arrowDiagram3" presStyleCnt="0"/>
      <dgm:spPr/>
    </dgm:pt>
    <dgm:pt modelId="{25CBD084-02B7-4BA8-9E8F-444660EE30A7}" type="pres">
      <dgm:prSet presAssocID="{5767239C-2C4F-4986-8886-D8A71E55C77B}" presName="bullet3a" presStyleLbl="node1" presStyleIdx="0" presStyleCnt="3"/>
      <dgm:spPr/>
    </dgm:pt>
    <dgm:pt modelId="{C122EEDD-1399-49AB-B933-40B77AC7FDF5}" type="pres">
      <dgm:prSet presAssocID="{5767239C-2C4F-4986-8886-D8A71E55C77B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31D33B-F0B6-4BF7-8EA1-950C775B9F9E}" type="pres">
      <dgm:prSet presAssocID="{B3C81199-A488-4319-8466-F96C7AAD9DE1}" presName="bullet3b" presStyleLbl="node1" presStyleIdx="1" presStyleCnt="3"/>
      <dgm:spPr/>
    </dgm:pt>
    <dgm:pt modelId="{5B842FBE-1C24-47B5-9C84-022F4200A068}" type="pres">
      <dgm:prSet presAssocID="{B3C81199-A488-4319-8466-F96C7AAD9DE1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9FFBB4-CC39-431C-8462-A5DCA931A098}" type="pres">
      <dgm:prSet presAssocID="{624FFCFB-81E7-4989-926C-78ED33256B9C}" presName="bullet3c" presStyleLbl="node1" presStyleIdx="2" presStyleCnt="3"/>
      <dgm:spPr/>
    </dgm:pt>
    <dgm:pt modelId="{A97CE000-9D79-4499-82DC-26321D477CEC}" type="pres">
      <dgm:prSet presAssocID="{624FFCFB-81E7-4989-926C-78ED33256B9C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B7E45D3-D999-4892-978D-6774F334B920}" srcId="{0A9A5B04-EA8A-4AD8-A9B2-0CAB92860B0D}" destId="{B3C81199-A488-4319-8466-F96C7AAD9DE1}" srcOrd="1" destOrd="0" parTransId="{ECD8C0FC-848F-4B68-A991-7BBAA20498C0}" sibTransId="{05585236-019F-4617-9587-E55C249E55DD}"/>
    <dgm:cxn modelId="{C912707F-77A4-41F3-B4D0-9E2C124B641F}" type="presOf" srcId="{0A9A5B04-EA8A-4AD8-A9B2-0CAB92860B0D}" destId="{9AD1523F-FA12-4A0E-B709-31C42C95421C}" srcOrd="0" destOrd="0" presId="urn:microsoft.com/office/officeart/2005/8/layout/arrow2"/>
    <dgm:cxn modelId="{97FA1E8D-AB22-4D11-B612-CB2E18C193EC}" srcId="{0A9A5B04-EA8A-4AD8-A9B2-0CAB92860B0D}" destId="{5767239C-2C4F-4986-8886-D8A71E55C77B}" srcOrd="0" destOrd="0" parTransId="{8ACD0D3A-ECD7-4E46-AFAF-AB86F2F92765}" sibTransId="{2EDE4C05-9656-4198-9EA1-0E3DC5F926FE}"/>
    <dgm:cxn modelId="{664EDD1A-D112-4486-A3C9-99A2F9FF58B4}" type="presOf" srcId="{B3C81199-A488-4319-8466-F96C7AAD9DE1}" destId="{5B842FBE-1C24-47B5-9C84-022F4200A068}" srcOrd="0" destOrd="0" presId="urn:microsoft.com/office/officeart/2005/8/layout/arrow2"/>
    <dgm:cxn modelId="{E76EE03E-D933-4DFA-8207-C36F3D84D2BB}" type="presOf" srcId="{5767239C-2C4F-4986-8886-D8A71E55C77B}" destId="{C122EEDD-1399-49AB-B933-40B77AC7FDF5}" srcOrd="0" destOrd="0" presId="urn:microsoft.com/office/officeart/2005/8/layout/arrow2"/>
    <dgm:cxn modelId="{D49A2C44-DD65-4E6B-BA80-E7C16ED32371}" srcId="{0A9A5B04-EA8A-4AD8-A9B2-0CAB92860B0D}" destId="{624FFCFB-81E7-4989-926C-78ED33256B9C}" srcOrd="2" destOrd="0" parTransId="{AA2A6C94-55C7-4C2F-B2C7-17C25FDCCDB5}" sibTransId="{205E628C-55D4-47FB-93E3-E0D4B726D3B3}"/>
    <dgm:cxn modelId="{BCE7D262-89B6-4E3F-9082-B949522EBA34}" type="presOf" srcId="{624FFCFB-81E7-4989-926C-78ED33256B9C}" destId="{A97CE000-9D79-4499-82DC-26321D477CEC}" srcOrd="0" destOrd="0" presId="urn:microsoft.com/office/officeart/2005/8/layout/arrow2"/>
    <dgm:cxn modelId="{F2C458B5-40A0-4A55-B038-BE71B5B87DF1}" type="presParOf" srcId="{9AD1523F-FA12-4A0E-B709-31C42C95421C}" destId="{6F95E715-2BEB-43DF-BEF4-894BCC992E6E}" srcOrd="0" destOrd="0" presId="urn:microsoft.com/office/officeart/2005/8/layout/arrow2"/>
    <dgm:cxn modelId="{314D3EC7-4F75-456F-8C31-6F66C843679C}" type="presParOf" srcId="{9AD1523F-FA12-4A0E-B709-31C42C95421C}" destId="{B1AF7533-D043-478F-9E1D-06254ED5DD05}" srcOrd="1" destOrd="0" presId="urn:microsoft.com/office/officeart/2005/8/layout/arrow2"/>
    <dgm:cxn modelId="{D69BA113-EE69-4383-9997-0895FAB4A272}" type="presParOf" srcId="{B1AF7533-D043-478F-9E1D-06254ED5DD05}" destId="{25CBD084-02B7-4BA8-9E8F-444660EE30A7}" srcOrd="0" destOrd="0" presId="urn:microsoft.com/office/officeart/2005/8/layout/arrow2"/>
    <dgm:cxn modelId="{0B72E5CC-05F9-402D-8CDF-4EFFC503EC42}" type="presParOf" srcId="{B1AF7533-D043-478F-9E1D-06254ED5DD05}" destId="{C122EEDD-1399-49AB-B933-40B77AC7FDF5}" srcOrd="1" destOrd="0" presId="urn:microsoft.com/office/officeart/2005/8/layout/arrow2"/>
    <dgm:cxn modelId="{DDE7FABB-8DBB-49A2-BC55-9468BBF7F5CB}" type="presParOf" srcId="{B1AF7533-D043-478F-9E1D-06254ED5DD05}" destId="{2531D33B-F0B6-4BF7-8EA1-950C775B9F9E}" srcOrd="2" destOrd="0" presId="urn:microsoft.com/office/officeart/2005/8/layout/arrow2"/>
    <dgm:cxn modelId="{23960D99-6DA8-4628-B323-02F50A10DD78}" type="presParOf" srcId="{B1AF7533-D043-478F-9E1D-06254ED5DD05}" destId="{5B842FBE-1C24-47B5-9C84-022F4200A068}" srcOrd="3" destOrd="0" presId="urn:microsoft.com/office/officeart/2005/8/layout/arrow2"/>
    <dgm:cxn modelId="{7F7C3C33-E122-4C30-B3F5-5FFA42F590F0}" type="presParOf" srcId="{B1AF7533-D043-478F-9E1D-06254ED5DD05}" destId="{479FFBB4-CC39-431C-8462-A5DCA931A098}" srcOrd="4" destOrd="0" presId="urn:microsoft.com/office/officeart/2005/8/layout/arrow2"/>
    <dgm:cxn modelId="{347526A2-2B42-492E-BFFC-D4BBC4D10199}" type="presParOf" srcId="{B1AF7533-D043-478F-9E1D-06254ED5DD05}" destId="{A97CE000-9D79-4499-82DC-26321D477CE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5E715-2BEB-43DF-BEF4-894BCC992E6E}">
      <dsp:nvSpPr>
        <dsp:cNvPr id="0" name=""/>
        <dsp:cNvSpPr/>
      </dsp:nvSpPr>
      <dsp:spPr>
        <a:xfrm>
          <a:off x="1200150" y="0"/>
          <a:ext cx="8572499" cy="535781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BD084-02B7-4BA8-9E8F-444660EE30A7}">
      <dsp:nvSpPr>
        <dsp:cNvPr id="0" name=""/>
        <dsp:cNvSpPr/>
      </dsp:nvSpPr>
      <dsp:spPr>
        <a:xfrm>
          <a:off x="2288857" y="3697961"/>
          <a:ext cx="222884" cy="222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2EEDD-1399-49AB-B933-40B77AC7FDF5}">
      <dsp:nvSpPr>
        <dsp:cNvPr id="0" name=""/>
        <dsp:cNvSpPr/>
      </dsp:nvSpPr>
      <dsp:spPr>
        <a:xfrm>
          <a:off x="2400300" y="3809404"/>
          <a:ext cx="1997392" cy="1548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0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/>
            <a:t>Temporary</a:t>
          </a:r>
          <a:r>
            <a:rPr lang="hu-HU" sz="1600" kern="1200" dirty="0"/>
            <a:t> </a:t>
          </a:r>
          <a:r>
            <a:rPr lang="hu-HU" sz="1600" kern="1200" dirty="0" err="1"/>
            <a:t>amendments</a:t>
          </a:r>
          <a:r>
            <a:rPr lang="hu-HU" sz="1600" kern="1200" dirty="0"/>
            <a:t> (</a:t>
          </a:r>
          <a:r>
            <a:rPr lang="hu-HU" sz="1600" kern="1200" dirty="0" err="1"/>
            <a:t>changes</a:t>
          </a:r>
          <a:r>
            <a:rPr lang="hu-HU" sz="1600" kern="1200" dirty="0"/>
            <a:t>) of </a:t>
          </a:r>
          <a:r>
            <a:rPr lang="hu-HU" sz="1600" kern="1200" dirty="0" err="1"/>
            <a:t>the</a:t>
          </a:r>
          <a:r>
            <a:rPr lang="hu-HU" sz="1600" kern="1200" dirty="0"/>
            <a:t> </a:t>
          </a:r>
          <a:r>
            <a:rPr lang="hu-HU" sz="1600" kern="1200" dirty="0" err="1"/>
            <a:t>procedural</a:t>
          </a:r>
          <a:r>
            <a:rPr lang="hu-HU" sz="1600" kern="1200" dirty="0"/>
            <a:t> </a:t>
          </a:r>
          <a:r>
            <a:rPr lang="hu-HU" sz="1600" kern="1200" dirty="0" err="1"/>
            <a:t>regulations</a:t>
          </a:r>
          <a:r>
            <a:rPr lang="hu-HU" sz="1600" kern="1200" dirty="0"/>
            <a:t> (</a:t>
          </a:r>
          <a:r>
            <a:rPr lang="hu-HU" sz="1600" kern="1200" dirty="0" err="1"/>
            <a:t>mainly</a:t>
          </a:r>
          <a:r>
            <a:rPr lang="hu-HU" sz="1600" kern="1200" dirty="0"/>
            <a:t>: </a:t>
          </a:r>
          <a:r>
            <a:rPr lang="hu-HU" sz="1600" kern="1200" dirty="0" err="1"/>
            <a:t>reducing</a:t>
          </a:r>
          <a:r>
            <a:rPr lang="hu-HU" sz="1600" kern="1200" dirty="0"/>
            <a:t> </a:t>
          </a:r>
          <a:r>
            <a:rPr lang="hu-HU" sz="1600" kern="1200" dirty="0" err="1"/>
            <a:t>the</a:t>
          </a:r>
          <a:r>
            <a:rPr lang="hu-HU" sz="1600" kern="1200" dirty="0"/>
            <a:t> </a:t>
          </a:r>
          <a:r>
            <a:rPr lang="hu-HU" sz="1600" kern="1200" dirty="0" err="1"/>
            <a:t>number</a:t>
          </a:r>
          <a:r>
            <a:rPr lang="hu-HU" sz="1600" kern="1200" dirty="0"/>
            <a:t> of </a:t>
          </a:r>
          <a:r>
            <a:rPr lang="hu-HU" sz="1600" kern="1200" dirty="0" err="1"/>
            <a:t>contatcts</a:t>
          </a:r>
          <a:r>
            <a:rPr lang="hu-HU" sz="1600" kern="1200" dirty="0"/>
            <a:t>)</a:t>
          </a:r>
        </a:p>
      </dsp:txBody>
      <dsp:txXfrm>
        <a:off x="2400300" y="3809404"/>
        <a:ext cx="1997392" cy="1548407"/>
      </dsp:txXfrm>
    </dsp:sp>
    <dsp:sp modelId="{2531D33B-F0B6-4BF7-8EA1-950C775B9F9E}">
      <dsp:nvSpPr>
        <dsp:cNvPr id="0" name=""/>
        <dsp:cNvSpPr/>
      </dsp:nvSpPr>
      <dsp:spPr>
        <a:xfrm>
          <a:off x="4256246" y="2241708"/>
          <a:ext cx="402907" cy="402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42FBE-1C24-47B5-9C84-022F4200A068}">
      <dsp:nvSpPr>
        <dsp:cNvPr id="0" name=""/>
        <dsp:cNvSpPr/>
      </dsp:nvSpPr>
      <dsp:spPr>
        <a:xfrm>
          <a:off x="4457700" y="2443162"/>
          <a:ext cx="2057399" cy="2914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49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/>
            <a:t>Before</a:t>
          </a:r>
          <a:r>
            <a:rPr lang="hu-HU" sz="1600" kern="1200" dirty="0"/>
            <a:t> COVID: </a:t>
          </a:r>
          <a:r>
            <a:rPr lang="hu-HU" sz="1600" kern="1200" dirty="0" err="1"/>
            <a:t>transformation</a:t>
          </a:r>
          <a:r>
            <a:rPr lang="hu-HU" sz="1600" kern="1200" dirty="0"/>
            <a:t> of </a:t>
          </a:r>
          <a:r>
            <a:rPr lang="hu-HU" sz="1600" kern="1200" dirty="0" err="1"/>
            <a:t>the</a:t>
          </a:r>
          <a:r>
            <a:rPr lang="hu-HU" sz="1600" kern="1200" dirty="0"/>
            <a:t> </a:t>
          </a:r>
          <a:r>
            <a:rPr lang="hu-HU" sz="1600" kern="1200" dirty="0" err="1"/>
            <a:t>system</a:t>
          </a:r>
          <a:r>
            <a:rPr lang="hu-HU" sz="1600" kern="1200" dirty="0"/>
            <a:t> of </a:t>
          </a:r>
          <a:r>
            <a:rPr lang="hu-HU" sz="1600" kern="1200" dirty="0" err="1"/>
            <a:t>remedies</a:t>
          </a:r>
          <a:r>
            <a:rPr lang="hu-HU" sz="1600" kern="1200" dirty="0"/>
            <a:t> and </a:t>
          </a:r>
          <a:r>
            <a:rPr lang="hu-HU" sz="1600" kern="1200" dirty="0" err="1"/>
            <a:t>judicial</a:t>
          </a:r>
          <a:r>
            <a:rPr lang="hu-HU" sz="1600" kern="1200" dirty="0"/>
            <a:t> </a:t>
          </a:r>
          <a:r>
            <a:rPr lang="hu-HU" sz="1600" kern="1200" dirty="0" err="1"/>
            <a:t>review</a:t>
          </a:r>
          <a:r>
            <a:rPr lang="hu-HU" sz="1600" kern="1200" dirty="0"/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/>
            <a:t>During COVID: </a:t>
          </a:r>
          <a:r>
            <a:rPr lang="hu-HU" sz="1600" kern="1200" dirty="0" err="1"/>
            <a:t>termination</a:t>
          </a:r>
          <a:r>
            <a:rPr lang="hu-HU" sz="1600" kern="1200" dirty="0"/>
            <a:t> of </a:t>
          </a:r>
          <a:r>
            <a:rPr lang="hu-HU" sz="1600" kern="1200" dirty="0" err="1"/>
            <a:t>the</a:t>
          </a:r>
          <a:r>
            <a:rPr lang="hu-HU" sz="1600" kern="1200" dirty="0"/>
            <a:t> </a:t>
          </a:r>
          <a:r>
            <a:rPr lang="hu-HU" sz="1600" kern="1200" dirty="0" err="1"/>
            <a:t>conditional</a:t>
          </a:r>
          <a:r>
            <a:rPr lang="hu-HU" sz="1600" kern="1200" dirty="0"/>
            <a:t> </a:t>
          </a:r>
          <a:r>
            <a:rPr lang="hu-HU" sz="1600" kern="1200" dirty="0" err="1"/>
            <a:t>decisions</a:t>
          </a:r>
          <a:r>
            <a:rPr lang="hu-HU" sz="1600" kern="1200" dirty="0"/>
            <a:t> </a:t>
          </a:r>
        </a:p>
      </dsp:txBody>
      <dsp:txXfrm>
        <a:off x="4457700" y="2443162"/>
        <a:ext cx="2057399" cy="2914649"/>
      </dsp:txXfrm>
    </dsp:sp>
    <dsp:sp modelId="{479FFBB4-CC39-431C-8462-A5DCA931A098}">
      <dsp:nvSpPr>
        <dsp:cNvPr id="0" name=""/>
        <dsp:cNvSpPr/>
      </dsp:nvSpPr>
      <dsp:spPr>
        <a:xfrm>
          <a:off x="6622256" y="1355526"/>
          <a:ext cx="557212" cy="5572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7CE000-9D79-4499-82DC-26321D477CEC}">
      <dsp:nvSpPr>
        <dsp:cNvPr id="0" name=""/>
        <dsp:cNvSpPr/>
      </dsp:nvSpPr>
      <dsp:spPr>
        <a:xfrm>
          <a:off x="6900862" y="1634132"/>
          <a:ext cx="2057399" cy="372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525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/>
            <a:t>Erosion</a:t>
          </a:r>
          <a:r>
            <a:rPr lang="hu-HU" sz="1600" kern="1200" dirty="0"/>
            <a:t> of </a:t>
          </a:r>
          <a:r>
            <a:rPr lang="hu-HU" sz="1600" kern="1200" dirty="0" err="1"/>
            <a:t>the</a:t>
          </a:r>
          <a:r>
            <a:rPr lang="hu-HU" sz="1600" kern="1200" dirty="0"/>
            <a:t> </a:t>
          </a:r>
          <a:r>
            <a:rPr lang="hu-HU" sz="1600" kern="1200" dirty="0" err="1"/>
            <a:t>primary</a:t>
          </a:r>
          <a:r>
            <a:rPr lang="hu-HU" sz="1600" kern="1200" dirty="0"/>
            <a:t> </a:t>
          </a:r>
          <a:r>
            <a:rPr lang="hu-HU" sz="1600" kern="1200" dirty="0" err="1"/>
            <a:t>nature</a:t>
          </a:r>
          <a:r>
            <a:rPr lang="hu-HU" sz="1600" kern="1200" dirty="0"/>
            <a:t> of </a:t>
          </a:r>
          <a:r>
            <a:rPr lang="hu-HU" sz="1600" kern="1200" dirty="0" err="1"/>
            <a:t>the</a:t>
          </a:r>
          <a:r>
            <a:rPr lang="hu-HU" sz="1600" kern="1200" dirty="0"/>
            <a:t> CGAP: </a:t>
          </a:r>
          <a:r>
            <a:rPr lang="hu-HU" sz="1600" kern="1200" dirty="0" err="1"/>
            <a:t>introduction</a:t>
          </a:r>
          <a:r>
            <a:rPr lang="hu-HU" sz="1600" kern="1200" dirty="0"/>
            <a:t> of </a:t>
          </a:r>
          <a:r>
            <a:rPr lang="hu-HU" sz="1600" kern="1200" dirty="0" err="1"/>
            <a:t>new</a:t>
          </a:r>
          <a:r>
            <a:rPr lang="hu-HU" sz="1600" kern="1200" dirty="0"/>
            <a:t> </a:t>
          </a:r>
          <a:r>
            <a:rPr lang="hu-HU" sz="1600" kern="1200" dirty="0" err="1"/>
            <a:t>horizontal</a:t>
          </a:r>
          <a:r>
            <a:rPr lang="hu-HU" sz="1600" kern="1200" dirty="0"/>
            <a:t> </a:t>
          </a:r>
          <a:r>
            <a:rPr lang="hu-HU" sz="1600" kern="1200" dirty="0" err="1"/>
            <a:t>regulations</a:t>
          </a:r>
          <a:r>
            <a:rPr lang="hu-HU" sz="1600" kern="1200" dirty="0"/>
            <a:t> </a:t>
          </a:r>
        </a:p>
      </dsp:txBody>
      <dsp:txXfrm>
        <a:off x="6900862" y="1634132"/>
        <a:ext cx="2057399" cy="3723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EFBEB3FB-E43B-49FA-AA1C-5EC284E33D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0C8DAD4-ADFF-4F47-BCBD-E9D26F065F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DD902-160F-4069-BC77-C217C5867676}" type="datetimeFigureOut">
              <a:rPr lang="hu-HU" smtClean="0"/>
              <a:t>2022. 04. 25.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DF92913-5BD7-4FFF-B943-FB81998428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1B070CA-DF63-4F34-B045-268560CD68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841F3-4F40-4058-A4AE-E07532BDCC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0080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88F78-7707-4645-8052-29403593D6E7}" type="datetimeFigureOut">
              <a:rPr lang="hu-HU" smtClean="0"/>
              <a:t>2022. 04. 25.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F6C5-AC21-4BEE-89E6-C07D6DE8FC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729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16809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6F6C5-AC21-4BEE-89E6-C07D6DE8FC3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43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6F6C5-AC21-4BEE-89E6-C07D6DE8FC3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695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5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476-A12A-44F3-BF51-16AD4AC28836}" type="datetimeFigureOut">
              <a:rPr lang="hu-HU" smtClean="0"/>
              <a:t>2022. 04. 25.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AA58-CB96-48F6-8AEB-6A4924D60B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822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="1"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9099" y="3711481"/>
            <a:ext cx="11176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28318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4"/>
            <a:ext cx="1097280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422"/>
            <a:ext cx="10972800" cy="5357850"/>
          </a:xfrm>
        </p:spPr>
        <p:txBody>
          <a:bodyPr/>
          <a:lstStyle>
            <a:lvl1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1pPr>
            <a:lvl2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2pPr>
            <a:lvl3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3pPr>
            <a:lvl4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4pPr>
            <a:lvl5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139690"/>
            <a:ext cx="115824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49041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4D4D4D"/>
                </a:solidFill>
                <a:latin typeface="Garamond" panose="02020404030301010803" pitchFamily="18" charset="0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4D4D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16000" y="4430805"/>
            <a:ext cx="11176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66732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D4D4D"/>
                </a:solidFill>
                <a:latin typeface="Garamond" panose="02020404030301010803" pitchFamily="18" charset="0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Garamond" panose="02020404030301010803" pitchFamily="18" charset="0"/>
              </a:defRPr>
            </a:lvl1pPr>
            <a:lvl2pPr>
              <a:defRPr sz="2400">
                <a:latin typeface="Garamond" panose="02020404030301010803" pitchFamily="18" charset="0"/>
              </a:defRPr>
            </a:lvl2pPr>
            <a:lvl3pPr>
              <a:defRPr sz="2000">
                <a:latin typeface="Garamond" panose="02020404030301010803" pitchFamily="18" charset="0"/>
              </a:defRPr>
            </a:lvl3pPr>
            <a:lvl4pPr>
              <a:defRPr sz="1800">
                <a:latin typeface="Garamond" panose="02020404030301010803" pitchFamily="18" charset="0"/>
              </a:defRPr>
            </a:lvl4pPr>
            <a:lvl5pPr>
              <a:defRPr sz="1800">
                <a:latin typeface="Garamond" panose="020204040303010108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4D4D4D"/>
                </a:solidFill>
                <a:latin typeface="Garamond" panose="02020404030301010803" pitchFamily="18" charset="0"/>
              </a:defRPr>
            </a:lvl1pPr>
            <a:lvl2pPr>
              <a:defRPr sz="2400">
                <a:solidFill>
                  <a:srgbClr val="4D4D4D"/>
                </a:solidFill>
                <a:latin typeface="Garamond" panose="02020404030301010803" pitchFamily="18" charset="0"/>
              </a:defRPr>
            </a:lvl2pPr>
            <a:lvl3pPr>
              <a:defRPr sz="2000">
                <a:solidFill>
                  <a:srgbClr val="4D4D4D"/>
                </a:solidFill>
                <a:latin typeface="Garamond" panose="02020404030301010803" pitchFamily="18" charset="0"/>
              </a:defRPr>
            </a:lvl3pPr>
            <a:lvl4pPr>
              <a:defRPr sz="1800">
                <a:solidFill>
                  <a:srgbClr val="4D4D4D"/>
                </a:solidFill>
                <a:latin typeface="Garamond" panose="02020404030301010803" pitchFamily="18" charset="0"/>
              </a:defRPr>
            </a:lvl4pPr>
            <a:lvl5pPr>
              <a:defRPr sz="1800">
                <a:solidFill>
                  <a:srgbClr val="4D4D4D"/>
                </a:solidFill>
                <a:latin typeface="Garamond" panose="020204040303010108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219200"/>
            <a:ext cx="11176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1494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latin typeface="Garamond" panose="02020404030301010803" pitchFamily="18" charset="0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  <a:lvl2pPr>
              <a:defRPr sz="2000">
                <a:latin typeface="Garamond" panose="02020404030301010803" pitchFamily="18" charset="0"/>
              </a:defRPr>
            </a:lvl2pPr>
            <a:lvl3pPr>
              <a:defRPr sz="1800">
                <a:latin typeface="Garamond" panose="02020404030301010803" pitchFamily="18" charset="0"/>
              </a:defRPr>
            </a:lvl3pPr>
            <a:lvl4pPr>
              <a:defRPr sz="1600">
                <a:latin typeface="Garamond" panose="02020404030301010803" pitchFamily="18" charset="0"/>
              </a:defRPr>
            </a:lvl4pPr>
            <a:lvl5pPr>
              <a:defRPr sz="1600">
                <a:latin typeface="Garamond" panose="020204040303010108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  <a:lvl2pPr>
              <a:defRPr sz="2000">
                <a:latin typeface="Garamond" panose="02020404030301010803" pitchFamily="18" charset="0"/>
              </a:defRPr>
            </a:lvl2pPr>
            <a:lvl3pPr>
              <a:defRPr sz="1800">
                <a:latin typeface="Garamond" panose="02020404030301010803" pitchFamily="18" charset="0"/>
              </a:defRPr>
            </a:lvl3pPr>
            <a:lvl4pPr>
              <a:defRPr sz="1600">
                <a:latin typeface="Garamond" panose="02020404030301010803" pitchFamily="18" charset="0"/>
              </a:defRPr>
            </a:lvl4pPr>
            <a:lvl5pPr>
              <a:defRPr sz="1600">
                <a:latin typeface="Garamond" panose="02020404030301010803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16000" y="1219200"/>
            <a:ext cx="11176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21744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79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890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04020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6084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31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16000" y="1219200"/>
            <a:ext cx="11176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65590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6200963" y="2969933"/>
            <a:ext cx="6041464" cy="101601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46545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4417" y="115888"/>
            <a:ext cx="10972800" cy="79216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052513"/>
            <a:ext cx="10972800" cy="5078412"/>
          </a:xfrm>
        </p:spPr>
        <p:txBody>
          <a:bodyPr>
            <a:normAutofit/>
          </a:bodyPr>
          <a:lstStyle/>
          <a:p>
            <a:pPr lvl="0"/>
            <a:r>
              <a:rPr lang="hu-HU" noProof="0"/>
              <a:t>Táblázat beszúrásához kattintson az ikonra</a:t>
            </a:r>
          </a:p>
        </p:txBody>
      </p:sp>
      <p:sp>
        <p:nvSpPr>
          <p:cNvPr id="4" name="Dia számának helye 21"/>
          <p:cNvSpPr>
            <a:spLocks noGrp="1"/>
          </p:cNvSpPr>
          <p:nvPr>
            <p:ph type="sldNum" sz="quarter" idx="10"/>
          </p:nvPr>
        </p:nvSpPr>
        <p:spPr>
          <a:xfrm>
            <a:off x="380960" y="6215082"/>
            <a:ext cx="609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3277-7B7F-4A7F-8801-CD583BD603C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93628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526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4"/>
            <a:ext cx="1097280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422"/>
            <a:ext cx="10972800" cy="5357850"/>
          </a:xfrm>
        </p:spPr>
        <p:txBody>
          <a:bodyPr/>
          <a:lstStyle>
            <a:lvl1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1pPr>
            <a:lvl2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2pPr>
            <a:lvl3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3pPr>
            <a:lvl4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4pPr>
            <a:lvl5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139690"/>
            <a:ext cx="115824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05287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019"/>
            <a:ext cx="10972800" cy="1143000"/>
          </a:xfrm>
        </p:spPr>
        <p:txBody>
          <a:bodyPr/>
          <a:lstStyle>
            <a:lvl1pPr>
              <a:defRPr b="1">
                <a:solidFill>
                  <a:srgbClr val="4D4D4D"/>
                </a:solidFill>
                <a:latin typeface="Garamond" panose="02020404030301010803" pitchFamily="18" charset="0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Garamond" panose="02020404030301010803" pitchFamily="18" charset="0"/>
              </a:defRPr>
            </a:lvl1pPr>
            <a:lvl2pPr>
              <a:defRPr sz="2400">
                <a:latin typeface="Garamond" panose="02020404030301010803" pitchFamily="18" charset="0"/>
              </a:defRPr>
            </a:lvl2pPr>
            <a:lvl3pPr>
              <a:defRPr sz="2000">
                <a:latin typeface="Garamond" panose="02020404030301010803" pitchFamily="18" charset="0"/>
              </a:defRPr>
            </a:lvl3pPr>
            <a:lvl4pPr>
              <a:defRPr sz="1800">
                <a:latin typeface="Garamond" panose="02020404030301010803" pitchFamily="18" charset="0"/>
              </a:defRPr>
            </a:lvl4pPr>
            <a:lvl5pPr>
              <a:defRPr sz="1800">
                <a:latin typeface="Garamond" panose="020204040303010108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4D4D4D"/>
                </a:solidFill>
                <a:latin typeface="Garamond" panose="02020404030301010803" pitchFamily="18" charset="0"/>
              </a:defRPr>
            </a:lvl1pPr>
            <a:lvl2pPr>
              <a:defRPr sz="2400">
                <a:solidFill>
                  <a:srgbClr val="4D4D4D"/>
                </a:solidFill>
                <a:latin typeface="Garamond" panose="02020404030301010803" pitchFamily="18" charset="0"/>
              </a:defRPr>
            </a:lvl2pPr>
            <a:lvl3pPr>
              <a:defRPr sz="2000">
                <a:solidFill>
                  <a:srgbClr val="4D4D4D"/>
                </a:solidFill>
                <a:latin typeface="Garamond" panose="02020404030301010803" pitchFamily="18" charset="0"/>
              </a:defRPr>
            </a:lvl3pPr>
            <a:lvl4pPr>
              <a:defRPr sz="1800">
                <a:solidFill>
                  <a:srgbClr val="4D4D4D"/>
                </a:solidFill>
                <a:latin typeface="Garamond" panose="02020404030301010803" pitchFamily="18" charset="0"/>
              </a:defRPr>
            </a:lvl4pPr>
            <a:lvl5pPr>
              <a:defRPr sz="1800">
                <a:solidFill>
                  <a:srgbClr val="4D4D4D"/>
                </a:solidFill>
                <a:latin typeface="Garamond" panose="020204040303010108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219200"/>
            <a:ext cx="11176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1FBA0D-B4E3-4FC0-BCA8-CE817A6D4C1B}"/>
              </a:ext>
            </a:extLst>
          </p:cNvPr>
          <p:cNvSpPr/>
          <p:nvPr/>
        </p:nvSpPr>
        <p:spPr>
          <a:xfrm>
            <a:off x="1016000" y="1219200"/>
            <a:ext cx="11176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016AF8C-006D-4496-B9DB-7BB9CE1D26E6}"/>
              </a:ext>
            </a:extLst>
          </p:cNvPr>
          <p:cNvSpPr/>
          <p:nvPr userDrawn="1"/>
        </p:nvSpPr>
        <p:spPr>
          <a:xfrm>
            <a:off x="1016000" y="1219200"/>
            <a:ext cx="11176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8030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4"/>
            <a:ext cx="10972800" cy="1143000"/>
          </a:xfrm>
        </p:spPr>
        <p:txBody>
          <a:bodyPr anchor="ctr">
            <a:normAutofit/>
          </a:bodyPr>
          <a:lstStyle>
            <a:lvl1pPr>
              <a:defRPr sz="4000" b="1"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422"/>
            <a:ext cx="10972800" cy="5357850"/>
          </a:xfrm>
        </p:spPr>
        <p:txBody>
          <a:bodyPr/>
          <a:lstStyle>
            <a:lvl1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1pPr>
            <a:lvl2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2pPr>
            <a:lvl3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3pPr>
            <a:lvl4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4pPr>
            <a:lvl5pPr>
              <a:buNone/>
              <a:defRPr>
                <a:solidFill>
                  <a:srgbClr val="4D4D4D"/>
                </a:solidFill>
                <a:latin typeface="Garamond" panose="02020404030301010803" pitchFamily="18" charset="0"/>
                <a:cs typeface="Arial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34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550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248" y="75347"/>
            <a:ext cx="11254153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617" y="1339363"/>
            <a:ext cx="11254153" cy="5049715"/>
          </a:xfrm>
        </p:spPr>
        <p:txBody>
          <a:bodyPr/>
          <a:lstStyle>
            <a:lvl1pPr marL="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2pPr>
            <a:lvl3pPr marL="91440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3pPr>
            <a:lvl4pPr marL="137160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4pPr>
            <a:lvl5pPr marL="182880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609600" y="1219200"/>
            <a:ext cx="115824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6139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248" y="75347"/>
            <a:ext cx="11254153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617" y="1339363"/>
            <a:ext cx="11254153" cy="5049715"/>
          </a:xfrm>
        </p:spPr>
        <p:txBody>
          <a:bodyPr/>
          <a:lstStyle>
            <a:lvl1pPr marL="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2pPr>
            <a:lvl3pPr marL="91440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3pPr>
            <a:lvl4pPr marL="137160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4pPr>
            <a:lvl5pPr marL="1828800" indent="0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5627" y="1263162"/>
            <a:ext cx="115824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Rectangle 6"/>
          <p:cNvSpPr/>
          <p:nvPr/>
        </p:nvSpPr>
        <p:spPr>
          <a:xfrm>
            <a:off x="609600" y="1219200"/>
            <a:ext cx="115824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7825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476-A12A-44F3-BF51-16AD4AC28836}" type="datetimeFigureOut">
              <a:rPr lang="hu-HU" smtClean="0"/>
              <a:t>2022. 04. 25.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AA58-CB96-48F6-8AEB-6A4924D60B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834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5476-A12A-44F3-BF51-16AD4AC28836}" type="datetimeFigureOut">
              <a:rPr lang="hu-HU" smtClean="0"/>
              <a:t>2022. 04. 25.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AA58-CB96-48F6-8AEB-6A4924D60B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25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270157-7469-8F41-B73C-540595106A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F5270157-7469-8F41-B73C-540595106A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3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801" y="657663"/>
            <a:ext cx="3401568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879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41794"/>
            <a:ext cx="10972800" cy="4884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75" y="6063144"/>
            <a:ext cx="1753756" cy="4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98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D4D4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D4D4D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D4D4D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D4D4D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D4D4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801" y="657663"/>
            <a:ext cx="3401568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879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41794"/>
            <a:ext cx="10972800" cy="4884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939" y="6063144"/>
            <a:ext cx="2385192" cy="48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8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D4D4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D4D4D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D4D4D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D4D4D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D4D4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5476-A12A-44F3-BF51-16AD4AC28836}" type="datetimeFigureOut">
              <a:rPr lang="hu-HU" smtClean="0"/>
              <a:t>2022. 04. 25.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BAA58-CB96-48F6-8AEB-6A4924D60B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41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432" y="411480"/>
            <a:ext cx="3401568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7638"/>
            <a:ext cx="10972800" cy="5440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pic>
        <p:nvPicPr>
          <p:cNvPr id="9" name="Picture 8" descr="elteajk_belso_logo.jpg"/>
          <p:cNvPicPr>
            <a:picLocks noChangeAspect="1"/>
          </p:cNvPicPr>
          <p:nvPr/>
        </p:nvPicPr>
        <p:blipFill rotWithShape="1">
          <a:blip r:embed="rId17"/>
          <a:srcRect b="23471"/>
          <a:stretch/>
        </p:blipFill>
        <p:spPr>
          <a:xfrm>
            <a:off x="9913174" y="5984655"/>
            <a:ext cx="2269495" cy="86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979" r:id="rId13"/>
    <p:sldLayoutId id="214748397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4D4D4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4D4D4D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4D4D4D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4D4D4D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4D4D4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432" y="411480"/>
            <a:ext cx="3401568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1865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7638"/>
            <a:ext cx="10972800" cy="5440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pic>
        <p:nvPicPr>
          <p:cNvPr id="9" name="Picture 8" descr="elteajk_belso_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4523" y="5823962"/>
            <a:ext cx="2640947" cy="1034046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0191779" y="6400805"/>
            <a:ext cx="19790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Közigazgatási Jogi Tanszék</a:t>
            </a:r>
          </a:p>
        </p:txBody>
      </p:sp>
    </p:spTree>
    <p:extLst>
      <p:ext uri="{BB962C8B-B14F-4D97-AF65-F5344CB8AC3E}">
        <p14:creationId xmlns:p14="http://schemas.microsoft.com/office/powerpoint/2010/main" val="279119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9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Garamond" panose="02020404030301010803" pitchFamily="18" charset="0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4D4D4D"/>
          </a:solidFill>
          <a:latin typeface="Garamond" panose="02020404030301010803" pitchFamily="18" charset="0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4D4D4D"/>
          </a:solidFill>
          <a:latin typeface="Garamond" panose="02020404030301010803" pitchFamily="18" charset="0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4D4D4D"/>
          </a:solidFill>
          <a:latin typeface="Garamond" panose="02020404030301010803" pitchFamily="18" charset="0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4D4D4D"/>
          </a:solidFill>
          <a:latin typeface="Garamond" panose="02020404030301010803" pitchFamily="18" charset="0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4D4D4D"/>
          </a:solidFill>
          <a:latin typeface="Garamond" panose="02020404030301010803" pitchFamily="18" charset="0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ffmanistvan@ajk.elte.hu" TargetMode="Externa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A05A0A-4A7B-43C9-83EC-2377319B9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Changes</a:t>
            </a:r>
            <a:r>
              <a:rPr lang="hu-HU" dirty="0"/>
              <a:t>, </a:t>
            </a:r>
            <a:r>
              <a:rPr lang="hu-HU" dirty="0" err="1"/>
              <a:t>challenges</a:t>
            </a:r>
            <a:r>
              <a:rPr lang="hu-HU" dirty="0"/>
              <a:t> and </a:t>
            </a:r>
            <a:r>
              <a:rPr lang="hu-HU" dirty="0" err="1"/>
              <a:t>transformations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 –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 of </a:t>
            </a:r>
            <a:r>
              <a:rPr lang="hu-HU" dirty="0" err="1"/>
              <a:t>crises</a:t>
            </a:r>
            <a:r>
              <a:rPr lang="hu-HU" dirty="0"/>
              <a:t>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2628925-255F-4171-982D-9BF23834C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683412"/>
          </a:xfrm>
        </p:spPr>
        <p:txBody>
          <a:bodyPr>
            <a:normAutofit fontScale="70000" lnSpcReduction="20000"/>
          </a:bodyPr>
          <a:lstStyle/>
          <a:p>
            <a:endParaRPr lang="hu-HU" dirty="0"/>
          </a:p>
          <a:p>
            <a:r>
              <a:rPr lang="hu-HU" sz="5100" dirty="0"/>
              <a:t>István Hoffman </a:t>
            </a:r>
          </a:p>
          <a:p>
            <a:r>
              <a:rPr lang="hu-HU" sz="3600" dirty="0"/>
              <a:t>Professor, Eötvös Loránd University, </a:t>
            </a:r>
            <a:r>
              <a:rPr lang="hu-HU" sz="3600" dirty="0" err="1"/>
              <a:t>Faculty</a:t>
            </a:r>
            <a:r>
              <a:rPr lang="hu-HU" sz="3600" dirty="0"/>
              <a:t> of Law, </a:t>
            </a:r>
            <a:r>
              <a:rPr lang="hu-HU" sz="3600" dirty="0" err="1"/>
              <a:t>Department</a:t>
            </a:r>
            <a:r>
              <a:rPr lang="hu-HU" sz="3600" dirty="0"/>
              <a:t> of </a:t>
            </a:r>
            <a:r>
              <a:rPr lang="hu-HU" sz="3600" dirty="0" err="1"/>
              <a:t>Administrative</a:t>
            </a:r>
            <a:r>
              <a:rPr lang="hu-HU" sz="3600" dirty="0"/>
              <a:t> Law</a:t>
            </a:r>
          </a:p>
          <a:p>
            <a:r>
              <a:rPr lang="hu-HU" sz="3600" dirty="0" err="1"/>
              <a:t>Senior</a:t>
            </a:r>
            <a:r>
              <a:rPr lang="hu-HU" sz="3600" dirty="0"/>
              <a:t> Research </a:t>
            </a:r>
            <a:r>
              <a:rPr lang="hu-HU" sz="3600" dirty="0" err="1"/>
              <a:t>Fellow</a:t>
            </a:r>
            <a:r>
              <a:rPr lang="hu-HU" sz="3600" dirty="0"/>
              <a:t>, Centre </a:t>
            </a:r>
            <a:r>
              <a:rPr lang="hu-HU" sz="3600" dirty="0" err="1"/>
              <a:t>for</a:t>
            </a:r>
            <a:r>
              <a:rPr lang="hu-HU" sz="3600" dirty="0"/>
              <a:t> </a:t>
            </a:r>
            <a:r>
              <a:rPr lang="hu-HU" sz="3600" dirty="0" err="1"/>
              <a:t>Social</a:t>
            </a:r>
            <a:r>
              <a:rPr lang="hu-HU" sz="3600" dirty="0"/>
              <a:t> </a:t>
            </a:r>
            <a:r>
              <a:rPr lang="hu-HU" sz="3600" dirty="0" err="1"/>
              <a:t>Sciences</a:t>
            </a:r>
            <a:r>
              <a:rPr lang="hu-HU" sz="3600" dirty="0"/>
              <a:t> (Budapest), Institute </a:t>
            </a:r>
            <a:r>
              <a:rPr lang="hu-HU" sz="3600" dirty="0" err="1"/>
              <a:t>for</a:t>
            </a:r>
            <a:r>
              <a:rPr lang="hu-HU" sz="3600" dirty="0"/>
              <a:t> </a:t>
            </a:r>
            <a:r>
              <a:rPr lang="hu-HU" sz="3600" dirty="0" err="1"/>
              <a:t>Legal</a:t>
            </a:r>
            <a:r>
              <a:rPr lang="hu-HU" sz="3600" dirty="0"/>
              <a:t> </a:t>
            </a:r>
            <a:r>
              <a:rPr lang="hu-HU" sz="3600" dirty="0" err="1"/>
              <a:t>Studies</a:t>
            </a:r>
            <a:endParaRPr lang="hu-HU" sz="3600" dirty="0"/>
          </a:p>
          <a:p>
            <a:r>
              <a:rPr lang="hu-HU" sz="3600" dirty="0">
                <a:hlinkClick r:id="rId2"/>
              </a:rPr>
              <a:t>hoffmanistvan@ajk.elte.hu</a:t>
            </a:r>
            <a:r>
              <a:rPr lang="hu-H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419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9DAB93-709F-4409-A27A-E76897FD0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Termination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appeal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a </a:t>
            </a:r>
            <a:r>
              <a:rPr lang="hu-HU" dirty="0" err="1"/>
              <a:t>general</a:t>
            </a:r>
            <a:r>
              <a:rPr lang="hu-HU" dirty="0"/>
              <a:t> </a:t>
            </a:r>
            <a:r>
              <a:rPr lang="hu-HU" dirty="0" err="1"/>
              <a:t>remedy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4F8F6E-B662-468A-BB83-CBFBC35D04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/>
              <a:t>Single-instance</a:t>
            </a:r>
            <a:r>
              <a:rPr lang="hu-HU" dirty="0"/>
              <a:t>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procedure</a:t>
            </a:r>
            <a:r>
              <a:rPr lang="hu-HU" dirty="0"/>
              <a:t>, </a:t>
            </a:r>
            <a:r>
              <a:rPr lang="hu-HU" dirty="0" err="1"/>
              <a:t>as</a:t>
            </a:r>
            <a:r>
              <a:rPr lang="hu-HU" dirty="0"/>
              <a:t> a </a:t>
            </a:r>
            <a:r>
              <a:rPr lang="hu-HU" dirty="0" err="1"/>
              <a:t>general</a:t>
            </a:r>
            <a:r>
              <a:rPr lang="hu-HU" dirty="0"/>
              <a:t> </a:t>
            </a:r>
            <a:r>
              <a:rPr lang="hu-HU" dirty="0" err="1"/>
              <a:t>rule</a:t>
            </a:r>
            <a:r>
              <a:rPr lang="hu-HU" dirty="0"/>
              <a:t> </a:t>
            </a:r>
          </a:p>
          <a:p>
            <a:r>
              <a:rPr lang="hu-HU" dirty="0"/>
              <a:t>Major </a:t>
            </a:r>
            <a:r>
              <a:rPr lang="hu-HU" dirty="0" err="1"/>
              <a:t>remedy</a:t>
            </a:r>
            <a:r>
              <a:rPr lang="hu-HU" dirty="0"/>
              <a:t>: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litigation</a:t>
            </a:r>
            <a:r>
              <a:rPr lang="hu-HU" dirty="0"/>
              <a:t> </a:t>
            </a:r>
          </a:p>
          <a:p>
            <a:r>
              <a:rPr lang="hu-HU" dirty="0" err="1"/>
              <a:t>As</a:t>
            </a:r>
            <a:r>
              <a:rPr lang="hu-HU" dirty="0"/>
              <a:t> a „</a:t>
            </a:r>
            <a:r>
              <a:rPr lang="hu-HU" dirty="0" err="1"/>
              <a:t>replacement</a:t>
            </a:r>
            <a:r>
              <a:rPr lang="hu-HU" dirty="0"/>
              <a:t>” of </a:t>
            </a:r>
            <a:r>
              <a:rPr lang="hu-HU" dirty="0" err="1"/>
              <a:t>appeal</a:t>
            </a:r>
            <a:r>
              <a:rPr lang="hu-HU" dirty="0"/>
              <a:t> in </a:t>
            </a:r>
            <a:r>
              <a:rPr lang="hu-HU" dirty="0" err="1"/>
              <a:t>district</a:t>
            </a:r>
            <a:r>
              <a:rPr lang="hu-HU" dirty="0"/>
              <a:t> </a:t>
            </a:r>
            <a:r>
              <a:rPr lang="hu-HU" dirty="0" err="1"/>
              <a:t>office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: s</a:t>
            </a:r>
            <a:r>
              <a:rPr lang="en-US" dirty="0" err="1"/>
              <a:t>trengthening</a:t>
            </a:r>
            <a:r>
              <a:rPr lang="en-US" dirty="0"/>
              <a:t> ex officio remedies (referral to court in the case of a district office case)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very</a:t>
            </a:r>
            <a:r>
              <a:rPr lang="hu-HU" dirty="0">
                <a:sym typeface="Wingdings" panose="05000000000000000000" pitchFamily="2" charset="2"/>
              </a:rPr>
              <a:t> limited </a:t>
            </a:r>
            <a:r>
              <a:rPr lang="hu-HU" dirty="0" err="1">
                <a:sym typeface="Wingdings" panose="05000000000000000000" pitchFamily="2" charset="2"/>
              </a:rPr>
              <a:t>impact</a:t>
            </a:r>
            <a:r>
              <a:rPr lang="hu-HU" dirty="0">
                <a:sym typeface="Wingdings" panose="05000000000000000000" pitchFamily="2" charset="2"/>
              </a:rPr>
              <a:t> (</a:t>
            </a:r>
            <a:r>
              <a:rPr lang="hu-HU" dirty="0" err="1">
                <a:sym typeface="Wingdings" panose="05000000000000000000" pitchFamily="2" charset="2"/>
              </a:rPr>
              <a:t>see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figure</a:t>
            </a:r>
            <a:r>
              <a:rPr lang="hu-HU" dirty="0">
                <a:sym typeface="Wingdings" panose="05000000000000000000" pitchFamily="2" charset="2"/>
              </a:rPr>
              <a:t>)</a:t>
            </a:r>
            <a:endParaRPr lang="hu-HU" dirty="0"/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C8A56628-5EA6-41BB-8386-46A5F4784CF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526538"/>
              </p:ext>
            </p:extLst>
          </p:nvPr>
        </p:nvGraphicFramePr>
        <p:xfrm>
          <a:off x="6197600" y="1600200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73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FE1A5A-27F1-4EFF-9295-163A9C721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Increasing</a:t>
            </a:r>
            <a:r>
              <a:rPr lang="hu-HU" dirty="0"/>
              <a:t> </a:t>
            </a:r>
            <a:r>
              <a:rPr lang="hu-HU" dirty="0" err="1"/>
              <a:t>number</a:t>
            </a:r>
            <a:r>
              <a:rPr lang="hu-HU" dirty="0"/>
              <a:t> of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litigation</a:t>
            </a:r>
            <a:r>
              <a:rPr lang="hu-HU" dirty="0"/>
              <a:t> 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45AA54F-771E-4115-9848-C47EAFD36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486400" cy="1014298"/>
          </a:xfrm>
        </p:spPr>
        <p:txBody>
          <a:bodyPr/>
          <a:lstStyle/>
          <a:p>
            <a:r>
              <a:rPr lang="hu-HU" dirty="0" err="1"/>
              <a:t>Increasing</a:t>
            </a:r>
            <a:r>
              <a:rPr lang="hu-HU" dirty="0"/>
              <a:t> </a:t>
            </a:r>
            <a:r>
              <a:rPr lang="hu-HU" dirty="0" err="1"/>
              <a:t>number</a:t>
            </a:r>
            <a:r>
              <a:rPr lang="hu-HU" dirty="0"/>
              <a:t> of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litigation</a:t>
            </a:r>
            <a:r>
              <a:rPr lang="hu-HU" dirty="0"/>
              <a:t> </a:t>
            </a:r>
          </a:p>
        </p:txBody>
      </p:sp>
      <p:graphicFrame>
        <p:nvGraphicFramePr>
          <p:cNvPr id="15" name="Tartalom helye 14">
            <a:extLst>
              <a:ext uri="{FF2B5EF4-FFF2-40B4-BE49-F238E27FC236}">
                <a16:creationId xmlns:a16="http://schemas.microsoft.com/office/drawing/2014/main" id="{0E6CD869-222A-414A-8F4E-C771E12098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9322794"/>
              </p:ext>
            </p:extLst>
          </p:nvPr>
        </p:nvGraphicFramePr>
        <p:xfrm>
          <a:off x="658813" y="2770188"/>
          <a:ext cx="5387975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 helye 4">
            <a:extLst>
              <a:ext uri="{FF2B5EF4-FFF2-40B4-BE49-F238E27FC236}">
                <a16:creationId xmlns:a16="http://schemas.microsoft.com/office/drawing/2014/main" id="{A4263789-EF4A-4E0C-9CF4-402BF1E0C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1014299"/>
          </a:xfrm>
        </p:spPr>
        <p:txBody>
          <a:bodyPr/>
          <a:lstStyle/>
          <a:p>
            <a:r>
              <a:rPr lang="hu-HU" dirty="0"/>
              <a:t>Limited </a:t>
            </a:r>
            <a:r>
              <a:rPr lang="hu-HU" dirty="0" err="1"/>
              <a:t>access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remedies</a:t>
            </a:r>
            <a:r>
              <a:rPr lang="hu-HU" dirty="0"/>
              <a:t>: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litigation</a:t>
            </a:r>
            <a:r>
              <a:rPr lang="hu-HU" dirty="0"/>
              <a:t> and </a:t>
            </a:r>
            <a:r>
              <a:rPr lang="hu-HU" dirty="0" err="1"/>
              <a:t>appeal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 </a:t>
            </a:r>
          </a:p>
        </p:txBody>
      </p:sp>
      <p:graphicFrame>
        <p:nvGraphicFramePr>
          <p:cNvPr id="18" name="Tartalom helye 17">
            <a:extLst>
              <a:ext uri="{FF2B5EF4-FFF2-40B4-BE49-F238E27FC236}">
                <a16:creationId xmlns:a16="http://schemas.microsoft.com/office/drawing/2014/main" id="{A3160B0F-5ECC-47B5-9423-BDCF97D4695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07740534"/>
              </p:ext>
            </p:extLst>
          </p:nvPr>
        </p:nvGraphicFramePr>
        <p:xfrm>
          <a:off x="6192838" y="2770188"/>
          <a:ext cx="5389562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4802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7A2C4C-6B2B-46E4-9932-FB156AB5A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Decisions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courts</a:t>
            </a:r>
            <a:r>
              <a:rPr lang="hu-HU" dirty="0"/>
              <a:t> (1)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66EBF7-994F-477B-ADEE-41D2714BB3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An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litigation</a:t>
            </a:r>
            <a:r>
              <a:rPr lang="hu-HU" dirty="0"/>
              <a:t>: a more </a:t>
            </a:r>
            <a:r>
              <a:rPr lang="hu-HU" dirty="0" err="1"/>
              <a:t>complex</a:t>
            </a:r>
            <a:r>
              <a:rPr lang="hu-HU" dirty="0"/>
              <a:t> </a:t>
            </a:r>
            <a:r>
              <a:rPr lang="hu-HU" dirty="0" err="1"/>
              <a:t>procedure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see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next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slide</a:t>
            </a:r>
            <a:r>
              <a:rPr lang="hu-HU" dirty="0">
                <a:sym typeface="Wingdings" panose="05000000000000000000" pitchFamily="2" charset="2"/>
              </a:rPr>
              <a:t> (</a:t>
            </a:r>
            <a:r>
              <a:rPr lang="hu-HU" dirty="0" err="1">
                <a:sym typeface="Wingdings" panose="05000000000000000000" pitchFamily="2" charset="2"/>
              </a:rPr>
              <a:t>lots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procedural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failure</a:t>
            </a:r>
            <a:r>
              <a:rPr lang="hu-HU" dirty="0">
                <a:sym typeface="Wingdings" panose="05000000000000000000" pitchFamily="2" charset="2"/>
              </a:rPr>
              <a:t>…)</a:t>
            </a:r>
            <a:endParaRPr lang="hu-HU" dirty="0"/>
          </a:p>
          <a:p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requires</a:t>
            </a:r>
            <a:r>
              <a:rPr lang="hu-HU" dirty="0"/>
              <a:t> </a:t>
            </a:r>
            <a:r>
              <a:rPr lang="hu-HU" dirty="0" err="1"/>
              <a:t>professional</a:t>
            </a:r>
            <a:r>
              <a:rPr lang="hu-HU" dirty="0"/>
              <a:t> </a:t>
            </a:r>
            <a:r>
              <a:rPr lang="hu-HU" dirty="0" err="1"/>
              <a:t>knowledge</a:t>
            </a:r>
            <a:endParaRPr lang="hu-HU" dirty="0"/>
          </a:p>
          <a:p>
            <a:r>
              <a:rPr lang="hu-HU" dirty="0" err="1"/>
              <a:t>Only</a:t>
            </a:r>
            <a:r>
              <a:rPr lang="hu-HU" dirty="0"/>
              <a:t> 8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courts</a:t>
            </a:r>
            <a:r>
              <a:rPr lang="hu-HU" dirty="0"/>
              <a:t>:</a:t>
            </a:r>
          </a:p>
          <a:p>
            <a:pPr marL="457200" indent="-457200">
              <a:buFontTx/>
              <a:buChar char="-"/>
            </a:pPr>
            <a:r>
              <a:rPr lang="hu-HU" dirty="0" err="1"/>
              <a:t>Professionalisation</a:t>
            </a:r>
            <a:endParaRPr lang="hu-HU" dirty="0"/>
          </a:p>
          <a:p>
            <a:pPr marL="457200" indent="-457200">
              <a:buFontTx/>
              <a:buChar char="-"/>
            </a:pPr>
            <a:r>
              <a:rPr lang="hu-HU" dirty="0"/>
              <a:t>More limited </a:t>
            </a:r>
            <a:r>
              <a:rPr lang="hu-HU" dirty="0" err="1"/>
              <a:t>access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justice</a:t>
            </a:r>
            <a:r>
              <a:rPr lang="hu-HU" dirty="0"/>
              <a:t> (</a:t>
            </a:r>
            <a:r>
              <a:rPr lang="hu-HU" dirty="0" err="1"/>
              <a:t>examples</a:t>
            </a:r>
            <a:r>
              <a:rPr lang="hu-HU" dirty="0"/>
              <a:t>)</a:t>
            </a:r>
          </a:p>
          <a:p>
            <a:pPr marL="0" indent="0"/>
            <a:r>
              <a:rPr lang="hu-HU" dirty="0" err="1"/>
              <a:t>Results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judicial</a:t>
            </a:r>
            <a:r>
              <a:rPr lang="hu-HU" dirty="0"/>
              <a:t> </a:t>
            </a:r>
            <a:r>
              <a:rPr lang="hu-HU" dirty="0" err="1"/>
              <a:t>review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: </a:t>
            </a:r>
            <a:r>
              <a:rPr lang="hu-HU" dirty="0" err="1"/>
              <a:t>mainly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‚</a:t>
            </a:r>
            <a:r>
              <a:rPr lang="hu-HU" dirty="0" err="1"/>
              <a:t>victory</a:t>
            </a:r>
            <a:r>
              <a:rPr lang="hu-HU" dirty="0"/>
              <a:t>’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authorities</a:t>
            </a:r>
            <a:r>
              <a:rPr lang="hu-HU" dirty="0"/>
              <a:t> </a:t>
            </a:r>
          </a:p>
          <a:p>
            <a:pPr marL="0" indent="0"/>
            <a:endParaRPr lang="hu-HU" dirty="0"/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AB06BBCD-767F-4C7C-8EB5-E906D1B4648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535718"/>
              </p:ext>
            </p:extLst>
          </p:nvPr>
        </p:nvGraphicFramePr>
        <p:xfrm>
          <a:off x="6197600" y="1600200"/>
          <a:ext cx="5384800" cy="471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3742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30225F-D426-4929-A28E-2BCB15AF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Decisions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courts</a:t>
            </a:r>
            <a:r>
              <a:rPr lang="hu-HU" dirty="0"/>
              <a:t> (2): 2021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EBC3F2D-F2EF-4B8C-ACA1-33AF50E485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/>
              <a:t>Methodological</a:t>
            </a:r>
            <a:r>
              <a:rPr lang="hu-HU" dirty="0"/>
              <a:t> </a:t>
            </a:r>
            <a:r>
              <a:rPr lang="hu-HU" dirty="0" err="1"/>
              <a:t>remark</a:t>
            </a:r>
            <a:r>
              <a:rPr lang="hu-HU" dirty="0"/>
              <a:t>: </a:t>
            </a:r>
            <a:r>
              <a:rPr lang="hu-HU" dirty="0" err="1"/>
              <a:t>statistic</a:t>
            </a:r>
            <a:r>
              <a:rPr lang="hu-HU" dirty="0"/>
              <a:t> is a ‚</a:t>
            </a:r>
            <a:r>
              <a:rPr lang="hu-HU" dirty="0" err="1"/>
              <a:t>slowly</a:t>
            </a:r>
            <a:r>
              <a:rPr lang="hu-HU" dirty="0"/>
              <a:t> </a:t>
            </a:r>
            <a:r>
              <a:rPr lang="hu-HU" dirty="0" err="1"/>
              <a:t>turning</a:t>
            </a:r>
            <a:r>
              <a:rPr lang="hu-HU" dirty="0"/>
              <a:t> </a:t>
            </a:r>
            <a:r>
              <a:rPr lang="hu-HU" dirty="0" err="1"/>
              <a:t>sailing</a:t>
            </a:r>
            <a:r>
              <a:rPr lang="hu-HU" dirty="0"/>
              <a:t> </a:t>
            </a:r>
            <a:r>
              <a:rPr lang="hu-HU" dirty="0" err="1"/>
              <a:t>boat</a:t>
            </a:r>
            <a:r>
              <a:rPr lang="hu-HU" dirty="0"/>
              <a:t>’: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 of </a:t>
            </a:r>
            <a:r>
              <a:rPr lang="hu-HU" dirty="0" err="1"/>
              <a:t>judicial</a:t>
            </a:r>
            <a:r>
              <a:rPr lang="hu-HU" dirty="0"/>
              <a:t> </a:t>
            </a:r>
            <a:r>
              <a:rPr lang="hu-HU" dirty="0" err="1"/>
              <a:t>review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applied</a:t>
            </a:r>
            <a:r>
              <a:rPr lang="hu-HU" dirty="0"/>
              <a:t> </a:t>
            </a:r>
            <a:r>
              <a:rPr lang="hu-HU" dirty="0" err="1"/>
              <a:t>after</a:t>
            </a:r>
            <a:r>
              <a:rPr lang="hu-HU" dirty="0"/>
              <a:t> 3 </a:t>
            </a:r>
            <a:r>
              <a:rPr lang="hu-HU" dirty="0" err="1"/>
              <a:t>years</a:t>
            </a:r>
            <a:r>
              <a:rPr lang="hu-HU" dirty="0"/>
              <a:t> of entering </a:t>
            </a:r>
            <a:r>
              <a:rPr lang="hu-HU" dirty="0" err="1"/>
              <a:t>force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regime</a:t>
            </a:r>
            <a:endParaRPr lang="hu-HU" dirty="0"/>
          </a:p>
          <a:p>
            <a:r>
              <a:rPr lang="hu-HU" dirty="0" err="1"/>
              <a:t>County</a:t>
            </a:r>
            <a:r>
              <a:rPr lang="hu-HU" dirty="0"/>
              <a:t> </a:t>
            </a:r>
            <a:r>
              <a:rPr lang="hu-HU" dirty="0" err="1"/>
              <a:t>government</a:t>
            </a:r>
            <a:r>
              <a:rPr lang="hu-HU" dirty="0"/>
              <a:t> </a:t>
            </a:r>
            <a:r>
              <a:rPr lang="hu-HU" dirty="0" err="1"/>
              <a:t>office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  </a:t>
            </a:r>
          </a:p>
          <a:p>
            <a:r>
              <a:rPr lang="hu-HU" dirty="0" err="1"/>
              <a:t>High</a:t>
            </a:r>
            <a:r>
              <a:rPr lang="hu-HU" dirty="0"/>
              <a:t> </a:t>
            </a:r>
            <a:r>
              <a:rPr lang="hu-HU" dirty="0" err="1"/>
              <a:t>number</a:t>
            </a:r>
            <a:r>
              <a:rPr lang="hu-HU" dirty="0"/>
              <a:t> of </a:t>
            </a:r>
            <a:r>
              <a:rPr lang="hu-HU" dirty="0" err="1"/>
              <a:t>procedural</a:t>
            </a:r>
            <a:r>
              <a:rPr lang="hu-HU" dirty="0"/>
              <a:t> </a:t>
            </a:r>
            <a:r>
              <a:rPr lang="hu-HU" dirty="0" err="1"/>
              <a:t>failures</a:t>
            </a:r>
            <a:r>
              <a:rPr lang="hu-HU" dirty="0"/>
              <a:t>: 41.69%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court</a:t>
            </a:r>
            <a:r>
              <a:rPr lang="hu-HU" dirty="0"/>
              <a:t> </a:t>
            </a:r>
            <a:r>
              <a:rPr lang="hu-HU" dirty="0" err="1"/>
              <a:t>decisions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rejection</a:t>
            </a:r>
            <a:r>
              <a:rPr lang="en-US" dirty="0"/>
              <a:t> or discontinuance of the action</a:t>
            </a:r>
            <a:r>
              <a:rPr lang="hu-HU" dirty="0"/>
              <a:t> (!)</a:t>
            </a:r>
          </a:p>
          <a:p>
            <a:r>
              <a:rPr lang="hu-HU" dirty="0" err="1"/>
              <a:t>Rejection</a:t>
            </a:r>
            <a:r>
              <a:rPr lang="hu-HU" dirty="0"/>
              <a:t>, </a:t>
            </a:r>
            <a:r>
              <a:rPr lang="hu-HU" dirty="0" err="1"/>
              <a:t>discontinuance</a:t>
            </a:r>
            <a:r>
              <a:rPr lang="hu-HU" dirty="0"/>
              <a:t> and </a:t>
            </a:r>
            <a:r>
              <a:rPr lang="hu-HU" dirty="0" err="1"/>
              <a:t>dismissal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actions</a:t>
            </a:r>
            <a:r>
              <a:rPr lang="hu-HU" dirty="0"/>
              <a:t>: 78.30% (!)</a:t>
            </a:r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6A1518A8-13A1-4E72-897C-4BE090096E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4364155"/>
              </p:ext>
            </p:extLst>
          </p:nvPr>
        </p:nvGraphicFramePr>
        <p:xfrm>
          <a:off x="6197600" y="1600200"/>
          <a:ext cx="5384800" cy="5152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20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447187-1B03-4964-9F5A-850DB68B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Closing</a:t>
            </a:r>
            <a:r>
              <a:rPr lang="hu-HU" dirty="0"/>
              <a:t> </a:t>
            </a:r>
            <a:r>
              <a:rPr lang="hu-HU" dirty="0" err="1"/>
              <a:t>remarks</a:t>
            </a:r>
            <a:r>
              <a:rPr lang="hu-HU" dirty="0"/>
              <a:t>: </a:t>
            </a:r>
            <a:r>
              <a:rPr lang="hu-HU" dirty="0" err="1"/>
              <a:t>trends</a:t>
            </a:r>
            <a:r>
              <a:rPr lang="hu-HU" dirty="0"/>
              <a:t> </a:t>
            </a:r>
            <a:r>
              <a:rPr lang="hu-HU" dirty="0" err="1"/>
              <a:t>continues</a:t>
            </a:r>
            <a:r>
              <a:rPr lang="hu-HU" dirty="0"/>
              <a:t> (</a:t>
            </a:r>
            <a:r>
              <a:rPr lang="hu-HU" dirty="0" err="1"/>
              <a:t>even</a:t>
            </a:r>
            <a:r>
              <a:rPr lang="hu-HU" dirty="0"/>
              <a:t> </a:t>
            </a:r>
            <a:r>
              <a:rPr lang="hu-HU" dirty="0" err="1"/>
              <a:t>during</a:t>
            </a:r>
            <a:r>
              <a:rPr lang="hu-HU" dirty="0"/>
              <a:t> COVID)</a:t>
            </a:r>
          </a:p>
        </p:txBody>
      </p:sp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id="{A97A1A1A-C183-4051-8C48-594754D2B5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949812"/>
              </p:ext>
            </p:extLst>
          </p:nvPr>
        </p:nvGraphicFramePr>
        <p:xfrm>
          <a:off x="609600" y="1214438"/>
          <a:ext cx="109728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308710108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690018856"/>
                    </a:ext>
                  </a:extLst>
                </a:gridCol>
              </a:tblGrid>
              <a:tr h="759562">
                <a:tc>
                  <a:txBody>
                    <a:bodyPr/>
                    <a:lstStyle/>
                    <a:p>
                      <a:r>
                        <a:rPr lang="hu-HU" sz="2400" dirty="0"/>
                        <a:t>CSS ILS workshop </a:t>
                      </a:r>
                      <a:r>
                        <a:rPr lang="hu-HU" sz="2400" dirty="0" err="1"/>
                        <a:t>conference</a:t>
                      </a:r>
                      <a:r>
                        <a:rPr lang="hu-HU" sz="2400" dirty="0"/>
                        <a:t> (</a:t>
                      </a:r>
                      <a:r>
                        <a:rPr lang="hu-HU" sz="2400" dirty="0" err="1"/>
                        <a:t>October</a:t>
                      </a:r>
                      <a:r>
                        <a:rPr lang="hu-HU" sz="2400" dirty="0"/>
                        <a:t>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/>
                        <a:t>May 2022 </a:t>
                      </a:r>
                    </a:p>
                    <a:p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908808"/>
                  </a:ext>
                </a:extLst>
              </a:tr>
              <a:tr h="759562">
                <a:tc>
                  <a:txBody>
                    <a:bodyPr/>
                    <a:lstStyle/>
                    <a:p>
                      <a:r>
                        <a:rPr lang="hu-HU" sz="2400" dirty="0"/>
                        <a:t>The </a:t>
                      </a:r>
                      <a:r>
                        <a:rPr lang="hu-HU" sz="2400" dirty="0" err="1"/>
                        <a:t>primary</a:t>
                      </a:r>
                      <a:r>
                        <a:rPr lang="hu-HU" sz="2400" dirty="0"/>
                        <a:t> </a:t>
                      </a:r>
                      <a:r>
                        <a:rPr lang="hu-HU" sz="2400" dirty="0" err="1"/>
                        <a:t>scope</a:t>
                      </a:r>
                      <a:r>
                        <a:rPr lang="hu-HU" sz="2400" dirty="0"/>
                        <a:t> of </a:t>
                      </a:r>
                      <a:r>
                        <a:rPr lang="hu-HU" sz="2400" dirty="0" err="1"/>
                        <a:t>the</a:t>
                      </a:r>
                      <a:r>
                        <a:rPr lang="hu-HU" sz="2400" dirty="0"/>
                        <a:t> CGAP is </a:t>
                      </a:r>
                      <a:r>
                        <a:rPr lang="hu-HU" sz="2400" dirty="0" err="1"/>
                        <a:t>decreasing</a:t>
                      </a:r>
                      <a:r>
                        <a:rPr lang="hu-HU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/>
                        <a:t>The </a:t>
                      </a:r>
                      <a:r>
                        <a:rPr lang="hu-HU" sz="2400" dirty="0" err="1"/>
                        <a:t>primary</a:t>
                      </a:r>
                      <a:r>
                        <a:rPr lang="hu-HU" sz="2400" dirty="0"/>
                        <a:t> </a:t>
                      </a:r>
                      <a:r>
                        <a:rPr lang="hu-HU" sz="2400" dirty="0" err="1"/>
                        <a:t>scope</a:t>
                      </a:r>
                      <a:r>
                        <a:rPr lang="hu-HU" sz="2400" dirty="0"/>
                        <a:t> of </a:t>
                      </a:r>
                      <a:r>
                        <a:rPr lang="hu-HU" sz="2400" dirty="0" err="1"/>
                        <a:t>the</a:t>
                      </a:r>
                      <a:r>
                        <a:rPr lang="hu-HU" sz="2400" dirty="0"/>
                        <a:t> CGAP is </a:t>
                      </a:r>
                      <a:r>
                        <a:rPr lang="hu-HU" sz="2400" dirty="0" err="1"/>
                        <a:t>decreasing</a:t>
                      </a:r>
                      <a:r>
                        <a:rPr lang="hu-HU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273858"/>
                  </a:ext>
                </a:extLst>
              </a:tr>
              <a:tr h="759562">
                <a:tc>
                  <a:txBody>
                    <a:bodyPr/>
                    <a:lstStyle/>
                    <a:p>
                      <a:r>
                        <a:rPr lang="en-US" sz="2400" dirty="0"/>
                        <a:t>Administrative enforcement of client rights is </a:t>
                      </a:r>
                      <a:r>
                        <a:rPr lang="hu-HU" sz="2400" dirty="0" err="1"/>
                        <a:t>decreasing</a:t>
                      </a:r>
                      <a:r>
                        <a:rPr lang="en-US" sz="2400" dirty="0"/>
                        <a:t>, in particular for opposing clients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Administrative enforcement of client rights is </a:t>
                      </a:r>
                      <a:r>
                        <a:rPr lang="hu-HU" sz="2400" dirty="0" err="1"/>
                        <a:t>decreasing</a:t>
                      </a:r>
                      <a:r>
                        <a:rPr lang="en-US" sz="2400" dirty="0"/>
                        <a:t>, in particular for opposing clients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01422"/>
                  </a:ext>
                </a:extLst>
              </a:tr>
              <a:tr h="759562">
                <a:tc>
                  <a:txBody>
                    <a:bodyPr/>
                    <a:lstStyle/>
                    <a:p>
                      <a:r>
                        <a:rPr lang="en-US" sz="2400" dirty="0"/>
                        <a:t>The focus is shifting from administrative legal protection to legal protection</a:t>
                      </a:r>
                      <a:r>
                        <a:rPr lang="hu-HU" sz="2400" dirty="0"/>
                        <a:t> </a:t>
                      </a:r>
                      <a:r>
                        <a:rPr lang="hu-HU" sz="2400" dirty="0" err="1"/>
                        <a:t>by</a:t>
                      </a:r>
                      <a:r>
                        <a:rPr lang="hu-HU" sz="2400" dirty="0"/>
                        <a:t> civil </a:t>
                      </a:r>
                      <a:r>
                        <a:rPr lang="hu-HU" sz="2400" dirty="0" err="1"/>
                        <a:t>lawsuits</a:t>
                      </a:r>
                      <a:r>
                        <a:rPr lang="en-US" sz="2400" dirty="0"/>
                        <a:t>, and the scope for administrative legal protection is narrowing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focus is shifting from administrative legal protection to legal protection</a:t>
                      </a:r>
                      <a:r>
                        <a:rPr lang="hu-HU" sz="2400" dirty="0"/>
                        <a:t> </a:t>
                      </a:r>
                      <a:r>
                        <a:rPr lang="hu-HU" sz="2400" dirty="0" err="1"/>
                        <a:t>by</a:t>
                      </a:r>
                      <a:r>
                        <a:rPr lang="hu-HU" sz="2400" dirty="0"/>
                        <a:t> civil </a:t>
                      </a:r>
                      <a:r>
                        <a:rPr lang="hu-HU" sz="2400" dirty="0" err="1"/>
                        <a:t>lawsuits</a:t>
                      </a:r>
                      <a:r>
                        <a:rPr lang="en-US" sz="2400" dirty="0"/>
                        <a:t>, and the scope for administrative legal protection is narrowing</a:t>
                      </a:r>
                      <a:endParaRPr lang="hu-HU" sz="2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/>
                        <a:t>+ </a:t>
                      </a:r>
                      <a:r>
                        <a:rPr lang="hu-HU" sz="2400" dirty="0" err="1"/>
                        <a:t>Challenges</a:t>
                      </a:r>
                      <a:r>
                        <a:rPr lang="hu-HU" sz="2400" dirty="0"/>
                        <a:t> of </a:t>
                      </a:r>
                      <a:r>
                        <a:rPr lang="hu-HU" sz="2400" dirty="0" err="1"/>
                        <a:t>administrative</a:t>
                      </a:r>
                      <a:r>
                        <a:rPr lang="hu-HU" sz="2400" dirty="0"/>
                        <a:t> </a:t>
                      </a:r>
                      <a:r>
                        <a:rPr lang="hu-HU" sz="2400" dirty="0" err="1"/>
                        <a:t>reforms</a:t>
                      </a:r>
                      <a:r>
                        <a:rPr lang="hu-HU" sz="2400" dirty="0"/>
                        <a:t> in </a:t>
                      </a:r>
                      <a:r>
                        <a:rPr lang="hu-HU" sz="2400" dirty="0" err="1"/>
                        <a:t>time</a:t>
                      </a:r>
                      <a:r>
                        <a:rPr lang="hu-HU" sz="2400" dirty="0"/>
                        <a:t> of </a:t>
                      </a:r>
                      <a:r>
                        <a:rPr lang="hu-HU" sz="2400" dirty="0" err="1"/>
                        <a:t>crises</a:t>
                      </a:r>
                      <a:r>
                        <a:rPr lang="hu-HU" sz="2400" dirty="0"/>
                        <a:t>: </a:t>
                      </a:r>
                      <a:r>
                        <a:rPr lang="hu-HU" sz="2400" dirty="0" err="1"/>
                        <a:t>dysfunctional</a:t>
                      </a:r>
                      <a:r>
                        <a:rPr lang="hu-HU" sz="2400" dirty="0"/>
                        <a:t> </a:t>
                      </a:r>
                      <a:r>
                        <a:rPr lang="hu-HU" sz="2400" dirty="0" err="1"/>
                        <a:t>phenomena</a:t>
                      </a:r>
                      <a:r>
                        <a:rPr lang="hu-HU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233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77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7538CC-1645-4DBD-80A8-01A5FFCDC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Methods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711CF0-6CEC-46F6-84A9-3269D94F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/>
              <a:t>Analysis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legal</a:t>
            </a:r>
            <a:r>
              <a:rPr lang="hu-HU" dirty="0"/>
              <a:t> </a:t>
            </a:r>
            <a:r>
              <a:rPr lang="hu-HU" dirty="0" err="1"/>
              <a:t>regulation</a:t>
            </a:r>
            <a:r>
              <a:rPr lang="hu-HU" dirty="0"/>
              <a:t> (</a:t>
            </a:r>
            <a:r>
              <a:rPr lang="hu-HU" dirty="0" err="1"/>
              <a:t>jurisprudential</a:t>
            </a:r>
            <a:r>
              <a:rPr lang="hu-HU" dirty="0"/>
              <a:t>, </a:t>
            </a:r>
            <a:r>
              <a:rPr lang="hu-HU" dirty="0" err="1"/>
              <a:t>dogmatical</a:t>
            </a:r>
            <a:r>
              <a:rPr lang="hu-HU" dirty="0"/>
              <a:t> </a:t>
            </a:r>
            <a:r>
              <a:rPr lang="hu-HU" dirty="0" err="1"/>
              <a:t>analysis</a:t>
            </a:r>
            <a:r>
              <a:rPr lang="hu-HU" dirty="0"/>
              <a:t>)</a:t>
            </a:r>
          </a:p>
          <a:p>
            <a:r>
              <a:rPr lang="hu-HU" dirty="0" err="1"/>
              <a:t>Approach</a:t>
            </a:r>
            <a:r>
              <a:rPr lang="hu-HU" dirty="0"/>
              <a:t> of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sciences</a:t>
            </a:r>
            <a:r>
              <a:rPr lang="hu-HU" dirty="0"/>
              <a:t>:</a:t>
            </a:r>
          </a:p>
          <a:p>
            <a:r>
              <a:rPr lang="hu-HU" dirty="0"/>
              <a:t>	</a:t>
            </a:r>
            <a:r>
              <a:rPr lang="hu-HU" dirty="0" err="1"/>
              <a:t>analysis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statistical</a:t>
            </a:r>
            <a:r>
              <a:rPr lang="hu-HU" dirty="0"/>
              <a:t> 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</a:p>
          <a:p>
            <a:r>
              <a:rPr lang="hu-HU" dirty="0"/>
              <a:t>	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procedures</a:t>
            </a:r>
            <a:r>
              <a:rPr lang="hu-HU" dirty="0"/>
              <a:t> (OSAP 1229 – </a:t>
            </a:r>
            <a:r>
              <a:rPr lang="hu-HU" dirty="0" err="1"/>
              <a:t>data</a:t>
            </a:r>
            <a:r>
              <a:rPr lang="hu-HU" dirty="0"/>
              <a:t> </a:t>
            </a:r>
            <a:r>
              <a:rPr lang="hu-HU" dirty="0" err="1"/>
              <a:t>gathered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Hungarian</a:t>
            </a:r>
            <a:r>
              <a:rPr lang="hu-HU" dirty="0"/>
              <a:t> Central </a:t>
            </a:r>
            <a:r>
              <a:rPr lang="hu-HU" dirty="0" err="1"/>
              <a:t>Statistical</a:t>
            </a:r>
            <a:r>
              <a:rPr lang="hu-HU" dirty="0"/>
              <a:t> Office)</a:t>
            </a:r>
          </a:p>
          <a:p>
            <a:r>
              <a:rPr lang="hu-HU" dirty="0"/>
              <a:t>	</a:t>
            </a:r>
            <a:r>
              <a:rPr lang="hu-HU" dirty="0" err="1"/>
              <a:t>court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statistics</a:t>
            </a:r>
            <a:r>
              <a:rPr lang="hu-HU" dirty="0"/>
              <a:t> </a:t>
            </a:r>
          </a:p>
          <a:p>
            <a:r>
              <a:rPr lang="hu-HU" dirty="0" err="1"/>
              <a:t>Limitations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statistical</a:t>
            </a:r>
            <a:r>
              <a:rPr lang="hu-HU" dirty="0"/>
              <a:t> </a:t>
            </a:r>
            <a:r>
              <a:rPr lang="hu-HU" dirty="0" err="1"/>
              <a:t>analysis</a:t>
            </a:r>
            <a:endParaRPr lang="hu-HU" dirty="0"/>
          </a:p>
          <a:p>
            <a:r>
              <a:rPr lang="hu-HU" dirty="0" err="1"/>
              <a:t>Joint</a:t>
            </a:r>
            <a:r>
              <a:rPr lang="hu-HU" dirty="0"/>
              <a:t> </a:t>
            </a:r>
            <a:r>
              <a:rPr lang="hu-HU" dirty="0" err="1"/>
              <a:t>research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prof. István Balázs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Published</a:t>
            </a:r>
            <a:r>
              <a:rPr lang="hu-HU" dirty="0" smtClean="0"/>
              <a:t> </a:t>
            </a:r>
            <a:r>
              <a:rPr lang="hu-HU" dirty="0" err="1" smtClean="0"/>
              <a:t>articles</a:t>
            </a:r>
            <a:r>
              <a:rPr lang="hu-HU" dirty="0" smtClean="0"/>
              <a:t>: </a:t>
            </a:r>
            <a:r>
              <a:rPr lang="hu-HU" dirty="0" err="1" smtClean="0"/>
              <a:t>Studia</a:t>
            </a:r>
            <a:r>
              <a:rPr lang="hu-HU" dirty="0" smtClean="0"/>
              <a:t> </a:t>
            </a:r>
            <a:r>
              <a:rPr lang="hu-HU" dirty="0" err="1" smtClean="0"/>
              <a:t>Iuridica</a:t>
            </a:r>
            <a:r>
              <a:rPr lang="hu-HU" dirty="0" smtClean="0"/>
              <a:t> </a:t>
            </a:r>
            <a:r>
              <a:rPr lang="hu-HU" dirty="0" err="1" smtClean="0"/>
              <a:t>Lublinensia</a:t>
            </a:r>
            <a:r>
              <a:rPr lang="hu-HU" dirty="0" smtClean="0"/>
              <a:t> 30(1) and 31(1) and PGAFLR 6(1)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708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FC9EDF-57F2-45C9-B242-F6E53B5E3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Transformation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procedure</a:t>
            </a:r>
            <a:r>
              <a:rPr lang="hu-HU" dirty="0"/>
              <a:t> –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 of </a:t>
            </a:r>
            <a:r>
              <a:rPr lang="hu-HU" dirty="0" err="1"/>
              <a:t>corona</a:t>
            </a:r>
            <a:r>
              <a:rPr lang="hu-HU" dirty="0"/>
              <a:t>(</a:t>
            </a:r>
            <a:r>
              <a:rPr lang="hu-HU" dirty="0" err="1"/>
              <a:t>virus</a:t>
            </a:r>
            <a:r>
              <a:rPr lang="hu-HU" dirty="0"/>
              <a:t>)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770C80B4-5B0E-4C7A-8D53-97C7481D8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108117"/>
              </p:ext>
            </p:extLst>
          </p:nvPr>
        </p:nvGraphicFramePr>
        <p:xfrm>
          <a:off x="609600" y="1214438"/>
          <a:ext cx="10972800" cy="535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6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E12B23-083A-47B6-BA3D-4F1F15CC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Temporary</a:t>
            </a:r>
            <a:r>
              <a:rPr lang="hu-HU" dirty="0"/>
              <a:t> </a:t>
            </a:r>
            <a:r>
              <a:rPr lang="hu-HU" dirty="0" err="1"/>
              <a:t>amendments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47EF18B-9469-4EF4-A948-17468287D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Relative</a:t>
            </a:r>
            <a:r>
              <a:rPr lang="hu-HU" dirty="0"/>
              <a:t> limited </a:t>
            </a:r>
            <a:r>
              <a:rPr lang="hu-HU" dirty="0" err="1"/>
              <a:t>numbers</a:t>
            </a:r>
            <a:r>
              <a:rPr lang="hu-HU" dirty="0"/>
              <a:t> </a:t>
            </a:r>
          </a:p>
          <a:p>
            <a:pPr marL="457200" indent="-457200">
              <a:buFontTx/>
              <a:buChar char="-"/>
            </a:pPr>
            <a:r>
              <a:rPr lang="hu-HU" dirty="0" err="1"/>
              <a:t>Regulation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e-</a:t>
            </a:r>
            <a:r>
              <a:rPr lang="hu-HU" dirty="0" err="1"/>
              <a:t>administration</a:t>
            </a:r>
            <a:r>
              <a:rPr lang="hu-HU" dirty="0"/>
              <a:t> has </a:t>
            </a:r>
            <a:r>
              <a:rPr lang="hu-HU" dirty="0" err="1"/>
              <a:t>been</a:t>
            </a:r>
            <a:r>
              <a:rPr lang="hu-HU" dirty="0"/>
              <a:t> </a:t>
            </a:r>
            <a:r>
              <a:rPr lang="hu-HU" dirty="0" err="1"/>
              <a:t>reformed</a:t>
            </a:r>
            <a:r>
              <a:rPr lang="hu-HU" dirty="0"/>
              <a:t> </a:t>
            </a:r>
            <a:r>
              <a:rPr lang="hu-HU" dirty="0" err="1"/>
              <a:t>during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2010s</a:t>
            </a:r>
          </a:p>
          <a:p>
            <a:pPr marL="457200" indent="-457200">
              <a:buFontTx/>
              <a:buChar char="-"/>
            </a:pP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procedure</a:t>
            </a:r>
            <a:r>
              <a:rPr lang="hu-HU" dirty="0"/>
              <a:t> is </a:t>
            </a:r>
            <a:r>
              <a:rPr lang="hu-HU" dirty="0" err="1"/>
              <a:t>mainly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documents</a:t>
            </a:r>
            <a:r>
              <a:rPr lang="hu-HU" dirty="0"/>
              <a:t>, </a:t>
            </a:r>
            <a:r>
              <a:rPr lang="hu-HU" dirty="0" err="1"/>
              <a:t>relatively</a:t>
            </a:r>
            <a:r>
              <a:rPr lang="hu-HU" dirty="0"/>
              <a:t> limited </a:t>
            </a:r>
            <a:r>
              <a:rPr lang="hu-HU" dirty="0" err="1"/>
              <a:t>significance</a:t>
            </a:r>
            <a:r>
              <a:rPr lang="hu-HU" dirty="0"/>
              <a:t> of </a:t>
            </a:r>
            <a:r>
              <a:rPr lang="hu-HU" dirty="0" err="1"/>
              <a:t>personal</a:t>
            </a:r>
            <a:r>
              <a:rPr lang="hu-HU" dirty="0"/>
              <a:t> </a:t>
            </a:r>
            <a:r>
              <a:rPr lang="hu-HU" dirty="0" err="1"/>
              <a:t>interactions</a:t>
            </a:r>
            <a:r>
              <a:rPr lang="hu-HU" dirty="0"/>
              <a:t> </a:t>
            </a:r>
          </a:p>
          <a:p>
            <a:pPr marL="0" indent="0"/>
            <a:r>
              <a:rPr lang="hu-HU" dirty="0" err="1"/>
              <a:t>Reaction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transformed</a:t>
            </a:r>
            <a:r>
              <a:rPr lang="hu-HU" dirty="0"/>
              <a:t> </a:t>
            </a:r>
            <a:r>
              <a:rPr lang="hu-HU" dirty="0" err="1"/>
              <a:t>environment</a:t>
            </a:r>
            <a:r>
              <a:rPr lang="hu-HU" dirty="0"/>
              <a:t>:</a:t>
            </a:r>
          </a:p>
          <a:p>
            <a:pPr marL="457200" indent="-457200">
              <a:buFontTx/>
              <a:buChar char="-"/>
            </a:pPr>
            <a:r>
              <a:rPr lang="hu-HU" dirty="0"/>
              <a:t>Home </a:t>
            </a:r>
            <a:r>
              <a:rPr lang="hu-HU" dirty="0" err="1"/>
              <a:t>office</a:t>
            </a:r>
            <a:endParaRPr lang="hu-HU" dirty="0"/>
          </a:p>
          <a:p>
            <a:pPr marL="457200" indent="-457200">
              <a:buFontTx/>
              <a:buChar char="-"/>
            </a:pPr>
            <a:r>
              <a:rPr lang="hu-HU" dirty="0"/>
              <a:t>Limited </a:t>
            </a:r>
            <a:r>
              <a:rPr lang="hu-HU" dirty="0" err="1"/>
              <a:t>client</a:t>
            </a:r>
            <a:r>
              <a:rPr lang="hu-HU" dirty="0"/>
              <a:t>/</a:t>
            </a:r>
            <a:r>
              <a:rPr lang="hu-HU" dirty="0" err="1"/>
              <a:t>authority</a:t>
            </a:r>
            <a:r>
              <a:rPr lang="hu-HU" dirty="0"/>
              <a:t> </a:t>
            </a:r>
            <a:r>
              <a:rPr lang="hu-HU" dirty="0" err="1"/>
              <a:t>interactions</a:t>
            </a:r>
            <a:r>
              <a:rPr lang="hu-HU" dirty="0"/>
              <a:t> </a:t>
            </a:r>
          </a:p>
          <a:p>
            <a:pPr marL="0" indent="0"/>
            <a:r>
              <a:rPr lang="hu-HU" dirty="0" err="1"/>
              <a:t>Focusing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:</a:t>
            </a:r>
          </a:p>
          <a:p>
            <a:pPr marL="0" indent="0"/>
            <a:r>
              <a:rPr lang="hu-HU" dirty="0"/>
              <a:t>	</a:t>
            </a:r>
            <a:r>
              <a:rPr lang="hu-HU" dirty="0" err="1"/>
              <a:t>deadlines</a:t>
            </a:r>
            <a:endParaRPr lang="hu-HU" dirty="0"/>
          </a:p>
          <a:p>
            <a:pPr marL="0" indent="0"/>
            <a:r>
              <a:rPr lang="hu-HU" dirty="0"/>
              <a:t>	</a:t>
            </a:r>
            <a:r>
              <a:rPr lang="hu-HU" dirty="0" err="1"/>
              <a:t>personal</a:t>
            </a:r>
            <a:r>
              <a:rPr lang="hu-HU" dirty="0"/>
              <a:t> </a:t>
            </a:r>
            <a:r>
              <a:rPr lang="hu-HU" dirty="0" err="1"/>
              <a:t>interactions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5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B23A98-1F40-4241-ACE2-F79B145E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Transformation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powers</a:t>
            </a:r>
            <a:r>
              <a:rPr lang="hu-HU" dirty="0"/>
              <a:t> and </a:t>
            </a:r>
            <a:r>
              <a:rPr lang="hu-HU" dirty="0" err="1"/>
              <a:t>duties</a:t>
            </a:r>
            <a:r>
              <a:rPr lang="hu-HU" dirty="0"/>
              <a:t> (1)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F804090-7D74-4836-9CE5-D2133CAA3C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2015/2016: </a:t>
            </a:r>
            <a:r>
              <a:rPr lang="hu-HU" dirty="0" err="1"/>
              <a:t>appeal</a:t>
            </a:r>
            <a:r>
              <a:rPr lang="hu-HU" dirty="0"/>
              <a:t> </a:t>
            </a:r>
            <a:r>
              <a:rPr lang="hu-HU" dirty="0" err="1"/>
              <a:t>against</a:t>
            </a:r>
            <a:r>
              <a:rPr lang="hu-HU" dirty="0"/>
              <a:t> </a:t>
            </a:r>
            <a:r>
              <a:rPr lang="hu-HU" dirty="0" err="1"/>
              <a:t>district</a:t>
            </a:r>
            <a:r>
              <a:rPr lang="hu-HU" dirty="0"/>
              <a:t> </a:t>
            </a:r>
            <a:r>
              <a:rPr lang="hu-HU" dirty="0" err="1"/>
              <a:t>office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district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office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as</a:t>
            </a:r>
            <a:r>
              <a:rPr lang="hu-HU" dirty="0">
                <a:sym typeface="Wingdings" panose="05000000000000000000" pitchFamily="2" charset="2"/>
              </a:rPr>
              <a:t> a </a:t>
            </a:r>
            <a:r>
              <a:rPr lang="hu-HU" dirty="0" err="1">
                <a:sym typeface="Wingdings" panose="05000000000000000000" pitchFamily="2" charset="2"/>
              </a:rPr>
              <a:t>general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first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instance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authority</a:t>
            </a:r>
            <a:r>
              <a:rPr lang="hu-HU" dirty="0">
                <a:sym typeface="Wingdings" panose="05000000000000000000" pitchFamily="2" charset="2"/>
              </a:rPr>
              <a:t> </a:t>
            </a:r>
          </a:p>
          <a:p>
            <a:r>
              <a:rPr lang="hu-HU" dirty="0">
                <a:sym typeface="Wingdings" panose="05000000000000000000" pitchFamily="2" charset="2"/>
              </a:rPr>
              <a:t>2019/2020: </a:t>
            </a:r>
            <a:r>
              <a:rPr lang="hu-HU" dirty="0" err="1">
                <a:sym typeface="Wingdings" panose="05000000000000000000" pitchFamily="2" charset="2"/>
              </a:rPr>
              <a:t>termination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general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appeal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against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district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office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decisions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transformation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powers</a:t>
            </a:r>
            <a:r>
              <a:rPr lang="hu-HU" dirty="0">
                <a:sym typeface="Wingdings" panose="05000000000000000000" pitchFamily="2" charset="2"/>
              </a:rPr>
              <a:t> (</a:t>
            </a:r>
            <a:r>
              <a:rPr lang="hu-HU" dirty="0" err="1">
                <a:sym typeface="Wingdings" panose="05000000000000000000" pitchFamily="2" charset="2"/>
              </a:rPr>
              <a:t>increasing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number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cases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county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government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offices</a:t>
            </a:r>
            <a:r>
              <a:rPr lang="hu-HU" dirty="0">
                <a:sym typeface="Wingdings" panose="05000000000000000000" pitchFamily="2" charset="2"/>
              </a:rPr>
              <a:t>)</a:t>
            </a:r>
          </a:p>
          <a:p>
            <a:r>
              <a:rPr lang="hu-HU" dirty="0">
                <a:sym typeface="Wingdings" panose="05000000000000000000" pitchFamily="2" charset="2"/>
              </a:rPr>
              <a:t>During COVID: 2020/22: </a:t>
            </a:r>
            <a:r>
              <a:rPr lang="hu-HU" dirty="0" err="1">
                <a:sym typeface="Wingdings" panose="05000000000000000000" pitchFamily="2" charset="2"/>
              </a:rPr>
              <a:t>district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offices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authority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for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simple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cases</a:t>
            </a:r>
            <a:r>
              <a:rPr lang="hu-HU" dirty="0">
                <a:sym typeface="Wingdings" panose="05000000000000000000" pitchFamily="2" charset="2"/>
              </a:rPr>
              <a:t> and </a:t>
            </a:r>
            <a:r>
              <a:rPr lang="hu-HU" dirty="0" err="1">
                <a:sym typeface="Wingdings" panose="05000000000000000000" pitchFamily="2" charset="2"/>
              </a:rPr>
              <a:t>county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government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offices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for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complicated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cases</a:t>
            </a:r>
            <a:r>
              <a:rPr lang="hu-HU" dirty="0">
                <a:sym typeface="Wingdings" panose="05000000000000000000" pitchFamily="2" charset="2"/>
              </a:rPr>
              <a:t> </a:t>
            </a:r>
            <a:endParaRPr lang="hu-HU" dirty="0"/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2E2B0895-03F0-4E57-9C32-841B3F8A8F4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97600" y="1600200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593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41DB84-C2B6-4F8A-8BFC-099B599E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033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Transformation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powers</a:t>
            </a:r>
            <a:r>
              <a:rPr lang="hu-HU" dirty="0"/>
              <a:t> and </a:t>
            </a:r>
            <a:r>
              <a:rPr lang="hu-HU" dirty="0" err="1"/>
              <a:t>duties</a:t>
            </a:r>
            <a:r>
              <a:rPr lang="hu-HU" dirty="0"/>
              <a:t> (2):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decline</a:t>
            </a:r>
            <a:r>
              <a:rPr lang="hu-HU" dirty="0"/>
              <a:t> of </a:t>
            </a:r>
            <a:r>
              <a:rPr lang="hu-HU" dirty="0" err="1"/>
              <a:t>role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clerks</a:t>
            </a:r>
            <a:r>
              <a:rPr lang="hu-HU" dirty="0"/>
              <a:t> and </a:t>
            </a:r>
            <a:r>
              <a:rPr lang="hu-HU" dirty="0" err="1"/>
              <a:t>offices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C047D4-DDFD-4563-9823-985C1B7F9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14715"/>
            <a:ext cx="5384800" cy="4525963"/>
          </a:xfrm>
        </p:spPr>
        <p:txBody>
          <a:bodyPr>
            <a:normAutofit fontScale="85000" lnSpcReduction="10000"/>
          </a:bodyPr>
          <a:lstStyle/>
          <a:p>
            <a:r>
              <a:rPr lang="hu-HU" dirty="0" err="1"/>
              <a:t>Before</a:t>
            </a:r>
            <a:r>
              <a:rPr lang="hu-HU" dirty="0"/>
              <a:t> 2012/13: </a:t>
            </a:r>
            <a:r>
              <a:rPr lang="hu-HU" dirty="0" err="1"/>
              <a:t>municipal</a:t>
            </a:r>
            <a:r>
              <a:rPr lang="hu-HU" dirty="0"/>
              <a:t> </a:t>
            </a:r>
            <a:r>
              <a:rPr lang="hu-HU" dirty="0" err="1"/>
              <a:t>clerks</a:t>
            </a:r>
            <a:r>
              <a:rPr lang="hu-HU" dirty="0"/>
              <a:t> and </a:t>
            </a:r>
            <a:r>
              <a:rPr lang="hu-HU" dirty="0" err="1"/>
              <a:t>offices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general</a:t>
            </a:r>
            <a:r>
              <a:rPr lang="hu-HU" dirty="0"/>
              <a:t> </a:t>
            </a:r>
            <a:r>
              <a:rPr lang="hu-HU" dirty="0" err="1"/>
              <a:t>first</a:t>
            </a:r>
            <a:r>
              <a:rPr lang="hu-HU" dirty="0"/>
              <a:t> </a:t>
            </a:r>
            <a:r>
              <a:rPr lang="hu-HU" dirty="0" err="1"/>
              <a:t>instance</a:t>
            </a:r>
            <a:r>
              <a:rPr lang="hu-HU" dirty="0"/>
              <a:t> </a:t>
            </a:r>
            <a:r>
              <a:rPr lang="hu-HU" dirty="0" err="1"/>
              <a:t>authorities</a:t>
            </a:r>
            <a:r>
              <a:rPr lang="hu-HU" dirty="0"/>
              <a:t> </a:t>
            </a:r>
          </a:p>
          <a:p>
            <a:r>
              <a:rPr lang="hu-HU" dirty="0"/>
              <a:t>Establishment of </a:t>
            </a:r>
            <a:r>
              <a:rPr lang="hu-HU" dirty="0" err="1"/>
              <a:t>district</a:t>
            </a:r>
            <a:r>
              <a:rPr lang="hu-HU" dirty="0"/>
              <a:t> </a:t>
            </a:r>
            <a:r>
              <a:rPr lang="hu-HU" dirty="0" err="1"/>
              <a:t>offices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transformation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system</a:t>
            </a:r>
            <a:r>
              <a:rPr lang="hu-HU" dirty="0">
                <a:sym typeface="Wingdings" panose="05000000000000000000" pitchFamily="2" charset="2"/>
              </a:rPr>
              <a:t> </a:t>
            </a:r>
          </a:p>
          <a:p>
            <a:r>
              <a:rPr lang="hu-HU" dirty="0" err="1">
                <a:sym typeface="Wingdings" panose="05000000000000000000" pitchFamily="2" charset="2"/>
              </a:rPr>
              <a:t>Before</a:t>
            </a:r>
            <a:r>
              <a:rPr lang="hu-HU" dirty="0">
                <a:sym typeface="Wingdings" panose="05000000000000000000" pitchFamily="2" charset="2"/>
              </a:rPr>
              <a:t> COVID and </a:t>
            </a:r>
            <a:r>
              <a:rPr lang="hu-HU" dirty="0" err="1">
                <a:sym typeface="Wingdings" panose="05000000000000000000" pitchFamily="2" charset="2"/>
              </a:rPr>
              <a:t>during</a:t>
            </a:r>
            <a:r>
              <a:rPr lang="hu-HU" dirty="0">
                <a:sym typeface="Wingdings" panose="05000000000000000000" pitchFamily="2" charset="2"/>
              </a:rPr>
              <a:t> COVID: </a:t>
            </a:r>
            <a:r>
              <a:rPr lang="hu-HU" dirty="0" err="1">
                <a:sym typeface="Wingdings" panose="05000000000000000000" pitchFamily="2" charset="2"/>
              </a:rPr>
              <a:t>reducing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powers</a:t>
            </a:r>
            <a:r>
              <a:rPr lang="hu-HU" dirty="0">
                <a:sym typeface="Wingdings" panose="05000000000000000000" pitchFamily="2" charset="2"/>
              </a:rPr>
              <a:t> and </a:t>
            </a:r>
            <a:r>
              <a:rPr lang="hu-HU" dirty="0" err="1">
                <a:sym typeface="Wingdings" panose="05000000000000000000" pitchFamily="2" charset="2"/>
              </a:rPr>
              <a:t>duties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municipal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powers</a:t>
            </a:r>
            <a:r>
              <a:rPr lang="hu-HU" dirty="0">
                <a:sym typeface="Wingdings" panose="05000000000000000000" pitchFamily="2" charset="2"/>
              </a:rPr>
              <a:t>:</a:t>
            </a:r>
          </a:p>
          <a:p>
            <a:r>
              <a:rPr lang="hu-HU" dirty="0">
                <a:sym typeface="Wingdings" panose="05000000000000000000" pitchFamily="2" charset="2"/>
              </a:rPr>
              <a:t>	- </a:t>
            </a:r>
            <a:r>
              <a:rPr lang="hu-HU" dirty="0" err="1">
                <a:sym typeface="Wingdings" panose="05000000000000000000" pitchFamily="2" charset="2"/>
              </a:rPr>
              <a:t>before</a:t>
            </a:r>
            <a:r>
              <a:rPr lang="hu-HU" dirty="0">
                <a:sym typeface="Wingdings" panose="05000000000000000000" pitchFamily="2" charset="2"/>
              </a:rPr>
              <a:t> COVID: building </a:t>
            </a:r>
            <a:r>
              <a:rPr lang="hu-HU" dirty="0" err="1">
                <a:sym typeface="Wingdings" panose="05000000000000000000" pitchFamily="2" charset="2"/>
              </a:rPr>
              <a:t>permits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- </a:t>
            </a:r>
            <a:r>
              <a:rPr lang="hu-HU" dirty="0" err="1">
                <a:sym typeface="Wingdings" panose="05000000000000000000" pitchFamily="2" charset="2"/>
              </a:rPr>
              <a:t>during</a:t>
            </a:r>
            <a:r>
              <a:rPr lang="hu-HU" dirty="0">
                <a:sym typeface="Wingdings" panose="05000000000000000000" pitchFamily="2" charset="2"/>
              </a:rPr>
              <a:t> COVID: </a:t>
            </a:r>
            <a:r>
              <a:rPr lang="hu-HU" dirty="0" err="1">
                <a:sym typeface="Wingdings" panose="05000000000000000000" pitchFamily="2" charset="2"/>
              </a:rPr>
              <a:t>mainly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centralisation</a:t>
            </a:r>
            <a:r>
              <a:rPr lang="hu-HU" dirty="0">
                <a:sym typeface="Wingdings" panose="05000000000000000000" pitchFamily="2" charset="2"/>
              </a:rPr>
              <a:t> of local and </a:t>
            </a:r>
            <a:r>
              <a:rPr lang="hu-HU" dirty="0" err="1">
                <a:sym typeface="Wingdings" panose="05000000000000000000" pitchFamily="2" charset="2"/>
              </a:rPr>
              <a:t>locally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managed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taxes</a:t>
            </a:r>
            <a:r>
              <a:rPr lang="hu-HU" dirty="0">
                <a:sym typeface="Wingdings" panose="05000000000000000000" pitchFamily="2" charset="2"/>
              </a:rPr>
              <a:t> (most </a:t>
            </a:r>
            <a:r>
              <a:rPr lang="hu-HU" dirty="0" err="1">
                <a:sym typeface="Wingdings" panose="05000000000000000000" pitchFamily="2" charset="2"/>
              </a:rPr>
              <a:t>important</a:t>
            </a:r>
            <a:r>
              <a:rPr lang="hu-HU" dirty="0">
                <a:sym typeface="Wingdings" panose="05000000000000000000" pitchFamily="2" charset="2"/>
              </a:rPr>
              <a:t>!), </a:t>
            </a:r>
            <a:r>
              <a:rPr lang="hu-HU" dirty="0" err="1">
                <a:sym typeface="Wingdings" panose="05000000000000000000" pitchFamily="2" charset="2"/>
              </a:rPr>
              <a:t>environmental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cases</a:t>
            </a:r>
            <a:r>
              <a:rPr lang="hu-HU" dirty="0">
                <a:sym typeface="Wingdings" panose="05000000000000000000" pitchFamily="2" charset="2"/>
              </a:rPr>
              <a:t> etc. </a:t>
            </a:r>
            <a:endParaRPr lang="hu-HU" dirty="0"/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3C2E0E1B-5A2F-4DA7-AF5E-C1DFCA973FB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97600" y="1600200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39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5A3479-4DA5-4F96-B41B-0EBAA6F25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reforms</a:t>
            </a:r>
            <a:r>
              <a:rPr lang="hu-HU" dirty="0"/>
              <a:t>, COVID and </a:t>
            </a:r>
            <a:r>
              <a:rPr lang="hu-HU" dirty="0" err="1"/>
              <a:t>resilience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672874-FB4E-4579-BAF3-876E95B4DA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reforms</a:t>
            </a:r>
            <a:r>
              <a:rPr lang="hu-HU" dirty="0"/>
              <a:t> of 2019/2020</a:t>
            </a:r>
          </a:p>
          <a:p>
            <a:r>
              <a:rPr lang="hu-HU" dirty="0"/>
              <a:t>COVID </a:t>
            </a:r>
            <a:r>
              <a:rPr lang="hu-HU" dirty="0" err="1"/>
              <a:t>as</a:t>
            </a:r>
            <a:r>
              <a:rPr lang="hu-HU" dirty="0"/>
              <a:t> a </a:t>
            </a:r>
            <a:r>
              <a:rPr lang="hu-HU" dirty="0" err="1"/>
              <a:t>challenge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during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time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reforms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 err="1">
                <a:sym typeface="Wingdings" panose="05000000000000000000" pitchFamily="2" charset="2"/>
              </a:rPr>
              <a:t>As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mentioned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earlier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transformation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roles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authorities</a:t>
            </a:r>
            <a:r>
              <a:rPr lang="hu-HU" dirty="0">
                <a:sym typeface="Wingdings" panose="05000000000000000000" pitchFamily="2" charset="2"/>
              </a:rPr>
              <a:t> 	</a:t>
            </a:r>
          </a:p>
          <a:p>
            <a:r>
              <a:rPr lang="hu-HU" dirty="0" err="1">
                <a:sym typeface="Wingdings" panose="05000000000000000000" pitchFamily="2" charset="2"/>
              </a:rPr>
              <a:t>Reaction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simplification</a:t>
            </a:r>
            <a:r>
              <a:rPr lang="hu-HU" dirty="0">
                <a:sym typeface="Wingdings" panose="05000000000000000000" pitchFamily="2" charset="2"/>
              </a:rPr>
              <a:t>  </a:t>
            </a:r>
            <a:r>
              <a:rPr lang="hu-HU" dirty="0" err="1">
                <a:sym typeface="Wingdings" panose="05000000000000000000" pitchFamily="2" charset="2"/>
              </a:rPr>
              <a:t>cui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prodest</a:t>
            </a:r>
            <a:r>
              <a:rPr lang="hu-HU" dirty="0">
                <a:sym typeface="Wingdings" panose="05000000000000000000" pitchFamily="2" charset="2"/>
              </a:rPr>
              <a:t>: he plays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hand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that’s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dealt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him</a:t>
            </a:r>
            <a:r>
              <a:rPr lang="hu-HU" dirty="0">
                <a:sym typeface="Wingdings" panose="05000000000000000000" pitchFamily="2" charset="2"/>
              </a:rPr>
              <a:t>? </a:t>
            </a:r>
          </a:p>
          <a:p>
            <a:endParaRPr lang="hu-HU" dirty="0"/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51A11CAF-D560-4D12-B6A0-62AD631E21F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97600" y="1600200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946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D189F4-F23C-41F5-A80F-8D1633317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Erosion of the horizontal scope of the </a:t>
            </a:r>
            <a:r>
              <a:rPr lang="hu-HU" dirty="0"/>
              <a:t>CGAP: </a:t>
            </a:r>
            <a:r>
              <a:rPr lang="en-US" dirty="0"/>
              <a:t>controlled notification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EA9454-F589-4E19-A7D0-0A3C59EFF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Originally: emergency </a:t>
            </a:r>
            <a:r>
              <a:rPr lang="hu-HU" dirty="0" err="1"/>
              <a:t>regulation</a:t>
            </a:r>
            <a:r>
              <a:rPr lang="hu-HU" dirty="0"/>
              <a:t>: </a:t>
            </a:r>
            <a:r>
              <a:rPr lang="en-US" dirty="0"/>
              <a:t> Government Decree 191/2020 (8 May 1920)</a:t>
            </a:r>
            <a:endParaRPr lang="hu-HU" dirty="0"/>
          </a:p>
          <a:p>
            <a:r>
              <a:rPr lang="en-US" dirty="0"/>
              <a:t>Incorporated into Hungarian procedural law: </a:t>
            </a:r>
            <a:r>
              <a:rPr lang="hu-HU" dirty="0" err="1"/>
              <a:t>Act</a:t>
            </a:r>
            <a:r>
              <a:rPr lang="hu-HU" dirty="0"/>
              <a:t> </a:t>
            </a:r>
            <a:r>
              <a:rPr lang="en-US" dirty="0"/>
              <a:t>LVIII</a:t>
            </a:r>
            <a:r>
              <a:rPr lang="hu-HU" dirty="0"/>
              <a:t> of 2020</a:t>
            </a:r>
            <a:r>
              <a:rPr lang="en-US" dirty="0"/>
              <a:t> Chapter IV.</a:t>
            </a:r>
            <a:endParaRPr lang="hu-HU" dirty="0"/>
          </a:p>
          <a:p>
            <a:r>
              <a:rPr lang="en-US" dirty="0"/>
              <a:t>"Hearing = consent" principle further extension of the test: public interest based</a:t>
            </a:r>
            <a:endParaRPr lang="hu-HU" dirty="0"/>
          </a:p>
          <a:p>
            <a:r>
              <a:rPr lang="hu-HU" dirty="0"/>
              <a:t>CGAP</a:t>
            </a:r>
            <a:r>
              <a:rPr lang="en-US" dirty="0"/>
              <a:t> becomes essentially a s</a:t>
            </a:r>
            <a:r>
              <a:rPr lang="hu-HU" dirty="0" err="1"/>
              <a:t>ubsidiary</a:t>
            </a:r>
            <a:r>
              <a:rPr lang="hu-HU" dirty="0"/>
              <a:t> </a:t>
            </a:r>
            <a:r>
              <a:rPr lang="hu-HU" dirty="0" err="1"/>
              <a:t>regulation</a:t>
            </a:r>
            <a:r>
              <a:rPr lang="hu-HU" dirty="0"/>
              <a:t> in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 </a:t>
            </a:r>
          </a:p>
          <a:p>
            <a:r>
              <a:rPr lang="en-US" dirty="0"/>
              <a:t>Challenges: 	</a:t>
            </a:r>
            <a:endParaRPr lang="hu-HU" dirty="0"/>
          </a:p>
          <a:p>
            <a:pPr marL="457200" indent="-457200">
              <a:buFontTx/>
              <a:buChar char="-"/>
            </a:pPr>
            <a:r>
              <a:rPr lang="en-US" dirty="0"/>
              <a:t>Administrative procedure replaced by a 15-day public interest analysis </a:t>
            </a:r>
            <a:endParaRPr lang="hu-HU" dirty="0"/>
          </a:p>
          <a:p>
            <a:pPr marL="457200" indent="-457200">
              <a:buFontTx/>
              <a:buChar char="-"/>
            </a:pPr>
            <a:r>
              <a:rPr lang="en-US" dirty="0"/>
              <a:t>Legal protection of opposing clients becomes more </a:t>
            </a:r>
            <a:r>
              <a:rPr lang="hu-HU" dirty="0" err="1"/>
              <a:t>complicated</a:t>
            </a:r>
            <a:r>
              <a:rPr lang="hu-HU" dirty="0"/>
              <a:t> (</a:t>
            </a:r>
            <a:r>
              <a:rPr lang="hu-HU" dirty="0" err="1"/>
              <a:t>reforms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regulation</a:t>
            </a:r>
            <a:r>
              <a:rPr lang="hu-HU" dirty="0"/>
              <a:t> </a:t>
            </a:r>
            <a:r>
              <a:rPr lang="hu-HU" dirty="0" err="1"/>
              <a:t>during</a:t>
            </a:r>
            <a:r>
              <a:rPr lang="hu-HU" dirty="0"/>
              <a:t> 2021/22) </a:t>
            </a:r>
            <a:r>
              <a:rPr lang="en-US" dirty="0"/>
              <a:t>	</a:t>
            </a:r>
            <a:endParaRPr lang="hu-HU" dirty="0"/>
          </a:p>
          <a:p>
            <a:pPr marL="457200" indent="-457200">
              <a:buFontTx/>
              <a:buChar char="-"/>
            </a:pPr>
            <a:r>
              <a:rPr lang="hu-HU" dirty="0"/>
              <a:t>R</a:t>
            </a:r>
            <a:r>
              <a:rPr lang="en-US" dirty="0" err="1"/>
              <a:t>ather</a:t>
            </a:r>
            <a:r>
              <a:rPr lang="en-US" dirty="0"/>
              <a:t> </a:t>
            </a:r>
            <a:r>
              <a:rPr lang="hu-HU" dirty="0" err="1"/>
              <a:t>private</a:t>
            </a:r>
            <a:r>
              <a:rPr lang="hu-HU" dirty="0"/>
              <a:t> </a:t>
            </a:r>
            <a:r>
              <a:rPr lang="en-US" dirty="0"/>
              <a:t>than administrative </a:t>
            </a:r>
            <a:r>
              <a:rPr lang="hu-HU" dirty="0" err="1"/>
              <a:t>type</a:t>
            </a:r>
            <a:r>
              <a:rPr lang="hu-HU" dirty="0"/>
              <a:t> of </a:t>
            </a:r>
            <a:r>
              <a:rPr lang="en-US" dirty="0"/>
              <a:t>legal protection </a:t>
            </a:r>
            <a:r>
              <a:rPr lang="hu-HU" dirty="0"/>
              <a:t>– and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en-US" dirty="0"/>
              <a:t>difficulties</a:t>
            </a:r>
            <a:r>
              <a:rPr lang="hu-HU" dirty="0"/>
              <a:t> and </a:t>
            </a:r>
            <a:r>
              <a:rPr lang="hu-HU" dirty="0" err="1"/>
              <a:t>challenges</a:t>
            </a:r>
            <a:r>
              <a:rPr lang="hu-HU" dirty="0"/>
              <a:t> </a:t>
            </a:r>
          </a:p>
          <a:p>
            <a:pPr marL="0" indent="0"/>
            <a:r>
              <a:rPr lang="hu-HU" dirty="0" err="1"/>
              <a:t>Impact</a:t>
            </a:r>
            <a:r>
              <a:rPr lang="hu-HU" dirty="0"/>
              <a:t>: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specualted</a:t>
            </a:r>
            <a:r>
              <a:rPr lang="hu-HU" dirty="0"/>
              <a:t> and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judged</a:t>
            </a:r>
            <a:r>
              <a:rPr lang="hu-HU" dirty="0"/>
              <a:t> </a:t>
            </a:r>
            <a:r>
              <a:rPr lang="hu-HU" dirty="0" err="1"/>
              <a:t>hardly</a:t>
            </a:r>
            <a:r>
              <a:rPr lang="hu-HU" dirty="0"/>
              <a:t> (</a:t>
            </a:r>
            <a:r>
              <a:rPr lang="hu-HU" dirty="0" err="1"/>
              <a:t>number</a:t>
            </a:r>
            <a:r>
              <a:rPr lang="hu-HU" dirty="0"/>
              <a:t> of </a:t>
            </a:r>
            <a:r>
              <a:rPr lang="hu-HU" dirty="0" err="1"/>
              <a:t>cases</a:t>
            </a:r>
            <a:r>
              <a:rPr lang="hu-HU" dirty="0"/>
              <a:t> and </a:t>
            </a:r>
            <a:r>
              <a:rPr lang="hu-HU" dirty="0" err="1"/>
              <a:t>duration</a:t>
            </a:r>
            <a:r>
              <a:rPr lang="hu-HU" dirty="0"/>
              <a:t> of </a:t>
            </a:r>
            <a:r>
              <a:rPr lang="hu-HU" dirty="0" err="1"/>
              <a:t>procedures</a:t>
            </a:r>
            <a:r>
              <a:rPr lang="hu-H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03273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765F10-114C-4ED0-B40D-D8566A9B8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Reform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remedies</a:t>
            </a:r>
            <a:r>
              <a:rPr lang="hu-HU" dirty="0"/>
              <a:t> and </a:t>
            </a:r>
            <a:r>
              <a:rPr lang="hu-HU" dirty="0" err="1"/>
              <a:t>judicial</a:t>
            </a:r>
            <a:r>
              <a:rPr lang="hu-HU" dirty="0"/>
              <a:t> </a:t>
            </a:r>
            <a:r>
              <a:rPr lang="hu-HU" dirty="0" err="1"/>
              <a:t>review</a:t>
            </a:r>
            <a:r>
              <a:rPr lang="hu-HU" dirty="0"/>
              <a:t> – </a:t>
            </a:r>
            <a:r>
              <a:rPr lang="hu-HU" dirty="0" err="1"/>
              <a:t>following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trends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6D1129-8012-4930-A6FF-4F569C204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Reforms</a:t>
            </a:r>
            <a:r>
              <a:rPr lang="hu-HU" dirty="0"/>
              <a:t> of 2015/2016: </a:t>
            </a:r>
            <a:r>
              <a:rPr lang="hu-HU" dirty="0" err="1"/>
              <a:t>termination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appeal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a </a:t>
            </a:r>
            <a:r>
              <a:rPr lang="hu-HU" dirty="0" err="1"/>
              <a:t>general</a:t>
            </a:r>
            <a:r>
              <a:rPr lang="hu-HU" dirty="0"/>
              <a:t> </a:t>
            </a:r>
            <a:r>
              <a:rPr lang="hu-HU" dirty="0" err="1"/>
              <a:t>form</a:t>
            </a:r>
            <a:r>
              <a:rPr lang="hu-HU" dirty="0"/>
              <a:t> of </a:t>
            </a:r>
            <a:r>
              <a:rPr lang="hu-HU" dirty="0" err="1"/>
              <a:t>remedies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theoretically</a:t>
            </a:r>
            <a:r>
              <a:rPr lang="hu-HU" dirty="0">
                <a:sym typeface="Wingdings" panose="05000000000000000000" pitchFamily="2" charset="2"/>
              </a:rPr>
              <a:t>, </a:t>
            </a:r>
            <a:r>
              <a:rPr lang="hu-HU" dirty="0" err="1">
                <a:sym typeface="Wingdings" panose="05000000000000000000" pitchFamily="2" charset="2"/>
              </a:rPr>
              <a:t>but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wide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range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exemptions</a:t>
            </a:r>
            <a:r>
              <a:rPr lang="hu-HU" dirty="0">
                <a:sym typeface="Wingdings" panose="05000000000000000000" pitchFamily="2" charset="2"/>
              </a:rPr>
              <a:t> (</a:t>
            </a:r>
            <a:r>
              <a:rPr lang="hu-HU" dirty="0" err="1">
                <a:sym typeface="Wingdings" panose="05000000000000000000" pitchFamily="2" charset="2"/>
              </a:rPr>
              <a:t>appeal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against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district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office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cases</a:t>
            </a:r>
            <a:r>
              <a:rPr lang="hu-HU" dirty="0">
                <a:sym typeface="Wingdings" panose="05000000000000000000" pitchFamily="2" charset="2"/>
              </a:rPr>
              <a:t> and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transformation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powers</a:t>
            </a:r>
            <a:r>
              <a:rPr lang="hu-HU" dirty="0">
                <a:sym typeface="Wingdings" panose="05000000000000000000" pitchFamily="2" charset="2"/>
              </a:rPr>
              <a:t> and </a:t>
            </a:r>
            <a:r>
              <a:rPr lang="hu-HU" dirty="0" err="1">
                <a:sym typeface="Wingdings" panose="05000000000000000000" pitchFamily="2" charset="2"/>
              </a:rPr>
              <a:t>duties</a:t>
            </a:r>
            <a:r>
              <a:rPr lang="hu-HU" dirty="0">
                <a:sym typeface="Wingdings" panose="05000000000000000000" pitchFamily="2" charset="2"/>
              </a:rPr>
              <a:t>)</a:t>
            </a:r>
          </a:p>
          <a:p>
            <a:r>
              <a:rPr lang="hu-HU" dirty="0" err="1">
                <a:sym typeface="Wingdings" panose="05000000000000000000" pitchFamily="2" charset="2"/>
              </a:rPr>
              <a:t>Reforms</a:t>
            </a:r>
            <a:r>
              <a:rPr lang="hu-HU" dirty="0">
                <a:sym typeface="Wingdings" panose="05000000000000000000" pitchFamily="2" charset="2"/>
              </a:rPr>
              <a:t> of 2017/2018  </a:t>
            </a:r>
            <a:r>
              <a:rPr lang="hu-HU" dirty="0" err="1">
                <a:sym typeface="Wingdings" panose="05000000000000000000" pitchFamily="2" charset="2"/>
              </a:rPr>
              <a:t>administrative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litigation</a:t>
            </a:r>
            <a:r>
              <a:rPr lang="hu-HU" dirty="0">
                <a:sym typeface="Wingdings" panose="05000000000000000000" pitchFamily="2" charset="2"/>
              </a:rPr>
              <a:t> and </a:t>
            </a:r>
            <a:r>
              <a:rPr lang="hu-HU" dirty="0" err="1">
                <a:sym typeface="Wingdings" panose="05000000000000000000" pitchFamily="2" charset="2"/>
              </a:rPr>
              <a:t>wide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possibility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reformation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powers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courts</a:t>
            </a:r>
            <a:r>
              <a:rPr lang="hu-HU" dirty="0">
                <a:sym typeface="Wingdings" panose="05000000000000000000" pitchFamily="2" charset="2"/>
              </a:rPr>
              <a:t> </a:t>
            </a:r>
          </a:p>
          <a:p>
            <a:r>
              <a:rPr lang="hu-HU" dirty="0" err="1">
                <a:sym typeface="Wingdings" panose="05000000000000000000" pitchFamily="2" charset="2"/>
              </a:rPr>
              <a:t>Reforms</a:t>
            </a:r>
            <a:r>
              <a:rPr lang="hu-HU" dirty="0">
                <a:sym typeface="Wingdings" panose="05000000000000000000" pitchFamily="2" charset="2"/>
              </a:rPr>
              <a:t> of 2019/2020</a:t>
            </a:r>
          </a:p>
          <a:p>
            <a:r>
              <a:rPr lang="hu-HU" dirty="0">
                <a:sym typeface="Wingdings" panose="05000000000000000000" pitchFamily="2" charset="2"/>
              </a:rPr>
              <a:t>	- </a:t>
            </a:r>
            <a:r>
              <a:rPr lang="hu-HU" dirty="0" err="1">
                <a:sym typeface="Wingdings" panose="05000000000000000000" pitchFamily="2" charset="2"/>
              </a:rPr>
              <a:t>actual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termination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appeal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as</a:t>
            </a:r>
            <a:r>
              <a:rPr lang="hu-HU" dirty="0">
                <a:sym typeface="Wingdings" panose="05000000000000000000" pitchFamily="2" charset="2"/>
              </a:rPr>
              <a:t> a </a:t>
            </a:r>
            <a:r>
              <a:rPr lang="hu-HU" dirty="0" err="1">
                <a:sym typeface="Wingdings" panose="05000000000000000000" pitchFamily="2" charset="2"/>
              </a:rPr>
              <a:t>general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remedy</a:t>
            </a:r>
            <a:r>
              <a:rPr lang="hu-HU" dirty="0">
                <a:sym typeface="Wingdings" panose="05000000000000000000" pitchFamily="2" charset="2"/>
              </a:rPr>
              <a:t> </a:t>
            </a:r>
          </a:p>
          <a:p>
            <a:r>
              <a:rPr lang="hu-HU" dirty="0">
                <a:sym typeface="Wingdings" panose="05000000000000000000" pitchFamily="2" charset="2"/>
              </a:rPr>
              <a:t>	- </a:t>
            </a:r>
            <a:r>
              <a:rPr lang="hu-HU" dirty="0" err="1">
                <a:sym typeface="Wingdings" panose="05000000000000000000" pitchFamily="2" charset="2"/>
              </a:rPr>
              <a:t>limitations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reformation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powers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the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courts</a:t>
            </a:r>
            <a:r>
              <a:rPr lang="hu-HU" dirty="0">
                <a:sym typeface="Wingdings" panose="05000000000000000000" pitchFamily="2" charset="2"/>
              </a:rPr>
              <a:t> (</a:t>
            </a:r>
            <a:r>
              <a:rPr lang="hu-HU" dirty="0" err="1">
                <a:sym typeface="Wingdings" panose="05000000000000000000" pitchFamily="2" charset="2"/>
              </a:rPr>
              <a:t>mainly</a:t>
            </a:r>
            <a:r>
              <a:rPr lang="hu-HU" dirty="0">
                <a:sym typeface="Wingdings" panose="05000000000000000000" pitchFamily="2" charset="2"/>
              </a:rPr>
              <a:t>: </a:t>
            </a:r>
            <a:r>
              <a:rPr lang="hu-HU" dirty="0" err="1">
                <a:sym typeface="Wingdings" panose="05000000000000000000" pitchFamily="2" charset="2"/>
              </a:rPr>
              <a:t>cassation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powers</a:t>
            </a:r>
            <a:r>
              <a:rPr lang="hu-HU" dirty="0">
                <a:sym typeface="Wingdings" panose="05000000000000000000" pitchFamily="2" charset="2"/>
              </a:rPr>
              <a:t>)</a:t>
            </a:r>
          </a:p>
          <a:p>
            <a:r>
              <a:rPr lang="en-US" dirty="0"/>
              <a:t>Speeding up cases or limiting legal protection </a:t>
            </a:r>
            <a:r>
              <a:rPr lang="hu-HU" dirty="0"/>
              <a:t>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clients</a:t>
            </a:r>
            <a:r>
              <a:rPr lang="hu-HU" dirty="0"/>
              <a:t> (?)</a:t>
            </a:r>
          </a:p>
        </p:txBody>
      </p:sp>
    </p:spTree>
    <p:extLst>
      <p:ext uri="{BB962C8B-B14F-4D97-AF65-F5344CB8AC3E}">
        <p14:creationId xmlns:p14="http://schemas.microsoft.com/office/powerpoint/2010/main" val="1504049555"/>
      </p:ext>
    </p:extLst>
  </p:cSld>
  <p:clrMapOvr>
    <a:masterClrMapping/>
  </p:clrMapOvr>
</p:sld>
</file>

<file path=ppt/theme/theme1.xml><?xml version="1.0" encoding="utf-8"?>
<a:theme xmlns:a="http://schemas.openxmlformats.org/drawingml/2006/main" name="ÁJK_HUN_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ÁJK_HUN_NEW" id="{EB5A1904-45F7-476E-9D43-FD0BDF001679}" vid="{361B7782-9FFB-40AC-94DA-68FC10B41B8B}"/>
    </a:ext>
  </a:extLst>
</a:theme>
</file>

<file path=ppt/theme/theme2.xml><?xml version="1.0" encoding="utf-8"?>
<a:theme xmlns:a="http://schemas.openxmlformats.org/drawingml/2006/main" name="(EN) ÁJK Bemutat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JK_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áj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áj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4D37C38799F37F4385C35487F6F5C280" ma:contentTypeVersion="7" ma:contentTypeDescription="Új dokumentum létrehozása." ma:contentTypeScope="" ma:versionID="5eb51b82cf0ba74d6799824b30252810">
  <xsd:schema xmlns:xsd="http://www.w3.org/2001/XMLSchema" xmlns:xs="http://www.w3.org/2001/XMLSchema" xmlns:p="http://schemas.microsoft.com/office/2006/metadata/properties" xmlns:ns3="3d6cab24-ed72-49d6-8881-32fb61e7ad66" xmlns:ns4="3064c141-4503-4d16-8df1-e3a5c19e68d7" targetNamespace="http://schemas.microsoft.com/office/2006/metadata/properties" ma:root="true" ma:fieldsID="46ada0efecf69892a237e2bb9b3181a0" ns3:_="" ns4:_="">
    <xsd:import namespace="3d6cab24-ed72-49d6-8881-32fb61e7ad66"/>
    <xsd:import namespace="3064c141-4503-4d16-8df1-e3a5c19e68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cab24-ed72-49d6-8881-32fb61e7ad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4c141-4503-4d16-8df1-e3a5c19e68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E856B2-950A-4D49-9869-8C5224B95B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985748-B4A4-442E-BBBC-07FA67D67C09}">
  <ds:schemaRefs>
    <ds:schemaRef ds:uri="3064c141-4503-4d16-8df1-e3a5c19e68d7"/>
    <ds:schemaRef ds:uri="3d6cab24-ed72-49d6-8881-32fb61e7ad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5B6E791-8D5C-444E-BFFD-0D3699D7D12D}">
  <ds:schemaRefs>
    <ds:schemaRef ds:uri="http://www.w3.org/XML/1998/namespace"/>
    <ds:schemaRef ds:uri="http://purl.org/dc/dcmitype/"/>
    <ds:schemaRef ds:uri="3064c141-4503-4d16-8df1-e3a5c19e68d7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3d6cab24-ed72-49d6-8881-32fb61e7ad6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3328</TotalTime>
  <Words>1096</Words>
  <Application>Microsoft Office PowerPoint</Application>
  <PresentationFormat>Szélesvásznú</PresentationFormat>
  <Paragraphs>102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6</vt:i4>
      </vt:variant>
      <vt:variant>
        <vt:lpstr>Diacímek</vt:lpstr>
      </vt:variant>
      <vt:variant>
        <vt:i4>14</vt:i4>
      </vt:variant>
    </vt:vector>
  </HeadingPairs>
  <TitlesOfParts>
    <vt:vector size="24" baseType="lpstr">
      <vt:lpstr>Arial</vt:lpstr>
      <vt:lpstr>Calibri</vt:lpstr>
      <vt:lpstr>Garamond</vt:lpstr>
      <vt:lpstr>Wingdings</vt:lpstr>
      <vt:lpstr>ÁJK_HUN_NEW</vt:lpstr>
      <vt:lpstr>(EN) ÁJK Bemutató</vt:lpstr>
      <vt:lpstr>AJK_ENG</vt:lpstr>
      <vt:lpstr>1_Office-téma</vt:lpstr>
      <vt:lpstr>ájk</vt:lpstr>
      <vt:lpstr>ájk</vt:lpstr>
      <vt:lpstr>Changes, challenges and transformations of the administrative procedures – in the time of crises </vt:lpstr>
      <vt:lpstr>Methods </vt:lpstr>
      <vt:lpstr>Transformation of the administrative procedure – in the time of corona(virus)</vt:lpstr>
      <vt:lpstr>Temporary amendments </vt:lpstr>
      <vt:lpstr>Transformation of the powers and duties (1)</vt:lpstr>
      <vt:lpstr>Transformation of the powers and duties (2): the decline of role of the municipal clerks and offices </vt:lpstr>
      <vt:lpstr>Administrative reforms, COVID and resilience </vt:lpstr>
      <vt:lpstr>Erosion of the horizontal scope of the CGAP: controlled notification </vt:lpstr>
      <vt:lpstr>Reform of the remedies and judicial review – following the trends </vt:lpstr>
      <vt:lpstr>Termination of the appeal as a general remedy </vt:lpstr>
      <vt:lpstr>Increasing number of administrative litigation </vt:lpstr>
      <vt:lpstr>Decisions of the courts (1) </vt:lpstr>
      <vt:lpstr>Decisions of the courts (2): 2021</vt:lpstr>
      <vt:lpstr>Closing remarks: trends continues (even during COVID)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közigazgatási jog általános része, mint a környezetvédelmi igazgatás kerete</dc:title>
  <dc:creator>Rozsnyai Krisztina</dc:creator>
  <cp:lastModifiedBy>JIG</cp:lastModifiedBy>
  <cp:revision>18</cp:revision>
  <dcterms:created xsi:type="dcterms:W3CDTF">2021-02-20T15:15:18Z</dcterms:created>
  <dcterms:modified xsi:type="dcterms:W3CDTF">2022-04-25T04:40:22Z</dcterms:modified>
</cp:coreProperties>
</file>