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ás Tóth" userId="6d913287dbfc297f" providerId="LiveId" clId="{4F60B624-1339-4169-A3DF-B3FF197A56DA}"/>
    <pc:docChg chg="custSel modSld">
      <pc:chgData name="András Tóth" userId="6d913287dbfc297f" providerId="LiveId" clId="{4F60B624-1339-4169-A3DF-B3FF197A56DA}" dt="2022-04-28T07:49:46.368" v="212" actId="113"/>
      <pc:docMkLst>
        <pc:docMk/>
      </pc:docMkLst>
      <pc:sldChg chg="modSp mod">
        <pc:chgData name="András Tóth" userId="6d913287dbfc297f" providerId="LiveId" clId="{4F60B624-1339-4169-A3DF-B3FF197A56DA}" dt="2022-04-26T07:51:27.899" v="31" actId="20577"/>
        <pc:sldMkLst>
          <pc:docMk/>
          <pc:sldMk cId="2538520941" sldId="258"/>
        </pc:sldMkLst>
        <pc:spChg chg="mod">
          <ac:chgData name="András Tóth" userId="6d913287dbfc297f" providerId="LiveId" clId="{4F60B624-1339-4169-A3DF-B3FF197A56DA}" dt="2022-04-26T07:51:27.899" v="31" actId="20577"/>
          <ac:spMkLst>
            <pc:docMk/>
            <pc:sldMk cId="2538520941" sldId="258"/>
            <ac:spMk id="3" creationId="{6927B1C4-08AF-41DE-834D-120A067EA712}"/>
          </ac:spMkLst>
        </pc:spChg>
      </pc:sldChg>
      <pc:sldChg chg="modSp mod">
        <pc:chgData name="András Tóth" userId="6d913287dbfc297f" providerId="LiveId" clId="{4F60B624-1339-4169-A3DF-B3FF197A56DA}" dt="2022-04-28T07:49:46.368" v="212" actId="113"/>
        <pc:sldMkLst>
          <pc:docMk/>
          <pc:sldMk cId="3864299322" sldId="259"/>
        </pc:sldMkLst>
        <pc:spChg chg="mod">
          <ac:chgData name="András Tóth" userId="6d913287dbfc297f" providerId="LiveId" clId="{4F60B624-1339-4169-A3DF-B3FF197A56DA}" dt="2022-04-28T07:49:46.368" v="212" actId="113"/>
          <ac:spMkLst>
            <pc:docMk/>
            <pc:sldMk cId="3864299322" sldId="259"/>
            <ac:spMk id="3" creationId="{E3A8198A-B82D-4625-B93F-A819A2D4531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08D3BE7-A6AF-42FD-A616-820D0FA88C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2C56992-E455-43EA-A5E0-56CE08334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BE8DF96-71EA-4CA6-A8FF-7C479E1DE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78B1-6D63-48E9-8739-95940F3517DF}" type="datetimeFigureOut">
              <a:rPr lang="hu-HU" smtClean="0"/>
              <a:t>2022. 06. 10.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8EB303C-9B4C-41DE-87C3-34252A1B2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807E29A-5098-4F27-8ECB-159CC5E9E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A749-0F47-4887-B008-819E931C5C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70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144F48C-E9D3-469E-93AF-C6DD914C2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8E6193C-602F-4947-A663-C35FDB2FE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C70A1FC-CB48-4832-AF8E-1A61633AB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78B1-6D63-48E9-8739-95940F3517DF}" type="datetimeFigureOut">
              <a:rPr lang="hu-HU" smtClean="0"/>
              <a:t>2022. 06. 10.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8816C70-9409-4D24-A28D-D6C5EA0BC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99236FC-DF8A-4605-9929-228F1C68B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A749-0F47-4887-B008-819E931C5C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48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2DA49D1E-405C-43DD-AA1B-0AA8261A22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19D49BE-A5E6-4D0D-BA13-C00ED7FF8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E38629F-B522-4E50-BD3A-C38B83E8B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78B1-6D63-48E9-8739-95940F3517DF}" type="datetimeFigureOut">
              <a:rPr lang="hu-HU" smtClean="0"/>
              <a:t>2022. 06. 10.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FE0F5DE-1C5D-462D-93F7-9A58E4D60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86E2B21-0D5A-4182-BC9B-913CD3A4B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A749-0F47-4887-B008-819E931C5C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127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FE4FC03-CE60-494D-AAF9-CAD6DBF10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0B45E91-BA53-4096-932C-7965D985E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277F99F-D0EC-482A-A3CE-AC5D3A3E2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78B1-6D63-48E9-8739-95940F3517DF}" type="datetimeFigureOut">
              <a:rPr lang="hu-HU" smtClean="0"/>
              <a:t>2022. 06. 10.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1266C94-DABD-49DD-956A-081710EA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B903395-25B9-4978-8910-24C19C5D3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A749-0F47-4887-B008-819E931C5C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688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4EDECFA-B1CA-49DA-B7B8-9488AB52A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53AFAFA-A7D9-409C-8671-4B0CDF7F0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98DDF96-1D7B-4B1C-AB37-BA6DE881E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78B1-6D63-48E9-8739-95940F3517DF}" type="datetimeFigureOut">
              <a:rPr lang="hu-HU" smtClean="0"/>
              <a:t>2022. 06. 10.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DA18830-CB1A-41A4-BAE6-242EB4162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70E0629-C0F8-4401-B648-AF6013DA3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A749-0F47-4887-B008-819E931C5C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3974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06E86B0-3C38-4BB6-ADAA-835A0DF8A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CA14830-7DEC-4FA6-81BA-63C0114DE3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E2C85A8-1CAB-4736-8F30-A3917D371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68BB293-C79F-4E48-B752-B829CA331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78B1-6D63-48E9-8739-95940F3517DF}" type="datetimeFigureOut">
              <a:rPr lang="hu-HU" smtClean="0"/>
              <a:t>2022. 06. 10.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65F23D7-AFC4-49DA-9A01-2DE3EFFA8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4704253-F0B6-40E1-A235-C32A38B55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A749-0F47-4887-B008-819E931C5C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172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356EE2A-375B-4663-9F1B-EAE573790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0E4E129-65D5-47DC-AAAE-8AE58CC15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33CEF7D4-0998-435F-94BC-550FA67CE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D30C56DF-340C-4B47-AE29-BAB540CC8C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FCC412D7-3ACA-4082-A542-A916122D6E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4EC51831-FD68-432F-8348-406D7F231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78B1-6D63-48E9-8739-95940F3517DF}" type="datetimeFigureOut">
              <a:rPr lang="hu-HU" smtClean="0"/>
              <a:t>2022. 06. 10.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116FE86-A6D5-4B86-96A3-B7A17E2CC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B9A6693E-4CB7-453D-9A64-67D1C94AD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A749-0F47-4887-B008-819E931C5C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22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0CC961A-B2C6-4E80-9961-8E50C42FE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5398CD6D-A584-4C02-A83B-E038FEE5B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78B1-6D63-48E9-8739-95940F3517DF}" type="datetimeFigureOut">
              <a:rPr lang="hu-HU" smtClean="0"/>
              <a:t>2022. 06. 10.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586E719D-71FF-462F-85E6-F618E8B1C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1F40DA20-6191-439A-B024-CF7FA7456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A749-0F47-4887-B008-819E931C5C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743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B39677B5-64C3-4B26-997E-266BDCC7A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78B1-6D63-48E9-8739-95940F3517DF}" type="datetimeFigureOut">
              <a:rPr lang="hu-HU" smtClean="0"/>
              <a:t>2022. 06. 10.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760A598D-9FCF-4B6D-9CCB-D789F57CD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89A9741-48F3-4613-87F3-5BF624F59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A749-0F47-4887-B008-819E931C5C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818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B8B5F9-C215-4500-A703-A55BD334D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40043D9-8AAB-4F23-9264-9BD02B62A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EB71A84-F02F-49AD-8BA3-E43A1C8FE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6166851-BCA1-4A9E-81D5-675AF5889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78B1-6D63-48E9-8739-95940F3517DF}" type="datetimeFigureOut">
              <a:rPr lang="hu-HU" smtClean="0"/>
              <a:t>2022. 06. 10.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B586804-F2C9-4D4B-B1D7-F1B063D70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F4B3D5E-6BCB-426B-97D5-BC415242F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A749-0F47-4887-B008-819E931C5C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8203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20650C-8A31-462D-B2FC-30AC2B41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4A760788-E1F5-4A69-852D-24339B5291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D83238E-5CC2-433E-8794-51346F3A8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2596FDC-5C80-4B9D-8231-10A38060D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78B1-6D63-48E9-8739-95940F3517DF}" type="datetimeFigureOut">
              <a:rPr lang="hu-HU" smtClean="0"/>
              <a:t>2022. 06. 10.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FB9F845-248F-4219-9854-86B395B7E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B90E64C-0409-4985-9EDB-DBABD49F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A749-0F47-4887-B008-819E931C5C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225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37627BE8-7A30-4419-BE63-A2B924152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26BB222-8B1A-4BE1-B8CB-253494404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34639F3-59C9-4F5E-A2B2-BCD25FDCFD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F78B1-6D63-48E9-8739-95940F3517DF}" type="datetimeFigureOut">
              <a:rPr lang="hu-HU" smtClean="0"/>
              <a:t>2022. 06. 10.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566FA14-6730-4324-97B1-0404D9B73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09B4F69-AFD9-48D3-A851-A005815F81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9A749-0F47-4887-B008-819E931C5C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710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D8C59B0-4134-4ACA-87FB-CE6BE6D8FE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Versenyügyek közigazgatási bírósági tapasztalatai</a:t>
            </a:r>
            <a:endParaRPr lang="hu-HU" sz="4800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F222475-8109-4B31-870F-7C60EB340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4482"/>
            <a:ext cx="9144000" cy="1655762"/>
          </a:xfrm>
        </p:spPr>
        <p:txBody>
          <a:bodyPr>
            <a:normAutofit lnSpcReduction="10000"/>
          </a:bodyPr>
          <a:lstStyle/>
          <a:p>
            <a:endParaRPr lang="hu-HU" dirty="0"/>
          </a:p>
          <a:p>
            <a:endParaRPr lang="hu-HU" dirty="0"/>
          </a:p>
          <a:p>
            <a:r>
              <a:rPr lang="hu-HU" dirty="0"/>
              <a:t>Dr .Tóth András</a:t>
            </a:r>
          </a:p>
          <a:p>
            <a:r>
              <a:rPr lang="hu-HU" dirty="0"/>
              <a:t>egyetemi docens (KRE-ÁJK)</a:t>
            </a:r>
          </a:p>
        </p:txBody>
      </p:sp>
    </p:spTree>
    <p:extLst>
      <p:ext uri="{BB962C8B-B14F-4D97-AF65-F5344CB8AC3E}">
        <p14:creationId xmlns:p14="http://schemas.microsoft.com/office/powerpoint/2010/main" val="1557410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AA7EDE-92AE-49EC-92AC-34B62A6D5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Áttekintés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CFB5CDB-93B0-4D30-A510-C3C1ACDEC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versenyügyek hozzájárulása a magyar közigazgatási bíráskodás fejlesztéséhez</a:t>
            </a:r>
          </a:p>
          <a:p>
            <a: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  <a:t>A közigazgatási bíráskodás hatása a versenyhez fűződő közérdek érvényesítésre 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73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979CA71-00D5-4615-BD98-EC8CBDFD2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versenyügyek hozzájárulása a magyar közigazgatási bíráskodás fejlesztéséhez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927B1C4-08AF-41DE-834D-120A067EA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000" dirty="0"/>
              <a:t>Évente átlag 40 versenyügy, </a:t>
            </a:r>
          </a:p>
          <a:p>
            <a:r>
              <a:rPr lang="hu-HU" sz="2000" b="1" dirty="0"/>
              <a:t>Teljes körű felülvizsgálat</a:t>
            </a:r>
          </a:p>
          <a:p>
            <a:pPr lvl="1"/>
            <a:r>
              <a:rPr lang="hu-HU" sz="2000" dirty="0"/>
              <a:t>EJEB (</a:t>
            </a:r>
            <a:r>
              <a:rPr lang="hu-HU" sz="2000" dirty="0" err="1"/>
              <a:t>Debút</a:t>
            </a:r>
            <a:r>
              <a:rPr lang="hu-HU" sz="2000" dirty="0"/>
              <a:t>, 2012): Versenytanácsnak nem kell bíróságnak lenni</a:t>
            </a:r>
          </a:p>
          <a:p>
            <a:pPr lvl="1"/>
            <a:r>
              <a:rPr lang="hu-HU" sz="2000" dirty="0"/>
              <a:t>Kúria (vasútépítő kartell, 2014): felülmérlegelés tilalma versenyügyekben nem alkalmazható</a:t>
            </a:r>
          </a:p>
          <a:p>
            <a:pPr lvl="1"/>
            <a:r>
              <a:rPr lang="hu-HU" sz="2000" dirty="0"/>
              <a:t>AB (30/2014): teljes körű felülvizsgálat a közigazgatási bíráskodás jellemzője a büntetőjogi karaktertől függetlenül </a:t>
            </a:r>
          </a:p>
          <a:p>
            <a:pPr lvl="1"/>
            <a:r>
              <a:rPr lang="hu-HU" sz="2000" dirty="0"/>
              <a:t>Keretek: alaphatározat, megismételt eljárásra adott bírói utasítások (kivéve, ha tények megváltozta)</a:t>
            </a:r>
          </a:p>
          <a:p>
            <a:r>
              <a:rPr lang="hu-HU" sz="2000" b="1" dirty="0"/>
              <a:t>Felülmérlegelés tilalma</a:t>
            </a:r>
          </a:p>
          <a:p>
            <a:pPr lvl="1"/>
            <a:r>
              <a:rPr lang="hu-HU" sz="2000" dirty="0"/>
              <a:t>Bíróságok közötti viszonylatban: bíróság-e a Versenytanács Kúria (végtörlesztő kartell, 2016) &gt; bizonyítás csak az okszerűtlen, logikátlan következtetések esetén mérlegelhető felül</a:t>
            </a:r>
          </a:p>
          <a:p>
            <a:pPr lvl="1"/>
            <a:r>
              <a:rPr lang="hu-HU" sz="2000" dirty="0"/>
              <a:t>Mérlegelési jogkörben hozott közigazgatási döntés: </a:t>
            </a:r>
            <a:r>
              <a:rPr lang="hu-HU" sz="2000" kern="1800" dirty="0">
                <a:effectLst/>
                <a:ea typeface="Times New Roman" panose="02020603050405020304" pitchFamily="18" charset="0"/>
              </a:rPr>
              <a:t>2/2015. (XI.23.) KMK vélemény: nem lehet kiterjesztően értelmezi (pl. bírság, figyelmeztetés); jogalkalmazási közleményt figyelembe kell venni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538520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38ED1C-504B-4881-B0FB-646E55F54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dirty="0">
                <a:latin typeface="Calibri" panose="020F0502020204030204" pitchFamily="34" charset="0"/>
                <a:cs typeface="Calibri" panose="020F0502020204030204" pitchFamily="34" charset="0"/>
              </a:rPr>
              <a:t>A közigazgatási bíráskodás hatása a versenyhez fűződő közérdek érvényesítésre 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A8198A-B82D-4625-B93F-A819A2D45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1700" b="1" dirty="0">
                <a:effectLst/>
                <a:ea typeface="Calibri" panose="020F0502020204030204" pitchFamily="34" charset="0"/>
              </a:rPr>
              <a:t>Teljes körű versenyhatás vizsgálat szakhatósági tiltás esetére</a:t>
            </a:r>
            <a:r>
              <a:rPr lang="hu-HU" sz="1700" dirty="0">
                <a:effectLst/>
                <a:ea typeface="Calibri" panose="020F0502020204030204" pitchFamily="34" charset="0"/>
              </a:rPr>
              <a:t>: Kúria 2019. december 9-én kelt ítélete </a:t>
            </a:r>
            <a:r>
              <a:rPr lang="hu-HU" sz="1700" dirty="0" err="1">
                <a:effectLst/>
                <a:ea typeface="Calibri" panose="020F0502020204030204" pitchFamily="34" charset="0"/>
              </a:rPr>
              <a:t>vs</a:t>
            </a:r>
            <a:r>
              <a:rPr lang="hu-HU" sz="1700" dirty="0">
                <a:effectLst/>
                <a:ea typeface="Calibri" panose="020F0502020204030204" pitchFamily="34" charset="0"/>
              </a:rPr>
              <a:t>. Alkotmánybíróság </a:t>
            </a:r>
            <a:r>
              <a:rPr lang="hu-HU" sz="17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3241/2017. (X. 10.) határozata</a:t>
            </a:r>
          </a:p>
          <a:p>
            <a:r>
              <a:rPr lang="hu-HU" sz="1700" b="1" dirty="0"/>
              <a:t>Aktív perbeli legitimáció összefonódás ellenőrzési ügyekben</a:t>
            </a:r>
            <a:r>
              <a:rPr lang="hu-HU" sz="1700" dirty="0"/>
              <a:t>: </a:t>
            </a:r>
            <a:r>
              <a:rPr lang="de-DE" sz="1700" dirty="0"/>
              <a:t>3539/2021. (XII. 22.) AB </a:t>
            </a:r>
            <a:r>
              <a:rPr lang="de-DE" sz="1700" dirty="0" err="1"/>
              <a:t>végzés</a:t>
            </a:r>
            <a:endParaRPr lang="hu-HU" sz="1700" dirty="0"/>
          </a:p>
          <a:p>
            <a:r>
              <a:rPr lang="hu-HU" sz="1700" b="1" dirty="0"/>
              <a:t>Elévülés</a:t>
            </a:r>
            <a:r>
              <a:rPr lang="hu-HU" sz="1700" dirty="0"/>
              <a:t>: </a:t>
            </a:r>
            <a:r>
              <a:rPr lang="hu-HU" sz="1700" dirty="0">
                <a:effectLst/>
                <a:ea typeface="Calibri" panose="020F0502020204030204" pitchFamily="34" charset="0"/>
              </a:rPr>
              <a:t>Kúria 2018-ban  ún. betonos kartell ügyben hozott ítélete (dupla annyi ideig tartott a per, mint az eljárás)</a:t>
            </a:r>
            <a:endParaRPr lang="hu-HU" sz="1700" dirty="0"/>
          </a:p>
          <a:p>
            <a:r>
              <a:rPr lang="hu-HU" sz="1700" b="1" dirty="0"/>
              <a:t>Észszerű idő követelménye</a:t>
            </a:r>
          </a:p>
          <a:p>
            <a:pPr lvl="1"/>
            <a:r>
              <a:rPr lang="hu-HU" sz="1700" dirty="0">
                <a:effectLst/>
                <a:ea typeface="Calibri" panose="020F0502020204030204" pitchFamily="34" charset="0"/>
              </a:rPr>
              <a:t>5/2017.</a:t>
            </a:r>
            <a:r>
              <a:rPr lang="hu-HU" sz="1700" i="1" dirty="0">
                <a:effectLst/>
                <a:ea typeface="Calibri" panose="020F0502020204030204" pitchFamily="34" charset="0"/>
              </a:rPr>
              <a:t> </a:t>
            </a:r>
            <a:r>
              <a:rPr lang="hu-HU" sz="1700" dirty="0">
                <a:effectLst/>
                <a:ea typeface="Calibri" panose="020F0502020204030204" pitchFamily="34" charset="0"/>
              </a:rPr>
              <a:t>(III. 10.)</a:t>
            </a:r>
            <a:r>
              <a:rPr lang="hu-HU" sz="1700" i="1" dirty="0">
                <a:effectLst/>
                <a:ea typeface="Calibri" panose="020F0502020204030204" pitchFamily="34" charset="0"/>
              </a:rPr>
              <a:t> </a:t>
            </a:r>
            <a:r>
              <a:rPr lang="hu-HU" sz="1700" dirty="0">
                <a:effectLst/>
                <a:ea typeface="Calibri" panose="020F0502020204030204" pitchFamily="34" charset="0"/>
              </a:rPr>
              <a:t>AB határozat</a:t>
            </a:r>
          </a:p>
          <a:p>
            <a:pPr lvl="2"/>
            <a:r>
              <a:rPr lang="hu-HU" sz="1700" dirty="0">
                <a:effectLst/>
                <a:ea typeface="Calibri" panose="020F0502020204030204" pitchFamily="34" charset="0"/>
              </a:rPr>
              <a:t>3270/2018. (VII. 20.) AB végzés: versenyügyekben nem releváns, mert nem anyagi jogi</a:t>
            </a:r>
          </a:p>
          <a:p>
            <a:pPr lvl="1"/>
            <a:r>
              <a:rPr lang="hu-HU" sz="1700" dirty="0">
                <a:effectLst/>
                <a:ea typeface="Calibri" panose="020F0502020204030204" pitchFamily="34" charset="0"/>
              </a:rPr>
              <a:t>17/2019. (V. 30.) AB határozat </a:t>
            </a:r>
            <a:endParaRPr lang="hu-HU" sz="1700" i="1" dirty="0">
              <a:effectLst/>
              <a:ea typeface="Calibri" panose="020F0502020204030204" pitchFamily="34" charset="0"/>
            </a:endParaRPr>
          </a:p>
          <a:p>
            <a:pPr lvl="2"/>
            <a:r>
              <a:rPr lang="hu-HU" sz="1700" dirty="0">
                <a:effectLst/>
                <a:ea typeface="Calibri" panose="020F0502020204030204" pitchFamily="34" charset="0"/>
              </a:rPr>
              <a:t>a Kúria ún. ólomakkumulátor kartell ügyben 2019. decemberében hozott ítélete: határidő túllépés esetén bírság nem alkalmazható &gt; bírósági eljárás több mint 2x annyi ideig tartott mint a GVH-s</a:t>
            </a:r>
          </a:p>
          <a:p>
            <a:pPr lvl="2"/>
            <a:r>
              <a:rPr lang="hu-HU" sz="1700" dirty="0">
                <a:ea typeface="Calibri" panose="020F0502020204030204" pitchFamily="34" charset="0"/>
              </a:rPr>
              <a:t>Kúria 2020 szeptember: ésszerű idő megsértéséhez ügy összetettsége, hatóság felróhatósága vizsgálandó + érdeksérelem</a:t>
            </a:r>
          </a:p>
          <a:p>
            <a:pPr lvl="1"/>
            <a:r>
              <a:rPr lang="hu-HU" sz="1700" dirty="0">
                <a:effectLst/>
                <a:ea typeface="Calibri" panose="020F0502020204030204" pitchFamily="34" charset="0"/>
              </a:rPr>
              <a:t>25/2020. (XII. 2.) AB határozat</a:t>
            </a:r>
          </a:p>
          <a:p>
            <a:pPr lvl="2"/>
            <a:r>
              <a:rPr lang="hu-HU" sz="1700" dirty="0">
                <a:effectLst/>
                <a:ea typeface="Calibri" panose="020F0502020204030204" pitchFamily="34" charset="0"/>
              </a:rPr>
              <a:t>3458/2020. (XII. 14.) AB végzése: versenyügyekben irányadó</a:t>
            </a:r>
          </a:p>
          <a:p>
            <a:pPr lvl="2"/>
            <a:r>
              <a:rPr lang="hu-HU" sz="1700" dirty="0">
                <a:ea typeface="Calibri" panose="020F0502020204030204" pitchFamily="34" charset="0"/>
              </a:rPr>
              <a:t>Kúria 2021. május: </a:t>
            </a:r>
            <a:r>
              <a:rPr lang="hu-HU" sz="1700" dirty="0">
                <a:effectLst/>
                <a:ea typeface="Calibri" panose="020F0502020204030204" pitchFamily="34" charset="0"/>
              </a:rPr>
              <a:t>17/2019. (V. 30.) AB határozat releváns </a:t>
            </a:r>
            <a:endParaRPr lang="hu-HU" sz="1700" dirty="0">
              <a:ea typeface="Calibri" panose="020F0502020204030204" pitchFamily="34" charset="0"/>
            </a:endParaRPr>
          </a:p>
          <a:p>
            <a:pPr lvl="2"/>
            <a:r>
              <a:rPr lang="hu-HU" sz="1700" dirty="0">
                <a:effectLst/>
                <a:ea typeface="Calibri" panose="020F0502020204030204" pitchFamily="34" charset="0"/>
              </a:rPr>
              <a:t>3433/2021. (X. 25.) AB végzés: 25/2020. (XII. 2.) AB határozat irányadó versenyügyekben</a:t>
            </a:r>
          </a:p>
          <a:p>
            <a:pPr lvl="2"/>
            <a:r>
              <a:rPr lang="hu-HU" sz="1700" dirty="0">
                <a:ea typeface="Calibri" panose="020F0502020204030204" pitchFamily="34" charset="0"/>
              </a:rPr>
              <a:t>Kúria 2022 január: törvényi nettó ügyintézési idő (7 hónap) az irányadó, nincs komplexitás/felróhatóság vizsgálat &gt; </a:t>
            </a:r>
            <a:r>
              <a:rPr lang="hu-HU" sz="1700" b="1" dirty="0">
                <a:ea typeface="Calibri" panose="020F0502020204030204" pitchFamily="34" charset="0"/>
              </a:rPr>
              <a:t>GVH Ab-hoz fordult </a:t>
            </a:r>
            <a:endParaRPr lang="hu-HU" sz="1700" b="1" dirty="0">
              <a:effectLst/>
              <a:ea typeface="Calibri" panose="020F0502020204030204" pitchFamily="34" charset="0"/>
            </a:endParaRPr>
          </a:p>
          <a:p>
            <a:pPr lvl="1"/>
            <a:endParaRPr lang="hu-HU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/>
            <a:endParaRPr lang="hu-HU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299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396</Words>
  <Application>Microsoft Office PowerPoint</Application>
  <PresentationFormat>Szélesvásznú</PresentationFormat>
  <Paragraphs>33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Office-téma</vt:lpstr>
      <vt:lpstr>Versenyügyek közigazgatási bírósági tapasztalatai</vt:lpstr>
      <vt:lpstr>Áttekintés</vt:lpstr>
      <vt:lpstr>A versenyügyek hozzájárulása a magyar közigazgatási bíráskodás fejlesztéséhez</vt:lpstr>
      <vt:lpstr>A közigazgatási bíráskodás hatása a versenyhez fűződő közérdek érvényesítésre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Versenyügyek közigazgatási bírósági tapasztalatai</dc:title>
  <dc:creator>Para</dc:creator>
  <cp:lastModifiedBy>JIG</cp:lastModifiedBy>
  <cp:revision>1</cp:revision>
  <dcterms:created xsi:type="dcterms:W3CDTF">2022-04-25T11:07:32Z</dcterms:created>
  <dcterms:modified xsi:type="dcterms:W3CDTF">2022-06-10T07:41:00Z</dcterms:modified>
</cp:coreProperties>
</file>