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</p:sldMasterIdLst>
  <p:notesMasterIdLst>
    <p:notesMasterId r:id="rId15"/>
  </p:notesMasterIdLst>
  <p:handoutMasterIdLst>
    <p:handoutMasterId r:id="rId16"/>
  </p:handoutMasterIdLst>
  <p:sldIdLst>
    <p:sldId id="256" r:id="rId3"/>
    <p:sldId id="316" r:id="rId4"/>
    <p:sldId id="317" r:id="rId5"/>
    <p:sldId id="257" r:id="rId6"/>
    <p:sldId id="318" r:id="rId7"/>
    <p:sldId id="259" r:id="rId8"/>
    <p:sldId id="270" r:id="rId9"/>
    <p:sldId id="315" r:id="rId10"/>
    <p:sldId id="272" r:id="rId11"/>
    <p:sldId id="273" r:id="rId12"/>
    <p:sldId id="319" r:id="rId13"/>
    <p:sldId id="320" r:id="rId14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261" autoAdjust="0"/>
  </p:normalViewPr>
  <p:slideViewPr>
    <p:cSldViewPr snapToGrid="0">
      <p:cViewPr varScale="1">
        <p:scale>
          <a:sx n="68" d="100"/>
          <a:sy n="68" d="100"/>
        </p:scale>
        <p:origin x="19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6FC67-4B5C-471D-B77B-AAAFFD81DDAC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AB959-6272-4559-8905-D15F542F474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239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F3666-3739-43CD-8E15-87468E43B526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C782A-47B4-4F54-B5FF-32AB727DC0B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94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C782A-47B4-4F54-B5FF-32AB727DC0B3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74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C782A-47B4-4F54-B5FF-32AB727DC0B3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564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836-2525-48E8-86F5-1EC707A3A937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640-52B4-43C8-BF7E-88D1D85715E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0" name="Title 12"/>
          <p:cNvSpPr>
            <a:spLocks noGrp="1"/>
          </p:cNvSpPr>
          <p:nvPr>
            <p:ph type="title" hasCustomPrompt="1"/>
          </p:nvPr>
        </p:nvSpPr>
        <p:spPr>
          <a:xfrm>
            <a:off x="1371600" y="483204"/>
            <a:ext cx="7390524" cy="574948"/>
          </a:xfrm>
          <a:prstGeom prst="rect">
            <a:avLst/>
          </a:prstGeom>
        </p:spPr>
        <p:txBody>
          <a:bodyPr lIns="0" rIns="0" bIns="0" anchor="t" anchorCtr="0">
            <a:normAutofit/>
          </a:bodyPr>
          <a:lstStyle>
            <a:lvl1pPr algn="l">
              <a:lnSpc>
                <a:spcPts val="1400"/>
              </a:lnSpc>
              <a:defRPr sz="130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hu-HU" dirty="0" smtClean="0"/>
              <a:t>Click to edit Master </a:t>
            </a:r>
            <a:br>
              <a:rPr lang="hu-HU" dirty="0" smtClean="0"/>
            </a:br>
            <a:r>
              <a:rPr lang="hu-HU" dirty="0" smtClean="0"/>
              <a:t>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309688" y="2116138"/>
            <a:ext cx="6621462" cy="3883025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2200"/>
              </a:lnSpc>
              <a:spcBef>
                <a:spcPts val="0"/>
              </a:spcBef>
              <a:buClr>
                <a:srgbClr val="899FB2"/>
              </a:buClr>
              <a:buSzPct val="120000"/>
              <a:buFont typeface="Wingdings" charset="2"/>
              <a:buChar char="§"/>
              <a:defRPr sz="1700" baseline="0">
                <a:solidFill>
                  <a:schemeClr val="tx1"/>
                </a:solidFill>
                <a:latin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5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836-2525-48E8-86F5-1EC707A3A937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640-52B4-43C8-BF7E-88D1D85715E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itle 12"/>
          <p:cNvSpPr>
            <a:spLocks noGrp="1"/>
          </p:cNvSpPr>
          <p:nvPr>
            <p:ph type="title" hasCustomPrompt="1"/>
          </p:nvPr>
        </p:nvSpPr>
        <p:spPr>
          <a:xfrm>
            <a:off x="1371600" y="483204"/>
            <a:ext cx="7390524" cy="574948"/>
          </a:xfrm>
          <a:prstGeom prst="rect">
            <a:avLst/>
          </a:prstGeom>
        </p:spPr>
        <p:txBody>
          <a:bodyPr lIns="0" rIns="0" bIns="0" anchor="t" anchorCtr="0">
            <a:normAutofit/>
          </a:bodyPr>
          <a:lstStyle>
            <a:lvl1pPr algn="l">
              <a:lnSpc>
                <a:spcPts val="1400"/>
              </a:lnSpc>
              <a:defRPr sz="130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hu-HU" dirty="0" smtClean="0"/>
              <a:t>Click to edit Master </a:t>
            </a:r>
            <a:br>
              <a:rPr lang="hu-HU" dirty="0" smtClean="0"/>
            </a:br>
            <a:r>
              <a:rPr lang="hu-HU" dirty="0" smtClean="0"/>
              <a:t>title style</a:t>
            </a:r>
            <a:endParaRPr lang="en-US" dirty="0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309688" y="2116138"/>
            <a:ext cx="6621462" cy="3883025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2200"/>
              </a:lnSpc>
              <a:spcBef>
                <a:spcPts val="0"/>
              </a:spcBef>
              <a:buClr>
                <a:srgbClr val="899FB2"/>
              </a:buClr>
              <a:buSzPct val="120000"/>
              <a:buFont typeface="Wingdings" charset="2"/>
              <a:buChar char="§"/>
              <a:defRPr sz="1700" baseline="0">
                <a:solidFill>
                  <a:schemeClr val="tx1"/>
                </a:solidFill>
                <a:latin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3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836-2525-48E8-86F5-1EC707A3A937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640-52B4-43C8-BF7E-88D1D85715E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Title 12"/>
          <p:cNvSpPr>
            <a:spLocks noGrp="1"/>
          </p:cNvSpPr>
          <p:nvPr>
            <p:ph type="title" hasCustomPrompt="1"/>
          </p:nvPr>
        </p:nvSpPr>
        <p:spPr>
          <a:xfrm>
            <a:off x="1371600" y="483204"/>
            <a:ext cx="7390524" cy="574948"/>
          </a:xfrm>
          <a:prstGeom prst="rect">
            <a:avLst/>
          </a:prstGeom>
        </p:spPr>
        <p:txBody>
          <a:bodyPr lIns="0" rIns="0" bIns="0" anchor="t" anchorCtr="0">
            <a:normAutofit/>
          </a:bodyPr>
          <a:lstStyle>
            <a:lvl1pPr algn="l">
              <a:lnSpc>
                <a:spcPts val="1400"/>
              </a:lnSpc>
              <a:defRPr sz="1300" cap="all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hu-HU" dirty="0" smtClean="0"/>
              <a:t>Click to edit Master </a:t>
            </a:r>
            <a:br>
              <a:rPr lang="hu-HU" dirty="0" smtClean="0"/>
            </a:br>
            <a:r>
              <a:rPr lang="hu-HU" dirty="0" smtClean="0"/>
              <a:t>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6164" y="-178281"/>
            <a:ext cx="7198277" cy="8517260"/>
          </a:xfrm>
          <a:prstGeom prst="rect">
            <a:avLst/>
          </a:prstGeom>
        </p:spPr>
      </p:pic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309688" y="2116138"/>
            <a:ext cx="4458019" cy="3883025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ts val="2200"/>
              </a:lnSpc>
              <a:spcBef>
                <a:spcPts val="0"/>
              </a:spcBef>
              <a:buClr>
                <a:srgbClr val="899FB2"/>
              </a:buClr>
              <a:buSzPct val="120000"/>
              <a:buFont typeface="Wingdings" charset="2"/>
              <a:buChar char="§"/>
              <a:defRPr sz="1700" baseline="0">
                <a:solidFill>
                  <a:schemeClr val="tx1"/>
                </a:solidFill>
                <a:latin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1700" baseline="0">
                <a:solidFill>
                  <a:schemeClr val="tx1"/>
                </a:solidFill>
                <a:latin typeface="Arial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4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4836-2525-48E8-86F5-1EC707A3A937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11640-52B4-43C8-BF7E-88D1D85715E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63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7E87-7BFB-44B8-B44C-817CDCFCB0DA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A58EE-DD7B-4723-B8F0-39E5DC719FA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54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449" y="3413232"/>
            <a:ext cx="8245365" cy="99235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5449" y="2168254"/>
            <a:ext cx="8245366" cy="1143000"/>
          </a:xfrm>
          <a:prstGeom prst="rect">
            <a:avLst/>
          </a:prstGeom>
        </p:spPr>
        <p:txBody>
          <a:bodyPr tIns="0" bIns="0"/>
          <a:lstStyle>
            <a:lvl1pPr algn="r">
              <a:defRPr sz="39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8485" y="6376282"/>
            <a:ext cx="3918608" cy="107722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b="0" i="0" u="none" strike="noStrike" kern="0" cap="all" spc="200" baseline="0" dirty="0" smtClean="0">
                <a:solidFill>
                  <a:srgbClr val="888888"/>
                </a:solidFill>
                <a:latin typeface="BodoniH-Laser"/>
                <a:ea typeface="+mn-ea"/>
                <a:cs typeface="+mn-cs"/>
              </a:rPr>
              <a:t>Miskolci Egyetem. A tudás és közösség campusa.</a:t>
            </a:r>
          </a:p>
        </p:txBody>
      </p:sp>
    </p:spTree>
    <p:extLst>
      <p:ext uri="{BB962C8B-B14F-4D97-AF65-F5344CB8AC3E}">
        <p14:creationId xmlns:p14="http://schemas.microsoft.com/office/powerpoint/2010/main" val="31870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24836-2525-48E8-86F5-1EC707A3A937}" type="datetimeFigureOut">
              <a:rPr lang="hu-HU" smtClean="0"/>
              <a:pPr/>
              <a:t>2023. 11. 09.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11640-52B4-43C8-BF7E-88D1D85715E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9144000" cy="1422000"/>
          </a:xfrm>
          <a:prstGeom prst="rect">
            <a:avLst/>
          </a:prstGeom>
          <a:solidFill>
            <a:srgbClr val="133F6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e_logo_cimer_whi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31" y="453655"/>
            <a:ext cx="550259" cy="521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395168"/>
            <a:ext cx="9144000" cy="5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6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DDFA-0365-1D4B-96EB-4F8E878DDD36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AB4F6-4089-7246-93E5-3BD4973B00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61344"/>
          </a:xfrm>
          <a:prstGeom prst="rect">
            <a:avLst/>
          </a:prstGeom>
          <a:solidFill>
            <a:srgbClr val="133F6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61344"/>
            <a:ext cx="9144000" cy="57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255" y="541288"/>
            <a:ext cx="3553211" cy="9312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165" y="1862080"/>
            <a:ext cx="4346904" cy="513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399245" y="1777285"/>
            <a:ext cx="4407706" cy="2653047"/>
          </a:xfrm>
          <a:prstGeom prst="rect">
            <a:avLst/>
          </a:prstGeom>
          <a:solidFill>
            <a:srgbClr val="133F64"/>
          </a:solidFill>
          <a:ln>
            <a:solidFill>
              <a:srgbClr val="133F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461"/>
            <a:ext cx="6387921" cy="5172317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3718463" y="254410"/>
            <a:ext cx="5338916" cy="358942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900" kern="1200" baseline="0">
                <a:solidFill>
                  <a:schemeClr val="bg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Torma András</a:t>
            </a:r>
          </a:p>
          <a:p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gyetemi tanár, rektor emeritus</a:t>
            </a:r>
            <a:b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Miskolci Egyetem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közigazgatás elméleti háttere és kihívásai 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lcím 2"/>
          <p:cNvSpPr>
            <a:spLocks noGrp="1"/>
          </p:cNvSpPr>
          <p:nvPr>
            <p:ph type="subTitle" idx="1"/>
          </p:nvPr>
        </p:nvSpPr>
        <p:spPr>
          <a:xfrm>
            <a:off x="2603098" y="2793076"/>
            <a:ext cx="6400800" cy="3757353"/>
          </a:xfrm>
        </p:spPr>
        <p:txBody>
          <a:bodyPr>
            <a:normAutofit/>
          </a:bodyPr>
          <a:lstStyle/>
          <a:p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Országos</a:t>
            </a:r>
          </a:p>
          <a:p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Közigazgatástudományi</a:t>
            </a:r>
          </a:p>
          <a:p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Találkozó</a:t>
            </a:r>
            <a:endParaRPr lang="hu-H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Sárvár,</a:t>
            </a:r>
            <a:r>
              <a:rPr lang="hu-H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2023. Nov. 16-17.</a:t>
            </a:r>
            <a:endParaRPr lang="hu-HU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1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0" y="1428254"/>
            <a:ext cx="9144000" cy="6453336"/>
          </a:xfrm>
        </p:spPr>
        <p:txBody>
          <a:bodyPr>
            <a:normAutofit/>
          </a:bodyPr>
          <a:lstStyle/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2013-ban ismét megjelentek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feléledtek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járási hivatalok (198),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megjelentek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államigazgatási ügyintézés új  színterei: az egyablakos ügyintézést megvalósító kormány-ablakok (kb. 300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lnSpc>
                <a:spcPts val="2200"/>
              </a:lnSpc>
              <a:spcBef>
                <a:spcPts val="0"/>
              </a:spcBef>
              <a:buNone/>
            </a:pPr>
            <a:endParaRPr lang="hu-H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just">
              <a:lnSpc>
                <a:spcPts val="2200"/>
              </a:lnSpc>
              <a:spcBef>
                <a:spcPts val="0"/>
              </a:spcBef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c.)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helyi közigazgatásban:</a:t>
            </a:r>
          </a:p>
          <a:p>
            <a:pPr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önkormányzatok működnek, amelyek főként önkormányzati feladatokat látnak el: helyi közügyek intézése (településüzemeltetés és fenntartás), </a:t>
            </a:r>
          </a:p>
          <a:p>
            <a:pPr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államigazgatási szervek csak kivételesen dolgoznak, (pl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rendőrség) és a helyi önkormányzatok csak kivételesen látnak el államigazgatási feladatokat (pl. honvédelem igazgatása),</a:t>
            </a:r>
          </a:p>
          <a:p>
            <a:pPr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önkormányzatokban sajátos jogkörű, köztisztviselők dolgoznak,</a:t>
            </a:r>
          </a:p>
          <a:p>
            <a:pPr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polgármesternek alárendelt jegyző nem az állam-, hanem az önkormányzat „embere” lett, aki kizárólag önkormányzati feladatokat lát el,</a:t>
            </a:r>
          </a:p>
          <a:p>
            <a:pPr algn="just">
              <a:lnSpc>
                <a:spcPts val="22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egészségügyi-, szociális és közoktatási intézmények tipikus fenntartója az állam lett, új orvosi-, e-ügyi szakdolgozói és pedagógusi életpálya modell valósul meg, jelentős bérfejlesztés mellett.</a:t>
            </a:r>
          </a:p>
          <a:p>
            <a:pPr marL="144000" indent="-144000" algn="just">
              <a:lnSpc>
                <a:spcPts val="2200"/>
              </a:lnSpc>
              <a:spcBef>
                <a:spcPts val="0"/>
              </a:spcBef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ím 1"/>
          <p:cNvSpPr>
            <a:spLocks noGrp="1"/>
          </p:cNvSpPr>
          <p:nvPr>
            <p:ph type="title"/>
          </p:nvPr>
        </p:nvSpPr>
        <p:spPr>
          <a:xfrm>
            <a:off x="1115961" y="392626"/>
            <a:ext cx="8229600" cy="274042"/>
          </a:xfrm>
        </p:spPr>
        <p:txBody>
          <a:bodyPr>
            <a:noAutofit/>
          </a:bodyPr>
          <a:lstStyle/>
          <a:p>
            <a:r>
              <a:rPr lang="hu-H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Új, </a:t>
            </a:r>
            <a:r>
              <a:rPr lang="hu-HU" sz="24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unortodox</a:t>
            </a:r>
            <a:r>
              <a:rPr lang="hu-H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közigazgatási </a:t>
            </a:r>
            <a:r>
              <a:rPr lang="hu-H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megoldások - FOLYTATÁS</a:t>
            </a:r>
            <a:endParaRPr lang="hu-HU" sz="24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349787"/>
            <a:ext cx="7390524" cy="597864"/>
          </a:xfrm>
        </p:spPr>
        <p:txBody>
          <a:bodyPr>
            <a:normAutofit/>
          </a:bodyPr>
          <a:lstStyle/>
          <a:p>
            <a:pPr algn="ctr"/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ZÁRÓ GONDOLATOK</a:t>
            </a: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-32657" y="1632857"/>
            <a:ext cx="9143999" cy="4783381"/>
          </a:xfrm>
        </p:spPr>
        <p:txBody>
          <a:bodyPr/>
          <a:lstStyle/>
          <a:p>
            <a:pPr marL="144000" indent="-144000" algn="just">
              <a:buNone/>
            </a:pP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magyar, </a:t>
            </a:r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unortodox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közigazgatási megoldások eredményei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„Jó állam” koncepció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megvalósult (?). Folyamatban van a „Szolgáltató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állam”megvalósítása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(?) A két megközelítés és irányzat között megvalósult egy sajátos magyar megközelítésű,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unortodox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modell irányzat, a korábban bemutatott három irányzat és modell mellett.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55951"/>
              </p:ext>
            </p:extLst>
          </p:nvPr>
        </p:nvGraphicFramePr>
        <p:xfrm>
          <a:off x="1518557" y="2989755"/>
          <a:ext cx="6172199" cy="3087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6628">
                  <a:extLst>
                    <a:ext uri="{9D8B030D-6E8A-4147-A177-3AD203B41FA5}">
                      <a16:colId xmlns:a16="http://schemas.microsoft.com/office/drawing/2014/main" val="1596864386"/>
                    </a:ext>
                  </a:extLst>
                </a:gridCol>
                <a:gridCol w="3095571">
                  <a:extLst>
                    <a:ext uri="{9D8B030D-6E8A-4147-A177-3AD203B41FA5}">
                      <a16:colId xmlns:a16="http://schemas.microsoft.com/office/drawing/2014/main" val="3189711036"/>
                    </a:ext>
                  </a:extLst>
                </a:gridCol>
              </a:tblGrid>
              <a:tr h="13856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       </a:t>
                      </a:r>
                      <a:r>
                        <a:rPr lang="hu-HU" sz="1300" b="1" dirty="0">
                          <a:effectLst/>
                        </a:rPr>
                        <a:t> </a:t>
                      </a:r>
                      <a:r>
                        <a:rPr lang="hu-HU" sz="1300" b="1" dirty="0" smtClean="0">
                          <a:effectLst/>
                        </a:rPr>
                        <a:t>1. Technikai </a:t>
                      </a:r>
                      <a:r>
                        <a:rPr lang="hu-HU" sz="1300" b="1" dirty="0">
                          <a:effectLst/>
                        </a:rPr>
                        <a:t>megközelítés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>
                          <a:effectLst/>
                        </a:rPr>
                        <a:t>      New Public Management irányzat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</a:t>
                      </a:r>
                      <a:r>
                        <a:rPr lang="hu-HU" sz="1200" dirty="0" smtClean="0">
                          <a:effectLst/>
                        </a:rPr>
                        <a:t>.</a:t>
                      </a:r>
                      <a:r>
                        <a:rPr lang="hu-HU" sz="1300" dirty="0" smtClean="0">
                          <a:effectLst/>
                        </a:rPr>
                        <a:t>2   </a:t>
                      </a:r>
                      <a:r>
                        <a:rPr lang="hu-HU" sz="1300" dirty="0">
                          <a:effectLst/>
                        </a:rPr>
                        <a:t>Érték és részvétel alapú megközelítés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      </a:t>
                      </a:r>
                      <a:r>
                        <a:rPr lang="hu-HU" sz="1300" dirty="0" smtClean="0">
                          <a:effectLst/>
                        </a:rPr>
                        <a:t>   </a:t>
                      </a:r>
                      <a:r>
                        <a:rPr lang="hu-HU" sz="1300" dirty="0">
                          <a:effectLst/>
                        </a:rPr>
                        <a:t>Good </a:t>
                      </a:r>
                      <a:r>
                        <a:rPr lang="hu-HU" sz="1300" dirty="0" err="1">
                          <a:effectLst/>
                        </a:rPr>
                        <a:t>Governance</a:t>
                      </a:r>
                      <a:r>
                        <a:rPr lang="hu-HU" sz="1300" dirty="0">
                          <a:effectLst/>
                        </a:rPr>
                        <a:t> irányzat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917276"/>
                  </a:ext>
                </a:extLst>
              </a:tr>
              <a:tr h="14157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  <a:r>
                        <a:rPr lang="hu-HU" sz="1300" dirty="0" smtClean="0">
                          <a:effectLst/>
                        </a:rPr>
                        <a:t>      3.  Szabályozási megközelítés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            New </a:t>
                      </a:r>
                      <a:r>
                        <a:rPr lang="hu-HU" sz="1300" dirty="0" err="1" smtClean="0">
                          <a:effectLst/>
                        </a:rPr>
                        <a:t>Weberism</a:t>
                      </a:r>
                      <a:r>
                        <a:rPr lang="hu-HU" sz="1300" dirty="0" smtClean="0">
                          <a:effectLst/>
                        </a:rPr>
                        <a:t> irányzat</a:t>
                      </a:r>
                      <a:endParaRPr lang="hu-HU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</a:rPr>
                        <a:t>         </a:t>
                      </a:r>
                      <a:r>
                        <a:rPr lang="hu-HU" sz="1300" dirty="0" smtClean="0">
                          <a:effectLst/>
                        </a:rPr>
                        <a:t>4. </a:t>
                      </a:r>
                      <a:r>
                        <a:rPr lang="hu-HU" sz="1300" b="1" dirty="0" smtClean="0">
                          <a:effectLst/>
                        </a:rPr>
                        <a:t>Magyar megközelítés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</a:pPr>
                      <a:r>
                        <a:rPr lang="hu-HU" sz="1300" b="1" dirty="0" smtClean="0">
                          <a:effectLst/>
                        </a:rPr>
                        <a:t>      </a:t>
                      </a:r>
                      <a:r>
                        <a:rPr lang="hu-HU" sz="1300" b="1" dirty="0" err="1" smtClean="0">
                          <a:effectLst/>
                        </a:rPr>
                        <a:t>Unortodox</a:t>
                      </a:r>
                      <a:r>
                        <a:rPr lang="hu-HU" sz="1300" b="1" dirty="0" smtClean="0">
                          <a:effectLst/>
                        </a:rPr>
                        <a:t> megoldások irányzat</a:t>
                      </a:r>
                      <a:endParaRPr lang="hu-HU" sz="1300" b="1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439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-633353"/>
            <a:ext cx="91440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00" indent="-144000" algn="just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Összegezve: mi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jellemzi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ezt a sajátos, magyar megközelítésű,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unortodox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közigazgatási modell irányzatot?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közigazgatás egészét áthatja az informatikai eszközök és technológiák széles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körű alkalmazása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Sikeres a több, mint 300 kormányablak, egységes hardverek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szoftverek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alkalmazása mellett.</a:t>
            </a:r>
          </a:p>
          <a:p>
            <a:pPr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állam (a társadalom) megvédése megtörtént, (Sikeres az ellenőrizetlen migráció elleni küzdelem, de milyen áron? Nincs EU támogatás!)</a:t>
            </a:r>
          </a:p>
          <a:p>
            <a:pPr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Biztonság – közbiztonság volt és van, DE!  A COVID-19, a hatalmas infláció és a külső háborúk, valamint az energiaválság miatt az életfeltételek nem javulnak,  </a:t>
            </a:r>
          </a:p>
          <a:p>
            <a:pPr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alacsony volt az infláció, és stabil árak voltak, de ma már nem ez a helyzet, </a:t>
            </a:r>
          </a:p>
          <a:p>
            <a:pPr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csökkent rezsi (lakás-rezsi) költségek voltak, de ma már nem ez a helyzet,</a:t>
            </a:r>
          </a:p>
          <a:p>
            <a:pPr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Jelentősen növekvő bérek voltak  növekvő fogyasztás mellett, de ma már nem,</a:t>
            </a:r>
          </a:p>
          <a:p>
            <a:pPr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közszolgáltatások színvonala nőtt, gyorsabb lett az ügyintézés, a polgárok elégedettebbek, </a:t>
            </a:r>
          </a:p>
          <a:p>
            <a:pPr algn="just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egyszerűbb, olcsóbb, gyorsabb, és hatékonyabb lett a magyar közigazgatás!</a:t>
            </a:r>
          </a:p>
          <a:p>
            <a:pPr algn="just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DE! koránt sincs minden rendben a magyar közigazgatással: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központi-, területi és helyi szintű problémák, 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Ákr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problémák, stb. Erről azonban majd máshol ejtek szót!</a:t>
            </a:r>
          </a:p>
          <a:p>
            <a:pPr marL="144000" indent="-144000" algn="ctr">
              <a:buNone/>
            </a:pPr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" indent="-144000" algn="ctr">
              <a:buNone/>
            </a:pP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26025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433328"/>
            <a:ext cx="7390524" cy="574948"/>
          </a:xfrm>
        </p:spPr>
        <p:txBody>
          <a:bodyPr>
            <a:noAutofit/>
          </a:bodyPr>
          <a:lstStyle/>
          <a:p>
            <a:pPr algn="ctr"/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VIZSGÁLT KÉRDÉSKÖRÖK</a:t>
            </a: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176463" y="1684422"/>
            <a:ext cx="8967536" cy="4860757"/>
          </a:xfrm>
        </p:spPr>
        <p:txBody>
          <a:bodyPr/>
          <a:lstStyle/>
          <a:p>
            <a:pPr marL="0" indent="0" algn="ctr">
              <a:buNone/>
            </a:pPr>
            <a:endParaRPr lang="hu-H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Bevezető gondolatok</a:t>
            </a:r>
          </a:p>
          <a:p>
            <a:pPr marL="0" indent="0">
              <a:lnSpc>
                <a:spcPts val="2000"/>
              </a:lnSpc>
              <a:buNone/>
            </a:pP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  társadalmi problémák megoldásának módozatai a fejlett</a:t>
            </a:r>
          </a:p>
          <a:p>
            <a:pPr marL="0" indent="0">
              <a:lnSpc>
                <a:spcPts val="2000"/>
              </a:lnSpc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2000"/>
              </a:lnSpc>
              <a:buNone/>
            </a:pP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államokban</a:t>
            </a:r>
          </a:p>
          <a:p>
            <a:pPr marL="0" indent="0">
              <a:lnSpc>
                <a:spcPts val="2000"/>
              </a:lnSpc>
              <a:buNone/>
            </a:pP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Magyar válaszok 2010 után</a:t>
            </a:r>
          </a:p>
          <a:p>
            <a:pPr marL="0" indent="0">
              <a:lnSpc>
                <a:spcPts val="2000"/>
              </a:lnSpc>
              <a:buNone/>
            </a:pP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2.1. Új, </a:t>
            </a:r>
            <a:r>
              <a:rPr lang="hu-H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unortodox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gazdasági megoldások</a:t>
            </a:r>
          </a:p>
          <a:p>
            <a:pPr marL="0" indent="0">
              <a:lnSpc>
                <a:spcPts val="2000"/>
              </a:lnSpc>
              <a:buNone/>
            </a:pP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2.2. Új, </a:t>
            </a:r>
            <a:r>
              <a:rPr lang="hu-H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unortodox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közigazgatási megoldások</a:t>
            </a:r>
          </a:p>
          <a:p>
            <a:pPr marL="0" indent="0">
              <a:lnSpc>
                <a:spcPts val="2000"/>
              </a:lnSpc>
              <a:buNone/>
            </a:pP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Záró gondolatok</a:t>
            </a: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3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Bevezető gondolatok</a:t>
            </a:r>
            <a:endParaRPr lang="hu-H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288758" y="2116138"/>
            <a:ext cx="8473366" cy="474186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hu-H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Bemutatkozás, üdvözlő szavak.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Köszönet a meghívásért és az előadás lehetőségéért.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külföldi tapasztalatok megismerésének szükségessége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Zoltán és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jelentősége. 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Az Európai Unió és Magyarország kapcsolatának átalakulása 2010 után, különös  tekintettel a magyar közigazgatásra.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019968" y="242553"/>
            <a:ext cx="7787148" cy="11430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1. A társadalmi problémák megoldásának</a:t>
            </a:r>
            <a:b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módozatai a fejlett államokban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>
          <a:xfrm>
            <a:off x="117336" y="1645720"/>
            <a:ext cx="8856984" cy="51845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algn="just">
              <a:spcBef>
                <a:spcPts val="0"/>
              </a:spcBef>
              <a:buFont typeface="Arial"/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Kiindulópont: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000" indent="-180000" algn="just">
              <a:spcBef>
                <a:spcPts val="0"/>
              </a:spcBef>
              <a:buFont typeface="Arial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XX. </a:t>
            </a:r>
            <a:r>
              <a:rPr lang="hu-H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zázad végére a válságba került a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weberi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alapokra épülő állam (közigazgatás). Ok: súlyos feszültség alakult ki a polgárok növekvő állami feladatvállalási-, és az adók csökkentése iránti igénye között. </a:t>
            </a:r>
          </a:p>
          <a:p>
            <a:pPr marL="180000" indent="-180000" algn="just">
              <a:spcBef>
                <a:spcPts val="0"/>
              </a:spcBef>
              <a:buFont typeface="Arial"/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Kérdés: </a:t>
            </a:r>
          </a:p>
          <a:p>
            <a:pPr marL="180000" indent="-180000" algn="just">
              <a:spcBef>
                <a:spcPts val="0"/>
              </a:spcBef>
              <a:buFont typeface="Arial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Mi lehet a megoldás?</a:t>
            </a:r>
            <a:endParaRPr lang="hu-H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180000" algn="just">
              <a:spcBef>
                <a:spcPts val="0"/>
              </a:spcBef>
              <a:buFont typeface="Arial"/>
              <a:buNone/>
            </a:pP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Válasz: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80000" indent="-180000" algn="just">
              <a:spcBef>
                <a:spcPts val="0"/>
              </a:spcBef>
              <a:buFont typeface="Arial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Változtatni kell az állam feladatvállalási módszerein és eszközein. Államszervezeti (közigazgatási) reformot kell megvalósítani. Ez három lehetséges elméleti irányban történhet a szakirodalom szerint: </a:t>
            </a:r>
          </a:p>
          <a:p>
            <a:pPr marL="0" indent="0" algn="just">
              <a:spcBef>
                <a:spcPts val="0"/>
              </a:spcBef>
              <a:buFont typeface="Arial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a.) a technikai megközelítés 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útján, </a:t>
            </a:r>
          </a:p>
          <a:p>
            <a:pPr marL="0" indent="0" algn="just">
              <a:spcBef>
                <a:spcPts val="0"/>
              </a:spcBef>
              <a:buFont typeface="Arial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(Új Közmenedzsment irányzat),</a:t>
            </a:r>
          </a:p>
          <a:p>
            <a:pPr marL="0" indent="0" algn="just">
              <a:spcBef>
                <a:spcPts val="0"/>
              </a:spcBef>
              <a:buFont typeface="Arial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b.) az érték- és részvétel alapú megközelítés 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útján, továbbá </a:t>
            </a:r>
          </a:p>
          <a:p>
            <a:pPr marL="0" indent="0" algn="just">
              <a:spcBef>
                <a:spcPts val="0"/>
              </a:spcBef>
              <a:buFont typeface="Arial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(Jó Kormányzás irányzat),</a:t>
            </a:r>
          </a:p>
          <a:p>
            <a:pPr marL="0" indent="0" algn="just">
              <a:spcBef>
                <a:spcPts val="0"/>
              </a:spcBef>
              <a:buFont typeface="Arial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c.) a szabályozási megközelítés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útján </a:t>
            </a:r>
          </a:p>
          <a:p>
            <a:pPr marL="0" indent="0" algn="just">
              <a:spcBef>
                <a:spcPts val="0"/>
              </a:spcBef>
              <a:buFont typeface="Arial"/>
              <a:buNone/>
            </a:pP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(Új </a:t>
            </a:r>
            <a:r>
              <a:rPr lang="hu-H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Weberizmus</a:t>
            </a:r>
            <a:r>
              <a:rPr lang="hu-H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irányzat).</a:t>
            </a:r>
          </a:p>
          <a:p>
            <a:pPr algn="just">
              <a:buFontTx/>
              <a:buChar char="-"/>
            </a:pPr>
            <a:endParaRPr lang="hu-HU" sz="2200" dirty="0" smtClean="0"/>
          </a:p>
          <a:p>
            <a:pPr algn="just">
              <a:buFontTx/>
              <a:buChar char="-"/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5353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ELMÉLETI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MEgoldási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módozatok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3"/>
          </p:nvPr>
        </p:nvSpPr>
        <p:spPr>
          <a:xfrm>
            <a:off x="-1" y="1427748"/>
            <a:ext cx="9272338" cy="5430252"/>
          </a:xfrm>
        </p:spPr>
        <p:txBody>
          <a:bodyPr/>
          <a:lstStyle/>
          <a:p>
            <a:pPr marL="288000" indent="-288000" algn="just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Ad. a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A technikai megközelítés lényege</a:t>
            </a:r>
          </a:p>
          <a:p>
            <a:pPr marL="288000" indent="-288000" algn="just">
              <a:buNone/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Kiindulópont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nincs különbség a magánigazgatás és a közigazgatás között, ezért  a közigazgatásban is alkalmazandók a magánigazgatási módszerek és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megoldások: kiszervezés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verseny,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hatékonyság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ügyfél helyett fogyasztó,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8000" indent="-288000" algn="just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Jelszó: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minimalizálni és piacosítani!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Veszély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közigazgatás csak technika, nincsenek társadalmi következmények.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reform-irányzat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neve:  Új Közmenedzsment (New Public 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Managament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288000" indent="-288000" algn="just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Ad. b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Az érték- és részvétel alapú megközelítés lényege</a:t>
            </a:r>
          </a:p>
          <a:p>
            <a:pPr marL="288000" indent="-288000" algn="just">
              <a:buNone/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Kiindulópont: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állami (közigazgatási) döntéshozatal nem a bürokrácia kiváltsága, ezért a döntéshozatalba be kell vonni az érdekelteket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is.</a:t>
            </a:r>
          </a:p>
          <a:p>
            <a:pPr marL="288000" indent="-288000" algn="just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Jelszó: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partnerségen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alapuló nyitott, átlátható és elszámoltatható állam (közigazgatás)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kell. </a:t>
            </a: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Veszély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csak erős középosztállyal rendelkező államban valósítható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meg. A reform-irányzat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neve: Jó Kormányzás (Good 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Gowernance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8000" indent="-288000" algn="just"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Ad. c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A szabályozási megközelítés lényege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8000" indent="-288000" algn="just">
              <a:buNone/>
            </a:pP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Kiindulópont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felvetődő problémákat szabályozással kell megoldani, ami nem csak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aktív jogalkotást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jelent, hanem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aktív jogalkalmazást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ellenőrzést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is.</a:t>
            </a:r>
          </a:p>
          <a:p>
            <a:pPr marL="288000" indent="-288000" algn="just"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Jelszó: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erős állam és közigazgatás. </a:t>
            </a: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Veszély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szabályozás öncéllá válhat,  gúzsba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kötheti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gazdaságot és a polgárokat. </a:t>
            </a:r>
            <a:r>
              <a:rPr lang="hu-H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reform-irányzat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neve: Új 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Weberizmus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(New </a:t>
            </a:r>
            <a:r>
              <a:rPr lang="hu-H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Weberism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8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/>
          <a:srcRect t="17067"/>
          <a:stretch/>
        </p:blipFill>
        <p:spPr>
          <a:xfrm>
            <a:off x="0" y="1258529"/>
            <a:ext cx="9144000" cy="5488075"/>
          </a:xfrm>
          <a:prstGeom prst="rect">
            <a:avLst/>
          </a:prstGeom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026696" y="422122"/>
            <a:ext cx="8117304" cy="8364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ELMÉLETI MEGOLDÁSI MÓDOZATOK: A </a:t>
            </a:r>
            <a:r>
              <a:rPr lang="hu-H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közmenedzsment-reformok</a:t>
            </a:r>
            <a:r>
              <a:rPr lang="hu-H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főbb irányzatai</a:t>
            </a:r>
            <a:endParaRPr lang="hu-HU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4509" y="581818"/>
            <a:ext cx="7034981" cy="576318"/>
          </a:xfrm>
        </p:spPr>
        <p:txBody>
          <a:bodyPr>
            <a:normAutofit/>
          </a:bodyPr>
          <a:lstStyle/>
          <a:p>
            <a:pPr algn="ctr"/>
            <a:r>
              <a:rPr lang="hu-H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hu-H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 válaszok 2010 után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0" y="1472056"/>
            <a:ext cx="9144000" cy="56612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00"/>
              </a:lnSpc>
              <a:buFont typeface="Arial"/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Kiindulópont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ts val="2200"/>
              </a:lnSpc>
              <a:buFont typeface="Arial"/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 2010., a 2014. és a 2018. évi választások eredményeként 2/3-os FIDESZ-KDNP többség a Parlamentben. Alkotmányozás lehetősége.</a:t>
            </a:r>
          </a:p>
          <a:p>
            <a:pPr algn="just">
              <a:lnSpc>
                <a:spcPts val="2200"/>
              </a:lnSpc>
              <a:buFont typeface="Arial"/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Felismerés: </a:t>
            </a:r>
          </a:p>
          <a:p>
            <a:pPr algn="just">
              <a:lnSpc>
                <a:spcPts val="2200"/>
              </a:lnSpc>
              <a:buFont typeface="Arial"/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felvetődött gazdasági, társadalmi problémák nem oldhatók meg a régi, hagyományos (ortodox) eszközökkel és módszerekkel!</a:t>
            </a:r>
          </a:p>
          <a:p>
            <a:pPr algn="just">
              <a:lnSpc>
                <a:spcPts val="2200"/>
              </a:lnSpc>
              <a:buFont typeface="Arial"/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Válasz: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Új, erős államot és új közigazgatást kell építeni! Új Alkotmány és új államszervezet kell. Csakis új,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unortodox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gazdasági és közigazgatási megoldások hozhatnak eredményt. Nevezetesen: meg kell valósítani a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„Jó állam”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koncepciót: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Magyary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és „elhalása”, majd 2015-től a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„Szolgáltató állam”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koncepciót.</a:t>
            </a:r>
          </a:p>
          <a:p>
            <a:pPr algn="just">
              <a:lnSpc>
                <a:spcPts val="2200"/>
              </a:lnSpc>
              <a:buFont typeface="Arial"/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a.) az „Érték és részvétel alapú megközelítés”, tehát a „Jó Kormányzás” irányzat, és </a:t>
            </a:r>
          </a:p>
          <a:p>
            <a:pPr algn="just">
              <a:lnSpc>
                <a:spcPts val="2200"/>
              </a:lnSpc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b.) a „Szabályozási megközelítés”, tehát az „Új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Weberizmus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irányzat</a:t>
            </a:r>
          </a:p>
          <a:p>
            <a:pPr algn="just">
              <a:lnSpc>
                <a:spcPts val="2200"/>
              </a:lnSpc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jellemzőit vegyítve, ötvözve. Sajátos „Magyar út!” valósítandó meg tehát, eddig nem alkalmazott, új, 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unortodox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gazdasági és közigazgatási megoldások (módszerek és eszközök) révén.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1356852" y="431953"/>
            <a:ext cx="7310284" cy="89540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2.1. Új, </a:t>
            </a:r>
            <a:r>
              <a:rPr lang="hu-HU" sz="24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unortodox</a:t>
            </a:r>
            <a:r>
              <a:rPr lang="hu-H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gazdasági megoldások (MÓDSZEREK ÉS ESZKÖZÖK)</a:t>
            </a:r>
            <a:r>
              <a:rPr lang="hu-HU" sz="4000" b="1" cap="all" dirty="0" smtClean="0">
                <a:solidFill>
                  <a:schemeClr val="bg1"/>
                </a:solidFill>
              </a:rPr>
              <a:t/>
            </a:r>
            <a:br>
              <a:rPr lang="hu-HU" sz="4000" b="1" cap="all" dirty="0" smtClean="0">
                <a:solidFill>
                  <a:schemeClr val="bg1"/>
                </a:solidFill>
              </a:rPr>
            </a:br>
            <a:endParaRPr lang="hu-HU" sz="4000" cap="all" dirty="0">
              <a:solidFill>
                <a:schemeClr val="bg1"/>
              </a:solidFill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107504" y="1592826"/>
            <a:ext cx="9036496" cy="52651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Minden magyarországi szervezet bevonása a közteher-viselésbe: pl. bankok (bankadó),  multinacionális vállalatok (külön adó), 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Csökkenő egykulcsos  szem. jövedelemadó és alacsony társ.-nyereség adó, 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Rezsi-csökkentés: a közmű-szolgáltató társaságok (víz, gáz, elektromos ára, stb. szolgáltató cégek) állami tulajdonba vétele útján,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családok és a gyermeknevelés támogatása: pl. növekvő adókedvezmények és családi pótlék, rugalmas munkarend, CSOK, 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munkahelyek megvédése és új munkahely létrehozásának erőteljes állami támogatása, közmunka-program bevezetése, 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Rendkívüli befektetés-ösztönzés ás a bérek (minimálbérek) évről-évre történő jelentős emelése, stb. stb.</a:t>
            </a:r>
          </a:p>
          <a:p>
            <a:pPr algn="just">
              <a:lnSpc>
                <a:spcPts val="2200"/>
              </a:lnSpc>
              <a:buFont typeface="Arial"/>
              <a:buNone/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Eredmény: 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 gazdasági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növekedés és életszínvonal emelkedés,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csökkenő infláció, csökkenő állami eladósodottság, alacsony deficit, stb. 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európai országok átveszik a magyar megoldásokat. Pl.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engyelo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1115961" y="392626"/>
            <a:ext cx="8229600" cy="1070168"/>
          </a:xfrm>
        </p:spPr>
        <p:txBody>
          <a:bodyPr>
            <a:noAutofit/>
          </a:bodyPr>
          <a:lstStyle/>
          <a:p>
            <a:r>
              <a:rPr lang="hu-H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2.2. Új, </a:t>
            </a:r>
            <a:r>
              <a:rPr lang="hu-HU" sz="24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unortodox</a:t>
            </a:r>
            <a:r>
              <a:rPr lang="hu-H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közigazgatási </a:t>
            </a:r>
            <a:r>
              <a:rPr lang="hu-H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megoldások (MÓDSZEREK ÉS ESZKÖZÖK)</a:t>
            </a:r>
            <a:endParaRPr lang="hu-HU" sz="2400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0" y="1462794"/>
            <a:ext cx="9144000" cy="6093296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buNone/>
            </a:pPr>
            <a:r>
              <a:rPr lang="hu-HU" sz="2400" b="1" dirty="0" smtClean="0"/>
              <a:t> </a:t>
            </a: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a.) A központi közigazgatásban: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minisztériumi struktúra a korábbi ágazati struktúra helyett: 14 minisztérium helyett csak 8, illetve 10 működik, 2022-től pedig 11. A kormánynak lettek és vannak minisztériumai, nem fordítva, mint korábban!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minisztériumokban sajátos jogállású személyek, kormány-tisztviselők dolgoznak, zárt közszolgálati rendben,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 központi szervtípusok jelentek meg: autonóm államigazgatási szervek (pl. Gazdasági Versenyhivatal), önálló szabályozó szervek pl. (Nemzeti Média és Hírközlő Hatóság, kormányzati </a:t>
            </a: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főhivatalok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(pl. KSH) és különleges jogállású szervek (pl. </a:t>
            </a: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Alkotmánybír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Hivatala.)</a:t>
            </a:r>
          </a:p>
          <a:p>
            <a:pPr algn="just">
              <a:lnSpc>
                <a:spcPts val="2200"/>
              </a:lnSpc>
              <a:buNone/>
            </a:pPr>
            <a:endParaRPr lang="hu-HU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buNone/>
            </a:pPr>
            <a:r>
              <a:rPr lang="hu-H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b.) A területi (19 megyei és a fővárosi) közigazgatásban: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feladatát tekintve és szervezetileg élesen elkülönül az államigazgatás és az önkormányzati igazgatás: lásd vármegyei kormányhivatalok és </a:t>
            </a: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dekoncentrált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szervek (pl. megyei </a:t>
            </a:r>
            <a:r>
              <a:rPr lang="hu-H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rendőrkap</a:t>
            </a: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.,)  és megyei önkormányzatok,</a:t>
            </a:r>
          </a:p>
          <a:p>
            <a:pPr algn="just">
              <a:lnSpc>
                <a:spcPts val="2200"/>
              </a:lnSpc>
              <a:buFont typeface="Wingdings" panose="05000000000000000000" pitchFamily="2" charset="2"/>
              <a:buChar char="Ø"/>
            </a:pPr>
            <a:r>
              <a:rPr lang="hu-H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élesen elkülönülnek a közigazgatási dolgozók típusai (kormánytisztviselők az államigazgatásban – köztisztviselők az önkormányzatoknál),</a:t>
            </a:r>
          </a:p>
          <a:p>
            <a:pPr>
              <a:buNone/>
            </a:pPr>
            <a:endParaRPr lang="hu-H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" id="{455D5C27-3979-49EE-9232-30F43032FA70}" vid="{9933261A-D0AE-462D-B196-8D6C04D6EBA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</Template>
  <TotalTime>1995</TotalTime>
  <Words>1065</Words>
  <Application>Microsoft Office PowerPoint</Application>
  <PresentationFormat>Diavetítés a képernyőre (4:3 oldalarány)</PresentationFormat>
  <Paragraphs>132</Paragraphs>
  <Slides>12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BodoniH-Laser</vt:lpstr>
      <vt:lpstr>Calibri</vt:lpstr>
      <vt:lpstr>Times New Roman</vt:lpstr>
      <vt:lpstr>Wingdings</vt:lpstr>
      <vt:lpstr>ME</vt:lpstr>
      <vt:lpstr>Custom Design</vt:lpstr>
      <vt:lpstr>PowerPoint-bemutató</vt:lpstr>
      <vt:lpstr>  A VIZSGÁLT KÉRDÉSKÖRÖK</vt:lpstr>
      <vt:lpstr>Bevezető gondolatok</vt:lpstr>
      <vt:lpstr>    1. A társadalmi problémák megoldásának         módozatai a fejlett államokban</vt:lpstr>
      <vt:lpstr>ELMÉLETI MEgoldási módozatok</vt:lpstr>
      <vt:lpstr>ELMÉLETI MEGOLDÁSI MÓDOZATOK: A közmenedzsment-reformok főbb irányzatai</vt:lpstr>
      <vt:lpstr>2.  Magyar válaszok 2010 után      </vt:lpstr>
      <vt:lpstr>PowerPoint-bemutató</vt:lpstr>
      <vt:lpstr>2.2. Új, unortodox közigazgatási megoldások (MÓDSZEREK ÉS ESZKÖZÖK)</vt:lpstr>
      <vt:lpstr>2.2. Új, unortodox  közigazgatási megoldások - FOLYTATÁS</vt:lpstr>
      <vt:lpstr> ZÁRÓ GONDOLATOK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Konfuciusz Intézetek 10. Globális Konferenciája</dc:title>
  <dc:creator>Rektor</dc:creator>
  <cp:lastModifiedBy>Torma András József</cp:lastModifiedBy>
  <cp:revision>158</cp:revision>
  <cp:lastPrinted>2023-11-09T07:50:38Z</cp:lastPrinted>
  <dcterms:created xsi:type="dcterms:W3CDTF">2015-11-22T13:06:09Z</dcterms:created>
  <dcterms:modified xsi:type="dcterms:W3CDTF">2023-11-09T07:51:42Z</dcterms:modified>
</cp:coreProperties>
</file>