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9"/>
  </p:notesMasterIdLst>
  <p:handoutMasterIdLst>
    <p:handoutMasterId r:id="rId20"/>
  </p:handoutMasterIdLst>
  <p:sldIdLst>
    <p:sldId id="256" r:id="rId5"/>
    <p:sldId id="258" r:id="rId6"/>
    <p:sldId id="280" r:id="rId7"/>
    <p:sldId id="298" r:id="rId8"/>
    <p:sldId id="297" r:id="rId9"/>
    <p:sldId id="292" r:id="rId10"/>
    <p:sldId id="293" r:id="rId11"/>
    <p:sldId id="300" r:id="rId12"/>
    <p:sldId id="294" r:id="rId13"/>
    <p:sldId id="299" r:id="rId14"/>
    <p:sldId id="295" r:id="rId15"/>
    <p:sldId id="285" r:id="rId16"/>
    <p:sldId id="296" r:id="rId17"/>
    <p:sldId id="279" r:id="rId18"/>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 Tomášková" initials="ET" lastIdx="1" clrIdx="0">
    <p:extLst>
      <p:ext uri="{19B8F6BF-5375-455C-9EA6-DF929625EA0E}">
        <p15:presenceInfo xmlns:p15="http://schemas.microsoft.com/office/powerpoint/2012/main" userId="Eva Tomášková"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39" autoAdjust="0"/>
    <p:restoredTop sz="96754" autoAdjust="0"/>
  </p:normalViewPr>
  <p:slideViewPr>
    <p:cSldViewPr snapToGrid="0">
      <p:cViewPr varScale="1">
        <p:scale>
          <a:sx n="60" d="100"/>
          <a:sy n="60" d="100"/>
        </p:scale>
        <p:origin x="72" y="192"/>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Tomášková" userId="627e9e5a-5e6d-4a0c-ab4f-ac74c9f0298d" providerId="ADAL" clId="{DFFF0E2E-8E08-4882-91EE-CF21E44F5C81}"/>
    <pc:docChg chg="undo custSel addSld modSld">
      <pc:chgData name="Eva Tomášková" userId="627e9e5a-5e6d-4a0c-ab4f-ac74c9f0298d" providerId="ADAL" clId="{DFFF0E2E-8E08-4882-91EE-CF21E44F5C81}" dt="2024-03-17T15:06:15.647" v="426"/>
      <pc:docMkLst>
        <pc:docMk/>
      </pc:docMkLst>
      <pc:sldChg chg="modSp mod">
        <pc:chgData name="Eva Tomášková" userId="627e9e5a-5e6d-4a0c-ab4f-ac74c9f0298d" providerId="ADAL" clId="{DFFF0E2E-8E08-4882-91EE-CF21E44F5C81}" dt="2024-03-17T14:26:04.498" v="36" actId="20577"/>
        <pc:sldMkLst>
          <pc:docMk/>
          <pc:sldMk cId="2865090116" sldId="256"/>
        </pc:sldMkLst>
        <pc:spChg chg="mod">
          <ac:chgData name="Eva Tomášková" userId="627e9e5a-5e6d-4a0c-ab4f-ac74c9f0298d" providerId="ADAL" clId="{DFFF0E2E-8E08-4882-91EE-CF21E44F5C81}" dt="2024-03-17T14:26:04.498" v="36" actId="20577"/>
          <ac:spMkLst>
            <pc:docMk/>
            <pc:sldMk cId="2865090116" sldId="256"/>
            <ac:spMk id="5" creationId="{E1247DAC-A2D4-FD4C-BD74-9904AF10BC05}"/>
          </ac:spMkLst>
        </pc:spChg>
      </pc:sldChg>
      <pc:sldChg chg="addSp delSp modSp mod">
        <pc:chgData name="Eva Tomášková" userId="627e9e5a-5e6d-4a0c-ab4f-ac74c9f0298d" providerId="ADAL" clId="{DFFF0E2E-8E08-4882-91EE-CF21E44F5C81}" dt="2024-03-17T15:06:15.647" v="426"/>
        <pc:sldMkLst>
          <pc:docMk/>
          <pc:sldMk cId="1663761027" sldId="294"/>
        </pc:sldMkLst>
        <pc:spChg chg="mod">
          <ac:chgData name="Eva Tomášková" userId="627e9e5a-5e6d-4a0c-ab4f-ac74c9f0298d" providerId="ADAL" clId="{DFFF0E2E-8E08-4882-91EE-CF21E44F5C81}" dt="2024-03-17T14:22:58.592" v="9" actId="1076"/>
          <ac:spMkLst>
            <pc:docMk/>
            <pc:sldMk cId="1663761027" sldId="294"/>
            <ac:spMk id="7" creationId="{89C5363C-1248-4F69-A5FE-2DAE66F3B163}"/>
          </ac:spMkLst>
        </pc:spChg>
        <pc:spChg chg="add del">
          <ac:chgData name="Eva Tomášková" userId="627e9e5a-5e6d-4a0c-ab4f-ac74c9f0298d" providerId="ADAL" clId="{DFFF0E2E-8E08-4882-91EE-CF21E44F5C81}" dt="2024-03-17T15:05:35.816" v="420" actId="22"/>
          <ac:spMkLst>
            <pc:docMk/>
            <pc:sldMk cId="1663761027" sldId="294"/>
            <ac:spMk id="9" creationId="{A95A7C6F-C7F9-4B2B-BD96-5241FA22790D}"/>
          </ac:spMkLst>
        </pc:spChg>
        <pc:spChg chg="add del mod">
          <ac:chgData name="Eva Tomášková" userId="627e9e5a-5e6d-4a0c-ab4f-ac74c9f0298d" providerId="ADAL" clId="{DFFF0E2E-8E08-4882-91EE-CF21E44F5C81}" dt="2024-03-17T15:06:00.126" v="423" actId="478"/>
          <ac:spMkLst>
            <pc:docMk/>
            <pc:sldMk cId="1663761027" sldId="294"/>
            <ac:spMk id="11" creationId="{E557A649-6157-4A73-84DD-B6A8007985A5}"/>
          </ac:spMkLst>
        </pc:spChg>
        <pc:graphicFrameChg chg="add del mod">
          <ac:chgData name="Eva Tomášková" userId="627e9e5a-5e6d-4a0c-ab4f-ac74c9f0298d" providerId="ADAL" clId="{DFFF0E2E-8E08-4882-91EE-CF21E44F5C81}" dt="2024-03-17T15:05:20.761" v="418"/>
          <ac:graphicFrameMkLst>
            <pc:docMk/>
            <pc:sldMk cId="1663761027" sldId="294"/>
            <ac:graphicFrameMk id="5" creationId="{1B3A9734-0D37-4B75-9B91-96A6ABAA3E85}"/>
          </ac:graphicFrameMkLst>
        </pc:graphicFrameChg>
        <pc:graphicFrameChg chg="del mod">
          <ac:chgData name="Eva Tomášková" userId="627e9e5a-5e6d-4a0c-ab4f-ac74c9f0298d" providerId="ADAL" clId="{DFFF0E2E-8E08-4882-91EE-CF21E44F5C81}" dt="2024-03-17T15:05:09.278" v="416" actId="478"/>
          <ac:graphicFrameMkLst>
            <pc:docMk/>
            <pc:sldMk cId="1663761027" sldId="294"/>
            <ac:graphicFrameMk id="10" creationId="{3215B323-88A1-4CB0-89EA-D5E9E7070571}"/>
          </ac:graphicFrameMkLst>
        </pc:graphicFrameChg>
        <pc:graphicFrameChg chg="mod">
          <ac:chgData name="Eva Tomášková" userId="627e9e5a-5e6d-4a0c-ab4f-ac74c9f0298d" providerId="ADAL" clId="{DFFF0E2E-8E08-4882-91EE-CF21E44F5C81}" dt="2024-03-17T15:06:15.647" v="426"/>
          <ac:graphicFrameMkLst>
            <pc:docMk/>
            <pc:sldMk cId="1663761027" sldId="294"/>
            <ac:graphicFrameMk id="12" creationId="{6F4AE572-7E74-46BD-BEDE-D96F191E3FC7}"/>
          </ac:graphicFrameMkLst>
        </pc:graphicFrameChg>
      </pc:sldChg>
      <pc:sldChg chg="modSp mod">
        <pc:chgData name="Eva Tomášková" userId="627e9e5a-5e6d-4a0c-ab4f-ac74c9f0298d" providerId="ADAL" clId="{DFFF0E2E-8E08-4882-91EE-CF21E44F5C81}" dt="2024-03-17T14:21:29.389" v="3" actId="207"/>
        <pc:sldMkLst>
          <pc:docMk/>
          <pc:sldMk cId="294160057" sldId="297"/>
        </pc:sldMkLst>
        <pc:spChg chg="mod">
          <ac:chgData name="Eva Tomášková" userId="627e9e5a-5e6d-4a0c-ab4f-ac74c9f0298d" providerId="ADAL" clId="{DFFF0E2E-8E08-4882-91EE-CF21E44F5C81}" dt="2024-03-17T14:21:29.389" v="3" actId="207"/>
          <ac:spMkLst>
            <pc:docMk/>
            <pc:sldMk cId="294160057" sldId="297"/>
            <ac:spMk id="5" creationId="{09BA4D5D-343F-4557-AE67-EE9CA32769FF}"/>
          </ac:spMkLst>
        </pc:spChg>
      </pc:sldChg>
      <pc:sldChg chg="modSp mod">
        <pc:chgData name="Eva Tomášková" userId="627e9e5a-5e6d-4a0c-ab4f-ac74c9f0298d" providerId="ADAL" clId="{DFFF0E2E-8E08-4882-91EE-CF21E44F5C81}" dt="2024-03-17T14:35:32.692" v="226" actId="6549"/>
        <pc:sldMkLst>
          <pc:docMk/>
          <pc:sldMk cId="982435829" sldId="299"/>
        </pc:sldMkLst>
        <pc:spChg chg="mod">
          <ac:chgData name="Eva Tomášková" userId="627e9e5a-5e6d-4a0c-ab4f-ac74c9f0298d" providerId="ADAL" clId="{DFFF0E2E-8E08-4882-91EE-CF21E44F5C81}" dt="2024-03-17T14:35:32.692" v="226" actId="6549"/>
          <ac:spMkLst>
            <pc:docMk/>
            <pc:sldMk cId="982435829" sldId="299"/>
            <ac:spMk id="5" creationId="{FBE055B8-4297-48E8-8367-A1D6FB541CCF}"/>
          </ac:spMkLst>
        </pc:spChg>
      </pc:sldChg>
      <pc:sldChg chg="modSp new mod">
        <pc:chgData name="Eva Tomášková" userId="627e9e5a-5e6d-4a0c-ab4f-ac74c9f0298d" providerId="ADAL" clId="{DFFF0E2E-8E08-4882-91EE-CF21E44F5C81}" dt="2024-03-17T14:52:16.557" v="415" actId="20577"/>
        <pc:sldMkLst>
          <pc:docMk/>
          <pc:sldMk cId="687389610" sldId="300"/>
        </pc:sldMkLst>
        <pc:spChg chg="mod">
          <ac:chgData name="Eva Tomášková" userId="627e9e5a-5e6d-4a0c-ab4f-ac74c9f0298d" providerId="ADAL" clId="{DFFF0E2E-8E08-4882-91EE-CF21E44F5C81}" dt="2024-03-17T14:41:02.702" v="341" actId="6549"/>
          <ac:spMkLst>
            <pc:docMk/>
            <pc:sldMk cId="687389610" sldId="300"/>
            <ac:spMk id="4" creationId="{BAB4BE50-011F-4F70-BB6F-3FCA94C3C9BF}"/>
          </ac:spMkLst>
        </pc:spChg>
        <pc:spChg chg="mod">
          <ac:chgData name="Eva Tomášková" userId="627e9e5a-5e6d-4a0c-ab4f-ac74c9f0298d" providerId="ADAL" clId="{DFFF0E2E-8E08-4882-91EE-CF21E44F5C81}" dt="2024-03-17T14:52:16.557" v="415" actId="20577"/>
          <ac:spMkLst>
            <pc:docMk/>
            <pc:sldMk cId="687389610" sldId="300"/>
            <ac:spMk id="5" creationId="{3CEF7767-E1B1-4031-94E3-32D2465DFD28}"/>
          </ac:spMkLst>
        </pc:spChg>
      </pc:sldChg>
    </pc:docChg>
  </pc:docChgLst>
  <pc:docChgLst>
    <pc:chgData name="Michal Radvan" userId="6bc516c2-6026-4d23-8a30-11232bebb4a9" providerId="ADAL" clId="{CA5412BC-46AE-485B-868A-D8070A69F40A}"/>
    <pc:docChg chg="undo custSel modSld">
      <pc:chgData name="Michal Radvan" userId="6bc516c2-6026-4d23-8a30-11232bebb4a9" providerId="ADAL" clId="{CA5412BC-46AE-485B-868A-D8070A69F40A}" dt="2023-04-01T18:10:04.063" v="51" actId="14100"/>
      <pc:docMkLst>
        <pc:docMk/>
      </pc:docMkLst>
      <pc:sldChg chg="addSp modSp mod">
        <pc:chgData name="Michal Radvan" userId="6bc516c2-6026-4d23-8a30-11232bebb4a9" providerId="ADAL" clId="{CA5412BC-46AE-485B-868A-D8070A69F40A}" dt="2023-04-01T18:03:13.670" v="6" actId="1076"/>
        <pc:sldMkLst>
          <pc:docMk/>
          <pc:sldMk cId="3282003914" sldId="258"/>
        </pc:sldMkLst>
        <pc:spChg chg="add mod">
          <ac:chgData name="Michal Radvan" userId="6bc516c2-6026-4d23-8a30-11232bebb4a9" providerId="ADAL" clId="{CA5412BC-46AE-485B-868A-D8070A69F40A}" dt="2023-04-01T18:02:56.952" v="2" actId="6549"/>
          <ac:spMkLst>
            <pc:docMk/>
            <pc:sldMk cId="3282003914" sldId="258"/>
            <ac:spMk id="6" creationId="{1B64E262-827E-4DD8-B414-BED37AB235A2}"/>
          </ac:spMkLst>
        </pc:spChg>
        <pc:picChg chg="add mod">
          <ac:chgData name="Michal Radvan" userId="6bc516c2-6026-4d23-8a30-11232bebb4a9" providerId="ADAL" clId="{CA5412BC-46AE-485B-868A-D8070A69F40A}" dt="2023-04-01T18:03:13.670" v="6" actId="1076"/>
          <ac:picMkLst>
            <pc:docMk/>
            <pc:sldMk cId="3282003914" sldId="258"/>
            <ac:picMk id="1026" creationId="{E60FCDC3-2880-4A61-BC1D-30D6A2D26800}"/>
          </ac:picMkLst>
        </pc:picChg>
      </pc:sldChg>
      <pc:sldChg chg="addSp modSp mod">
        <pc:chgData name="Michal Radvan" userId="6bc516c2-6026-4d23-8a30-11232bebb4a9" providerId="ADAL" clId="{CA5412BC-46AE-485B-868A-D8070A69F40A}" dt="2023-04-01T18:04:10.754" v="14" actId="1076"/>
        <pc:sldMkLst>
          <pc:docMk/>
          <pc:sldMk cId="55514749" sldId="280"/>
        </pc:sldMkLst>
        <pc:spChg chg="add mod">
          <ac:chgData name="Michal Radvan" userId="6bc516c2-6026-4d23-8a30-11232bebb4a9" providerId="ADAL" clId="{CA5412BC-46AE-485B-868A-D8070A69F40A}" dt="2023-04-01T18:04:02.450" v="9" actId="6549"/>
          <ac:spMkLst>
            <pc:docMk/>
            <pc:sldMk cId="55514749" sldId="280"/>
            <ac:spMk id="6" creationId="{17D03A1C-3035-481D-A0F0-CB5AFD5E7A06}"/>
          </ac:spMkLst>
        </pc:spChg>
        <pc:picChg chg="add mod">
          <ac:chgData name="Michal Radvan" userId="6bc516c2-6026-4d23-8a30-11232bebb4a9" providerId="ADAL" clId="{CA5412BC-46AE-485B-868A-D8070A69F40A}" dt="2023-04-01T18:04:10.754" v="14" actId="1076"/>
          <ac:picMkLst>
            <pc:docMk/>
            <pc:sldMk cId="55514749" sldId="280"/>
            <ac:picMk id="2050" creationId="{F5721AD3-69F1-40CD-946F-4F94D7A8222A}"/>
          </ac:picMkLst>
        </pc:picChg>
      </pc:sldChg>
      <pc:sldChg chg="addSp modSp mod">
        <pc:chgData name="Michal Radvan" userId="6bc516c2-6026-4d23-8a30-11232bebb4a9" providerId="ADAL" clId="{CA5412BC-46AE-485B-868A-D8070A69F40A}" dt="2023-04-01T18:05:03.042" v="21" actId="1076"/>
        <pc:sldMkLst>
          <pc:docMk/>
          <pc:sldMk cId="3149701377" sldId="282"/>
        </pc:sldMkLst>
        <pc:spChg chg="mod">
          <ac:chgData name="Michal Radvan" userId="6bc516c2-6026-4d23-8a30-11232bebb4a9" providerId="ADAL" clId="{CA5412BC-46AE-485B-868A-D8070A69F40A}" dt="2023-04-01T18:04:54.033" v="19" actId="20577"/>
          <ac:spMkLst>
            <pc:docMk/>
            <pc:sldMk cId="3149701377" sldId="282"/>
            <ac:spMk id="5" creationId="{E887E4AD-8272-4D28-8524-3B69A3F6973F}"/>
          </ac:spMkLst>
        </pc:spChg>
        <pc:picChg chg="add mod">
          <ac:chgData name="Michal Radvan" userId="6bc516c2-6026-4d23-8a30-11232bebb4a9" providerId="ADAL" clId="{CA5412BC-46AE-485B-868A-D8070A69F40A}" dt="2023-04-01T18:05:03.042" v="21" actId="1076"/>
          <ac:picMkLst>
            <pc:docMk/>
            <pc:sldMk cId="3149701377" sldId="282"/>
            <ac:picMk id="7" creationId="{CDA3A7D6-BD91-4819-8BD2-AA14B1D23DDB}"/>
          </ac:picMkLst>
        </pc:picChg>
      </pc:sldChg>
      <pc:sldChg chg="addSp delSp modSp mod">
        <pc:chgData name="Michal Radvan" userId="6bc516c2-6026-4d23-8a30-11232bebb4a9" providerId="ADAL" clId="{CA5412BC-46AE-485B-868A-D8070A69F40A}" dt="2023-04-01T18:07:36.526" v="41"/>
        <pc:sldMkLst>
          <pc:docMk/>
          <pc:sldMk cId="3104291628" sldId="291"/>
        </pc:sldMkLst>
        <pc:spChg chg="add del mod">
          <ac:chgData name="Michal Radvan" userId="6bc516c2-6026-4d23-8a30-11232bebb4a9" providerId="ADAL" clId="{CA5412BC-46AE-485B-868A-D8070A69F40A}" dt="2023-04-01T18:07:24.217" v="37" actId="21"/>
          <ac:spMkLst>
            <pc:docMk/>
            <pc:sldMk cId="3104291628" sldId="291"/>
            <ac:spMk id="6" creationId="{8FE1659D-4D8D-4F52-BAD8-8C0164A9BCAA}"/>
          </ac:spMkLst>
        </pc:spChg>
        <pc:picChg chg="add del mod">
          <ac:chgData name="Michal Radvan" userId="6bc516c2-6026-4d23-8a30-11232bebb4a9" providerId="ADAL" clId="{CA5412BC-46AE-485B-868A-D8070A69F40A}" dt="2023-04-01T18:07:36.526" v="41"/>
          <ac:picMkLst>
            <pc:docMk/>
            <pc:sldMk cId="3104291628" sldId="291"/>
            <ac:picMk id="7" creationId="{5C651A93-A761-4CAB-93A8-051040115F34}"/>
          </ac:picMkLst>
        </pc:picChg>
        <pc:picChg chg="add del mod">
          <ac:chgData name="Michal Radvan" userId="6bc516c2-6026-4d23-8a30-11232bebb4a9" providerId="ADAL" clId="{CA5412BC-46AE-485B-868A-D8070A69F40A}" dt="2023-04-01T18:07:24.217" v="37" actId="21"/>
          <ac:picMkLst>
            <pc:docMk/>
            <pc:sldMk cId="3104291628" sldId="291"/>
            <ac:picMk id="3074" creationId="{347FC899-933A-4B6B-A68A-B323FA3105B0}"/>
          </ac:picMkLst>
        </pc:picChg>
      </pc:sldChg>
      <pc:sldChg chg="addSp modSp mod">
        <pc:chgData name="Michal Radvan" userId="6bc516c2-6026-4d23-8a30-11232bebb4a9" providerId="ADAL" clId="{CA5412BC-46AE-485B-868A-D8070A69F40A}" dt="2023-04-01T18:08:50.116" v="48" actId="1076"/>
        <pc:sldMkLst>
          <pc:docMk/>
          <pc:sldMk cId="760712290" sldId="292"/>
        </pc:sldMkLst>
        <pc:spChg chg="mod">
          <ac:chgData name="Michal Radvan" userId="6bc516c2-6026-4d23-8a30-11232bebb4a9" providerId="ADAL" clId="{CA5412BC-46AE-485B-868A-D8070A69F40A}" dt="2023-04-01T18:08:28.485" v="44"/>
          <ac:spMkLst>
            <pc:docMk/>
            <pc:sldMk cId="760712290" sldId="292"/>
            <ac:spMk id="4" creationId="{D6503559-FE6F-4283-8CED-AC0B1082983C}"/>
          </ac:spMkLst>
        </pc:spChg>
        <pc:picChg chg="add mod">
          <ac:chgData name="Michal Radvan" userId="6bc516c2-6026-4d23-8a30-11232bebb4a9" providerId="ADAL" clId="{CA5412BC-46AE-485B-868A-D8070A69F40A}" dt="2023-04-01T18:08:50.116" v="48" actId="1076"/>
          <ac:picMkLst>
            <pc:docMk/>
            <pc:sldMk cId="760712290" sldId="292"/>
            <ac:picMk id="6" creationId="{FB6CFEE6-762B-424E-981D-B9E55A1BAB42}"/>
          </ac:picMkLst>
        </pc:picChg>
      </pc:sldChg>
      <pc:sldChg chg="addSp modSp mod">
        <pc:chgData name="Michal Radvan" userId="6bc516c2-6026-4d23-8a30-11232bebb4a9" providerId="ADAL" clId="{CA5412BC-46AE-485B-868A-D8070A69F40A}" dt="2023-04-01T18:10:04.063" v="51" actId="14100"/>
        <pc:sldMkLst>
          <pc:docMk/>
          <pc:sldMk cId="3113056186" sldId="293"/>
        </pc:sldMkLst>
        <pc:picChg chg="add mod">
          <ac:chgData name="Michal Radvan" userId="6bc516c2-6026-4d23-8a30-11232bebb4a9" providerId="ADAL" clId="{CA5412BC-46AE-485B-868A-D8070A69F40A}" dt="2023-04-01T18:10:04.063" v="51" actId="14100"/>
          <ac:picMkLst>
            <pc:docMk/>
            <pc:sldMk cId="3113056186" sldId="293"/>
            <ac:picMk id="6" creationId="{9BB9E629-AB9F-494A-9F40-65762FF7C200}"/>
          </ac:picMkLst>
        </pc:picChg>
      </pc:sldChg>
    </pc:docChg>
  </pc:docChgLst>
  <pc:docChgLst>
    <pc:chgData name="Michal Radvan" userId="6bc516c2-6026-4d23-8a30-11232bebb4a9" providerId="ADAL" clId="{5AF77F78-9BA6-4F2B-9471-B8780071CC5D}"/>
    <pc:docChg chg="undo custSel delSld modSld">
      <pc:chgData name="Michal Radvan" userId="6bc516c2-6026-4d23-8a30-11232bebb4a9" providerId="ADAL" clId="{5AF77F78-9BA6-4F2B-9471-B8780071CC5D}" dt="2024-03-13T14:31:52.954" v="270" actId="14100"/>
      <pc:docMkLst>
        <pc:docMk/>
      </pc:docMkLst>
      <pc:sldChg chg="modSp mod">
        <pc:chgData name="Michal Radvan" userId="6bc516c2-6026-4d23-8a30-11232bebb4a9" providerId="ADAL" clId="{5AF77F78-9BA6-4F2B-9471-B8780071CC5D}" dt="2024-03-13T14:08:55.255" v="6"/>
        <pc:sldMkLst>
          <pc:docMk/>
          <pc:sldMk cId="2865090116" sldId="256"/>
        </pc:sldMkLst>
        <pc:spChg chg="mod">
          <ac:chgData name="Michal Radvan" userId="6bc516c2-6026-4d23-8a30-11232bebb4a9" providerId="ADAL" clId="{5AF77F78-9BA6-4F2B-9471-B8780071CC5D}" dt="2024-03-13T14:08:55.255" v="6"/>
          <ac:spMkLst>
            <pc:docMk/>
            <pc:sldMk cId="2865090116" sldId="256"/>
            <ac:spMk id="4" creationId="{D7CB1302-25EA-2C44-8251-378CF47992B5}"/>
          </ac:spMkLst>
        </pc:spChg>
      </pc:sldChg>
      <pc:sldChg chg="modSp mod">
        <pc:chgData name="Michal Radvan" userId="6bc516c2-6026-4d23-8a30-11232bebb4a9" providerId="ADAL" clId="{5AF77F78-9BA6-4F2B-9471-B8780071CC5D}" dt="2024-03-13T14:14:35.439" v="71"/>
        <pc:sldMkLst>
          <pc:docMk/>
          <pc:sldMk cId="3282003914" sldId="258"/>
        </pc:sldMkLst>
        <pc:spChg chg="mod">
          <ac:chgData name="Michal Radvan" userId="6bc516c2-6026-4d23-8a30-11232bebb4a9" providerId="ADAL" clId="{5AF77F78-9BA6-4F2B-9471-B8780071CC5D}" dt="2024-03-13T14:14:35.439" v="71"/>
          <ac:spMkLst>
            <pc:docMk/>
            <pc:sldMk cId="3282003914" sldId="258"/>
            <ac:spMk id="4" creationId="{8D03C4FA-EA92-7D43-9A92-9B74C18937ED}"/>
          </ac:spMkLst>
        </pc:spChg>
        <pc:spChg chg="mod">
          <ac:chgData name="Michal Radvan" userId="6bc516c2-6026-4d23-8a30-11232bebb4a9" providerId="ADAL" clId="{5AF77F78-9BA6-4F2B-9471-B8780071CC5D}" dt="2024-03-13T14:12:33.571" v="39" actId="20577"/>
          <ac:spMkLst>
            <pc:docMk/>
            <pc:sldMk cId="3282003914" sldId="258"/>
            <ac:spMk id="5" creationId="{50496F22-0F8F-3944-B9F7-CD1C95CE09BA}"/>
          </ac:spMkLst>
        </pc:spChg>
        <pc:picChg chg="mod">
          <ac:chgData name="Michal Radvan" userId="6bc516c2-6026-4d23-8a30-11232bebb4a9" providerId="ADAL" clId="{5AF77F78-9BA6-4F2B-9471-B8780071CC5D}" dt="2024-03-13T14:12:46.463" v="41" actId="1076"/>
          <ac:picMkLst>
            <pc:docMk/>
            <pc:sldMk cId="3282003914" sldId="258"/>
            <ac:picMk id="1026" creationId="{E60FCDC3-2880-4A61-BC1D-30D6A2D26800}"/>
          </ac:picMkLst>
        </pc:picChg>
      </pc:sldChg>
      <pc:sldChg chg="delSp modSp mod">
        <pc:chgData name="Michal Radvan" userId="6bc516c2-6026-4d23-8a30-11232bebb4a9" providerId="ADAL" clId="{5AF77F78-9BA6-4F2B-9471-B8780071CC5D}" dt="2024-03-13T14:24:51.227" v="189" actId="14100"/>
        <pc:sldMkLst>
          <pc:docMk/>
          <pc:sldMk cId="55514749" sldId="280"/>
        </pc:sldMkLst>
        <pc:spChg chg="mod">
          <ac:chgData name="Michal Radvan" userId="6bc516c2-6026-4d23-8a30-11232bebb4a9" providerId="ADAL" clId="{5AF77F78-9BA6-4F2B-9471-B8780071CC5D}" dt="2024-03-13T14:13:21.953" v="51" actId="20577"/>
          <ac:spMkLst>
            <pc:docMk/>
            <pc:sldMk cId="55514749" sldId="280"/>
            <ac:spMk id="4" creationId="{F7C093BA-1253-4ADE-9760-8A61F2A9121D}"/>
          </ac:spMkLst>
        </pc:spChg>
        <pc:spChg chg="mod">
          <ac:chgData name="Michal Radvan" userId="6bc516c2-6026-4d23-8a30-11232bebb4a9" providerId="ADAL" clId="{5AF77F78-9BA6-4F2B-9471-B8780071CC5D}" dt="2024-03-13T14:13:26.665" v="54" actId="20577"/>
          <ac:spMkLst>
            <pc:docMk/>
            <pc:sldMk cId="55514749" sldId="280"/>
            <ac:spMk id="5" creationId="{1E80417F-747A-4ADD-8F98-4FD02A681BE5}"/>
          </ac:spMkLst>
        </pc:spChg>
        <pc:spChg chg="mod">
          <ac:chgData name="Michal Radvan" userId="6bc516c2-6026-4d23-8a30-11232bebb4a9" providerId="ADAL" clId="{5AF77F78-9BA6-4F2B-9471-B8780071CC5D}" dt="2024-03-13T14:24:51.227" v="189" actId="14100"/>
          <ac:spMkLst>
            <pc:docMk/>
            <pc:sldMk cId="55514749" sldId="280"/>
            <ac:spMk id="6" creationId="{17D03A1C-3035-481D-A0F0-CB5AFD5E7A06}"/>
          </ac:spMkLst>
        </pc:spChg>
        <pc:picChg chg="del">
          <ac:chgData name="Michal Radvan" userId="6bc516c2-6026-4d23-8a30-11232bebb4a9" providerId="ADAL" clId="{5AF77F78-9BA6-4F2B-9471-B8780071CC5D}" dt="2024-03-13T14:13:28.516" v="55" actId="478"/>
          <ac:picMkLst>
            <pc:docMk/>
            <pc:sldMk cId="55514749" sldId="280"/>
            <ac:picMk id="2050" creationId="{F5721AD3-69F1-40CD-946F-4F94D7A8222A}"/>
          </ac:picMkLst>
        </pc:picChg>
      </pc:sldChg>
      <pc:sldChg chg="del">
        <pc:chgData name="Michal Radvan" userId="6bc516c2-6026-4d23-8a30-11232bebb4a9" providerId="ADAL" clId="{5AF77F78-9BA6-4F2B-9471-B8780071CC5D}" dt="2024-03-13T14:13:52.333" v="56" actId="47"/>
        <pc:sldMkLst>
          <pc:docMk/>
          <pc:sldMk cId="3149701377" sldId="282"/>
        </pc:sldMkLst>
      </pc:sldChg>
      <pc:sldChg chg="del">
        <pc:chgData name="Michal Radvan" userId="6bc516c2-6026-4d23-8a30-11232bebb4a9" providerId="ADAL" clId="{5AF77F78-9BA6-4F2B-9471-B8780071CC5D}" dt="2024-03-13T14:13:54.190" v="57" actId="47"/>
        <pc:sldMkLst>
          <pc:docMk/>
          <pc:sldMk cId="1631833277" sldId="283"/>
        </pc:sldMkLst>
      </pc:sldChg>
      <pc:sldChg chg="del">
        <pc:chgData name="Michal Radvan" userId="6bc516c2-6026-4d23-8a30-11232bebb4a9" providerId="ADAL" clId="{5AF77F78-9BA6-4F2B-9471-B8780071CC5D}" dt="2024-03-13T14:13:54.838" v="58" actId="47"/>
        <pc:sldMkLst>
          <pc:docMk/>
          <pc:sldMk cId="1318797151" sldId="284"/>
        </pc:sldMkLst>
      </pc:sldChg>
      <pc:sldChg chg="modSp mod">
        <pc:chgData name="Michal Radvan" userId="6bc516c2-6026-4d23-8a30-11232bebb4a9" providerId="ADAL" clId="{5AF77F78-9BA6-4F2B-9471-B8780071CC5D}" dt="2024-03-13T14:30:28.587" v="250" actId="14100"/>
        <pc:sldMkLst>
          <pc:docMk/>
          <pc:sldMk cId="2477131474" sldId="285"/>
        </pc:sldMkLst>
        <pc:spChg chg="mod">
          <ac:chgData name="Michal Radvan" userId="6bc516c2-6026-4d23-8a30-11232bebb4a9" providerId="ADAL" clId="{5AF77F78-9BA6-4F2B-9471-B8780071CC5D}" dt="2024-03-13T14:28:57.524" v="230" actId="20577"/>
          <ac:spMkLst>
            <pc:docMk/>
            <pc:sldMk cId="2477131474" sldId="285"/>
            <ac:spMk id="4" creationId="{B2D5D6F9-306C-42C3-9836-16CF57B354AC}"/>
          </ac:spMkLst>
        </pc:spChg>
        <pc:spChg chg="mod">
          <ac:chgData name="Michal Radvan" userId="6bc516c2-6026-4d23-8a30-11232bebb4a9" providerId="ADAL" clId="{5AF77F78-9BA6-4F2B-9471-B8780071CC5D}" dt="2024-03-13T14:30:28.587" v="250" actId="14100"/>
          <ac:spMkLst>
            <pc:docMk/>
            <pc:sldMk cId="2477131474" sldId="285"/>
            <ac:spMk id="5" creationId="{2FA58C93-C8C3-4523-917A-4CD18832DFEC}"/>
          </ac:spMkLst>
        </pc:spChg>
      </pc:sldChg>
      <pc:sldChg chg="del">
        <pc:chgData name="Michal Radvan" userId="6bc516c2-6026-4d23-8a30-11232bebb4a9" providerId="ADAL" clId="{5AF77F78-9BA6-4F2B-9471-B8780071CC5D}" dt="2024-03-13T14:30:49.937" v="262" actId="47"/>
        <pc:sldMkLst>
          <pc:docMk/>
          <pc:sldMk cId="3995541836" sldId="290"/>
        </pc:sldMkLst>
      </pc:sldChg>
      <pc:sldChg chg="del">
        <pc:chgData name="Michal Radvan" userId="6bc516c2-6026-4d23-8a30-11232bebb4a9" providerId="ADAL" clId="{5AF77F78-9BA6-4F2B-9471-B8780071CC5D}" dt="2024-03-13T14:13:55.779" v="59" actId="47"/>
        <pc:sldMkLst>
          <pc:docMk/>
          <pc:sldMk cId="3104291628" sldId="291"/>
        </pc:sldMkLst>
      </pc:sldChg>
      <pc:sldChg chg="modSp mod">
        <pc:chgData name="Michal Radvan" userId="6bc516c2-6026-4d23-8a30-11232bebb4a9" providerId="ADAL" clId="{5AF77F78-9BA6-4F2B-9471-B8780071CC5D}" dt="2024-03-13T14:18:43.290" v="119" actId="14100"/>
        <pc:sldMkLst>
          <pc:docMk/>
          <pc:sldMk cId="760712290" sldId="292"/>
        </pc:sldMkLst>
        <pc:spChg chg="mod">
          <ac:chgData name="Michal Radvan" userId="6bc516c2-6026-4d23-8a30-11232bebb4a9" providerId="ADAL" clId="{5AF77F78-9BA6-4F2B-9471-B8780071CC5D}" dt="2024-03-13T14:18:30.271" v="116" actId="6549"/>
          <ac:spMkLst>
            <pc:docMk/>
            <pc:sldMk cId="760712290" sldId="292"/>
            <ac:spMk id="4" creationId="{D6503559-FE6F-4283-8CED-AC0B1082983C}"/>
          </ac:spMkLst>
        </pc:spChg>
        <pc:spChg chg="mod">
          <ac:chgData name="Michal Radvan" userId="6bc516c2-6026-4d23-8a30-11232bebb4a9" providerId="ADAL" clId="{5AF77F78-9BA6-4F2B-9471-B8780071CC5D}" dt="2024-03-13T14:18:40.329" v="118" actId="14100"/>
          <ac:spMkLst>
            <pc:docMk/>
            <pc:sldMk cId="760712290" sldId="292"/>
            <ac:spMk id="5" creationId="{9A0705E5-DF12-4AD1-979B-EC5318D3D93E}"/>
          </ac:spMkLst>
        </pc:spChg>
        <pc:picChg chg="mod">
          <ac:chgData name="Michal Radvan" userId="6bc516c2-6026-4d23-8a30-11232bebb4a9" providerId="ADAL" clId="{5AF77F78-9BA6-4F2B-9471-B8780071CC5D}" dt="2024-03-13T14:18:43.290" v="119" actId="14100"/>
          <ac:picMkLst>
            <pc:docMk/>
            <pc:sldMk cId="760712290" sldId="292"/>
            <ac:picMk id="6" creationId="{FB6CFEE6-762B-424E-981D-B9E55A1BAB42}"/>
          </ac:picMkLst>
        </pc:picChg>
      </pc:sldChg>
      <pc:sldChg chg="delSp modSp mod">
        <pc:chgData name="Michal Radvan" userId="6bc516c2-6026-4d23-8a30-11232bebb4a9" providerId="ADAL" clId="{5AF77F78-9BA6-4F2B-9471-B8780071CC5D}" dt="2024-03-13T14:23:48.595" v="160" actId="14100"/>
        <pc:sldMkLst>
          <pc:docMk/>
          <pc:sldMk cId="3113056186" sldId="293"/>
        </pc:sldMkLst>
        <pc:spChg chg="mod">
          <ac:chgData name="Michal Radvan" userId="6bc516c2-6026-4d23-8a30-11232bebb4a9" providerId="ADAL" clId="{5AF77F78-9BA6-4F2B-9471-B8780071CC5D}" dt="2024-03-13T14:18:21.002" v="114" actId="255"/>
          <ac:spMkLst>
            <pc:docMk/>
            <pc:sldMk cId="3113056186" sldId="293"/>
            <ac:spMk id="4" creationId="{84FC23F6-A802-447D-8C92-1561F510B312}"/>
          </ac:spMkLst>
        </pc:spChg>
        <pc:spChg chg="mod">
          <ac:chgData name="Michal Radvan" userId="6bc516c2-6026-4d23-8a30-11232bebb4a9" providerId="ADAL" clId="{5AF77F78-9BA6-4F2B-9471-B8780071CC5D}" dt="2024-03-13T14:23:48.595" v="160" actId="14100"/>
          <ac:spMkLst>
            <pc:docMk/>
            <pc:sldMk cId="3113056186" sldId="293"/>
            <ac:spMk id="5" creationId="{DDCBC7E6-D7EC-425A-B906-FCF6E3C59316}"/>
          </ac:spMkLst>
        </pc:spChg>
        <pc:picChg chg="del">
          <ac:chgData name="Michal Radvan" userId="6bc516c2-6026-4d23-8a30-11232bebb4a9" providerId="ADAL" clId="{5AF77F78-9BA6-4F2B-9471-B8780071CC5D}" dt="2024-03-13T14:19:06.548" v="121" actId="478"/>
          <ac:picMkLst>
            <pc:docMk/>
            <pc:sldMk cId="3113056186" sldId="293"/>
            <ac:picMk id="6" creationId="{9BB9E629-AB9F-494A-9F40-65762FF7C200}"/>
          </ac:picMkLst>
        </pc:picChg>
      </pc:sldChg>
      <pc:sldChg chg="modSp mod">
        <pc:chgData name="Michal Radvan" userId="6bc516c2-6026-4d23-8a30-11232bebb4a9" providerId="ADAL" clId="{5AF77F78-9BA6-4F2B-9471-B8780071CC5D}" dt="2024-03-13T14:24:23.285" v="175" actId="20577"/>
        <pc:sldMkLst>
          <pc:docMk/>
          <pc:sldMk cId="1663761027" sldId="294"/>
        </pc:sldMkLst>
        <pc:spChg chg="mod">
          <ac:chgData name="Michal Radvan" userId="6bc516c2-6026-4d23-8a30-11232bebb4a9" providerId="ADAL" clId="{5AF77F78-9BA6-4F2B-9471-B8780071CC5D}" dt="2024-03-13T14:24:17.301" v="170" actId="20577"/>
          <ac:spMkLst>
            <pc:docMk/>
            <pc:sldMk cId="1663761027" sldId="294"/>
            <ac:spMk id="4" creationId="{7A9EEEAE-A3B8-4C00-8811-9E47B55D98A5}"/>
          </ac:spMkLst>
        </pc:spChg>
        <pc:spChg chg="mod">
          <ac:chgData name="Michal Radvan" userId="6bc516c2-6026-4d23-8a30-11232bebb4a9" providerId="ADAL" clId="{5AF77F78-9BA6-4F2B-9471-B8780071CC5D}" dt="2024-03-13T14:24:23.285" v="175" actId="20577"/>
          <ac:spMkLst>
            <pc:docMk/>
            <pc:sldMk cId="1663761027" sldId="294"/>
            <ac:spMk id="5" creationId="{F7447A25-3ADD-4737-A92D-76CFFB6DE117}"/>
          </ac:spMkLst>
        </pc:spChg>
      </pc:sldChg>
      <pc:sldChg chg="modSp mod">
        <pc:chgData name="Michal Radvan" userId="6bc516c2-6026-4d23-8a30-11232bebb4a9" providerId="ADAL" clId="{5AF77F78-9BA6-4F2B-9471-B8780071CC5D}" dt="2024-03-13T14:28:30.909" v="229" actId="948"/>
        <pc:sldMkLst>
          <pc:docMk/>
          <pc:sldMk cId="2887942695" sldId="295"/>
        </pc:sldMkLst>
        <pc:spChg chg="mod">
          <ac:chgData name="Michal Radvan" userId="6bc516c2-6026-4d23-8a30-11232bebb4a9" providerId="ADAL" clId="{5AF77F78-9BA6-4F2B-9471-B8780071CC5D}" dt="2024-03-13T14:25:24.218" v="194" actId="255"/>
          <ac:spMkLst>
            <pc:docMk/>
            <pc:sldMk cId="2887942695" sldId="295"/>
            <ac:spMk id="4" creationId="{5C1ED156-7863-4331-9F5F-1CA180E43356}"/>
          </ac:spMkLst>
        </pc:spChg>
        <pc:spChg chg="mod">
          <ac:chgData name="Michal Radvan" userId="6bc516c2-6026-4d23-8a30-11232bebb4a9" providerId="ADAL" clId="{5AF77F78-9BA6-4F2B-9471-B8780071CC5D}" dt="2024-03-13T14:28:30.909" v="229" actId="948"/>
          <ac:spMkLst>
            <pc:docMk/>
            <pc:sldMk cId="2887942695" sldId="295"/>
            <ac:spMk id="5" creationId="{53719635-DE87-4A2E-867A-46D6A626FCE3}"/>
          </ac:spMkLst>
        </pc:spChg>
      </pc:sldChg>
      <pc:sldChg chg="modSp mod">
        <pc:chgData name="Michal Radvan" userId="6bc516c2-6026-4d23-8a30-11232bebb4a9" providerId="ADAL" clId="{5AF77F78-9BA6-4F2B-9471-B8780071CC5D}" dt="2024-03-13T14:31:52.954" v="270" actId="14100"/>
        <pc:sldMkLst>
          <pc:docMk/>
          <pc:sldMk cId="3465429691" sldId="296"/>
        </pc:sldMkLst>
        <pc:spChg chg="mod">
          <ac:chgData name="Michal Radvan" userId="6bc516c2-6026-4d23-8a30-11232bebb4a9" providerId="ADAL" clId="{5AF77F78-9BA6-4F2B-9471-B8780071CC5D}" dt="2024-03-13T14:30:39.595" v="251" actId="6549"/>
          <ac:spMkLst>
            <pc:docMk/>
            <pc:sldMk cId="3465429691" sldId="296"/>
            <ac:spMk id="4" creationId="{63A33A6D-C4AD-45E4-9482-94E1108CD0A8}"/>
          </ac:spMkLst>
        </pc:spChg>
        <pc:spChg chg="mod">
          <ac:chgData name="Michal Radvan" userId="6bc516c2-6026-4d23-8a30-11232bebb4a9" providerId="ADAL" clId="{5AF77F78-9BA6-4F2B-9471-B8780071CC5D}" dt="2024-03-13T14:31:52.954" v="270" actId="14100"/>
          <ac:spMkLst>
            <pc:docMk/>
            <pc:sldMk cId="3465429691" sldId="296"/>
            <ac:spMk id="5" creationId="{15DD1D93-9350-4E6B-AC2F-702D4B03636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here to insert subtitle.</a:t>
            </a:r>
          </a:p>
        </p:txBody>
      </p:sp>
      <p:pic>
        <p:nvPicPr>
          <p:cNvPr id="9" name="Obrázek 8">
            <a:extLst>
              <a:ext uri="{FF2B5EF4-FFF2-40B4-BE49-F238E27FC236}">
                <a16:creationId xmlns:a16="http://schemas.microsoft.com/office/drawing/2014/main" id="{B229B6B9-1460-4014-8B8A-5645913D2C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1"/>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text –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nSpc>
                <a:spcPts val="1100"/>
              </a:lnSpc>
              <a:defRPr sz="900" b="1"/>
            </a:lvl1pPr>
          </a:lstStyle>
          <a:p>
            <a:pPr lvl="0"/>
            <a:r>
              <a:rPr lang="en-US"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nSpc>
                <a:spcPts val="1100"/>
              </a:lnSpc>
              <a:defRPr sz="900" b="1"/>
            </a:lvl1pPr>
          </a:lstStyle>
          <a:p>
            <a:pPr lvl="0"/>
            <a:r>
              <a:rPr lang="en-US"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p>
            <a:pPr lvl="0"/>
            <a:r>
              <a:rPr lang="en-GB" noProof="0" dirty="0"/>
              <a:t>Click here to insert text.</a:t>
            </a:r>
          </a:p>
        </p:txBody>
      </p:sp>
      <p:pic>
        <p:nvPicPr>
          <p:cNvPr id="14" name="Obrázek 13">
            <a:extLst>
              <a:ext uri="{FF2B5EF4-FFF2-40B4-BE49-F238E27FC236}">
                <a16:creationId xmlns:a16="http://schemas.microsoft.com/office/drawing/2014/main" id="{1EDD87E7-64E6-409D-AAA9-0E1E8D196C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EF87016A-F642-47AA-AF46-3487FC4250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9100DC"/>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err="1"/>
              <a:t>Click</a:t>
            </a:r>
            <a:r>
              <a:rPr lang="cs-CZ" dirty="0"/>
              <a:t> on </a:t>
            </a:r>
            <a:r>
              <a:rPr lang="cs-CZ" dirty="0" err="1"/>
              <a:t>the</a:t>
            </a:r>
            <a:r>
              <a:rPr lang="cs-CZ" dirty="0"/>
              <a:t> </a:t>
            </a:r>
            <a:r>
              <a:rPr lang="cs-CZ" dirty="0" err="1"/>
              <a:t>icon</a:t>
            </a:r>
            <a:r>
              <a:rPr lang="cs-CZ" dirty="0"/>
              <a:t> to insert image</a:t>
            </a:r>
          </a:p>
        </p:txBody>
      </p:sp>
      <p:pic>
        <p:nvPicPr>
          <p:cNvPr id="7" name="Obrázek 6">
            <a:extLst>
              <a:ext uri="{FF2B5EF4-FFF2-40B4-BE49-F238E27FC236}">
                <a16:creationId xmlns:a16="http://schemas.microsoft.com/office/drawing/2014/main" id="{4C251B53-6C8B-4F0B-8824-504A47FFDC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139"/>
          </a:xfrm>
          <a:prstGeom prst="rect">
            <a:avLst/>
          </a:prstGeom>
        </p:spPr>
      </p:pic>
    </p:spTree>
    <p:extLst>
      <p:ext uri="{BB962C8B-B14F-4D97-AF65-F5344CB8AC3E}">
        <p14:creationId xmlns:p14="http://schemas.microsoft.com/office/powerpoint/2010/main" val="196421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NI LAW slide">
    <p:bg>
      <p:bgPr>
        <a:solidFill>
          <a:srgbClr val="9100DC"/>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F8393F8C-A31C-4CAB-9887-50F0DCCDFB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0" y="2019299"/>
            <a:ext cx="4106255" cy="2833317"/>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9100DC"/>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rgbClr val="91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4028" y="2285079"/>
            <a:ext cx="8890088" cy="2304838"/>
          </a:xfrm>
          <a:prstGeom prst="rect">
            <a:avLst/>
          </a:prstGeom>
        </p:spPr>
      </p:pic>
      <p:sp>
        <p:nvSpPr>
          <p:cNvPr id="3" name="Zástupný symbol pro zápatí 1">
            <a:extLst>
              <a:ext uri="{FF2B5EF4-FFF2-40B4-BE49-F238E27FC236}">
                <a16:creationId xmlns:a16="http://schemas.microsoft.com/office/drawing/2014/main" id="{BE125B44-EA9F-40DC-9421-87D42174D6BA}"/>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en-US" dirty="0"/>
              <a:t>Define footer – presentation title / department</a:t>
            </a:r>
          </a:p>
        </p:txBody>
      </p:sp>
      <p:sp>
        <p:nvSpPr>
          <p:cNvPr id="4" name="Zástupný symbol pro číslo snímku 2">
            <a:extLst>
              <a:ext uri="{FF2B5EF4-FFF2-40B4-BE49-F238E27FC236}">
                <a16:creationId xmlns:a16="http://schemas.microsoft.com/office/drawing/2014/main" id="{0835EBE0-0CC4-4619-A835-594CA361B9C1}"/>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7"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8" name="Obrázek 7">
            <a:extLst>
              <a:ext uri="{FF2B5EF4-FFF2-40B4-BE49-F238E27FC236}">
                <a16:creationId xmlns:a16="http://schemas.microsoft.com/office/drawing/2014/main" id="{F1694046-8DAB-4CF0-92A5-A8106B541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US"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US"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insert subtitle.</a:t>
            </a:r>
          </a:p>
        </p:txBody>
      </p:sp>
      <p:pic>
        <p:nvPicPr>
          <p:cNvPr id="11" name="Obrázek 10">
            <a:extLst>
              <a:ext uri="{FF2B5EF4-FFF2-40B4-BE49-F238E27FC236}">
                <a16:creationId xmlns:a16="http://schemas.microsoft.com/office/drawing/2014/main" id="{0048F454-420A-4E72-98B5-76C7E9DB3E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5992" cy="1059835"/>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6293BF41-B706-49E8-B7FA-8060D47E6D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2" name="Zástupný symbol pro obsah 2"/>
          <p:cNvSpPr>
            <a:spLocks noGrp="1"/>
          </p:cNvSpPr>
          <p:nvPr>
            <p:ph idx="1" hasCustomPrompt="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23" name="Zástupný symbol pro obsah 2"/>
          <p:cNvSpPr>
            <a:spLocks noGrp="1"/>
          </p:cNvSpPr>
          <p:nvPr>
            <p:ph idx="28" hasCustomPrompt="1"/>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11" name="Obrázek 10">
            <a:extLst>
              <a:ext uri="{FF2B5EF4-FFF2-40B4-BE49-F238E27FC236}">
                <a16:creationId xmlns:a16="http://schemas.microsoft.com/office/drawing/2014/main" id="{E11F5410-42DE-48DA-B323-AA83D38313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content and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1695074"/>
            <a:ext cx="5218413" cy="3896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sp>
        <p:nvSpPr>
          <p:cNvPr id="12" name="Zástupný symbol pro obsah 2"/>
          <p:cNvSpPr>
            <a:spLocks noGrp="1"/>
          </p:cNvSpPr>
          <p:nvPr>
            <p:ph idx="28" hasCustomPrompt="1"/>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baseline="0"/>
            </a:lvl3pPr>
          </a:lstStyle>
          <a:p>
            <a:pPr lvl="0"/>
            <a:r>
              <a:rPr lang="en-GB" noProof="0" dirty="0"/>
              <a:t>Click here to insert text.</a:t>
            </a:r>
          </a:p>
          <a:p>
            <a:pPr lvl="1"/>
            <a:r>
              <a:rPr lang="en-GB" noProof="0" dirty="0"/>
              <a:t>Second level</a:t>
            </a:r>
          </a:p>
          <a:p>
            <a:pPr lvl="2"/>
            <a:r>
              <a:rPr lang="en-GB" noProof="0" dirty="0"/>
              <a:t>Third level</a:t>
            </a:r>
          </a:p>
        </p:txBody>
      </p:sp>
      <p:pic>
        <p:nvPicPr>
          <p:cNvPr id="13" name="Obrázek 12">
            <a:extLst>
              <a:ext uri="{FF2B5EF4-FFF2-40B4-BE49-F238E27FC236}">
                <a16:creationId xmlns:a16="http://schemas.microsoft.com/office/drawing/2014/main" id="{948A4555-0F9C-4A22-8625-3652A80B55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US"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US"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US"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17" name="Obrázek 16">
            <a:extLst>
              <a:ext uri="{FF2B5EF4-FFF2-40B4-BE49-F238E27FC236}">
                <a16:creationId xmlns:a16="http://schemas.microsoft.com/office/drawing/2014/main" id="{000DC3A2-14E1-473A-B25E-6F39484517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tex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hasCustomPrompt="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en-GB" noProof="0" dirty="0"/>
              <a:t>Click here to insert text.</a:t>
            </a:r>
          </a:p>
          <a:p>
            <a:pPr lvl="1"/>
            <a:r>
              <a:rPr lang="en-GB" dirty="0"/>
              <a:t>Second level</a:t>
            </a:r>
            <a:endParaRPr lang="cs-CZ" dirty="0"/>
          </a:p>
          <a:p>
            <a:pPr lvl="2"/>
            <a:r>
              <a:rPr lang="en-GB" dirty="0"/>
              <a:t>Third level</a:t>
            </a:r>
            <a:endParaRPr lang="cs-CZ" dirty="0"/>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692150"/>
            <a:ext cx="5218413" cy="4899635"/>
          </a:xfrm>
        </p:spPr>
        <p:txBody>
          <a:bodyPr/>
          <a:lstStyle/>
          <a:p>
            <a:pPr lvl="0"/>
            <a:r>
              <a:rPr lang="en-GB" noProof="0" dirty="0"/>
              <a:t>Click here to insert text.</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pic>
        <p:nvPicPr>
          <p:cNvPr id="11" name="Obrázek 10">
            <a:extLst>
              <a:ext uri="{FF2B5EF4-FFF2-40B4-BE49-F238E27FC236}">
                <a16:creationId xmlns:a16="http://schemas.microsoft.com/office/drawing/2014/main" id="{C4B6ECE6-3CAB-406D-8792-674A6CA543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hasCustomPrompt="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7" name="Obrázek 6">
            <a:extLst>
              <a:ext uri="{FF2B5EF4-FFF2-40B4-BE49-F238E27FC236}">
                <a16:creationId xmlns:a16="http://schemas.microsoft.com/office/drawing/2014/main" id="{BCC37AB8-74B6-442A-8014-2FF0C0F3FF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en-GB" noProof="0" dirty="0"/>
              <a:t>Click here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4" r:id="rId12"/>
    <p:sldLayoutId id="2147483692" r:id="rId13"/>
    <p:sldLayoutId id="2147483693"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m/imgres?imgurl=https%3A%2F%2Fpositivemoney.org%2Fwp-content%2Fuploads%2F2019%2F11%2Fdebt.jpg&amp;tbnid=2REe3nnicBPPPM&amp;vet=12ahUKEwi82_6Koon-AhUhp0wKHVumCQMQMygPegUIARCxAQ..i&amp;imgrefurl=https%3A%2F%2Fpositivemoney.org%2F2019%2F11%2Fbig-issues-are-at-stake-in-this-election-but-public-debt-isnt-one-of-them%2F&amp;docid=CvtAv86D6wpuzM&amp;w=1200&amp;h=792&amp;q=national%20debt&amp;hl=cs&amp;ved=2ahUKEwi82_6Koon-AhUhp0wKHVumCQMQMygPegUIARCxAQ"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oogle.com/imgres?imgurl=https%3A%2F%2Fpix4free.org%2Fassets%2Flibrary%2F2021-11-01%2Foriginals%2Fincome-tax-rates.jpg&amp;tbnid=2FonjXGLASeOeM&amp;vet=12ahUKEwiNn9ypoon-AhXCpicCHTvPBnkQMygOegUIARCOAQ..i&amp;imgrefurl=https%3A%2F%2Fpix4free.org%2Fphoto%2F34212%2Fincome-tax-rates.html&amp;docid=_yPVMqAP2spR1M&amp;w=2400&amp;h=1600&amp;itg=1&amp;q=tax%20rate&amp;hl=cs&amp;ved=2ahUKEwiNn9ypoon-AhXCpicCHTvPBnkQMygOegUIARCOAQ"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D0FAF38-D3B6-3F43-82DD-E4A10AB7921B}"/>
              </a:ext>
            </a:extLst>
          </p:cNvPr>
          <p:cNvSpPr>
            <a:spLocks noGrp="1"/>
          </p:cNvSpPr>
          <p:nvPr>
            <p:ph type="ftr" sz="quarter" idx="10"/>
          </p:nvPr>
        </p:nvSpPr>
        <p:spPr>
          <a:xfrm>
            <a:off x="720000" y="6227999"/>
            <a:ext cx="7920000" cy="397883"/>
          </a:xfrm>
        </p:spPr>
        <p:txBody>
          <a:bodyPr/>
          <a:lstStyle/>
          <a:p>
            <a:endParaRPr lang="en-GB" noProof="0" dirty="0"/>
          </a:p>
        </p:txBody>
      </p:sp>
      <p:sp>
        <p:nvSpPr>
          <p:cNvPr id="3" name="Zástupný symbol pro číslo snímku 2">
            <a:extLst>
              <a:ext uri="{FF2B5EF4-FFF2-40B4-BE49-F238E27FC236}">
                <a16:creationId xmlns:a16="http://schemas.microsoft.com/office/drawing/2014/main" id="{966C975E-6E19-AC46-B23A-4D48AAAFE5E7}"/>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a:extLst>
              <a:ext uri="{FF2B5EF4-FFF2-40B4-BE49-F238E27FC236}">
                <a16:creationId xmlns:a16="http://schemas.microsoft.com/office/drawing/2014/main" id="{D7CB1302-25EA-2C44-8251-378CF47992B5}"/>
              </a:ext>
            </a:extLst>
          </p:cNvPr>
          <p:cNvSpPr>
            <a:spLocks noGrp="1"/>
          </p:cNvSpPr>
          <p:nvPr>
            <p:ph type="title"/>
          </p:nvPr>
        </p:nvSpPr>
        <p:spPr>
          <a:xfrm>
            <a:off x="398502" y="1908883"/>
            <a:ext cx="11361600" cy="2207519"/>
          </a:xfrm>
        </p:spPr>
        <p:txBody>
          <a:bodyPr/>
          <a:lstStyle/>
          <a:p>
            <a:r>
              <a:rPr lang="en-US" sz="4000" dirty="0"/>
              <a:t>The Role of Property Tax in Municipal Budget </a:t>
            </a:r>
            <a:endParaRPr lang="cs-CZ" sz="4000" dirty="0"/>
          </a:p>
        </p:txBody>
      </p:sp>
      <p:sp>
        <p:nvSpPr>
          <p:cNvPr id="5" name="Podnadpis 4">
            <a:extLst>
              <a:ext uri="{FF2B5EF4-FFF2-40B4-BE49-F238E27FC236}">
                <a16:creationId xmlns:a16="http://schemas.microsoft.com/office/drawing/2014/main" id="{E1247DAC-A2D4-FD4C-BD74-9904AF10BC05}"/>
              </a:ext>
            </a:extLst>
          </p:cNvPr>
          <p:cNvSpPr>
            <a:spLocks noGrp="1"/>
          </p:cNvSpPr>
          <p:nvPr>
            <p:ph type="subTitle" idx="1"/>
          </p:nvPr>
        </p:nvSpPr>
        <p:spPr>
          <a:xfrm>
            <a:off x="398502" y="4116402"/>
            <a:ext cx="11361600" cy="1095678"/>
          </a:xfrm>
        </p:spPr>
        <p:txBody>
          <a:bodyPr/>
          <a:lstStyle/>
          <a:p>
            <a:endParaRPr lang="cs-CZ" dirty="0"/>
          </a:p>
          <a:p>
            <a:r>
              <a:rPr lang="cs-CZ" dirty="0"/>
              <a:t>Michal Radvan</a:t>
            </a:r>
            <a:endParaRPr lang="en-US" dirty="0"/>
          </a:p>
          <a:p>
            <a:r>
              <a:rPr lang="en-US" dirty="0"/>
              <a:t>Eva Tom</a:t>
            </a:r>
            <a:r>
              <a:rPr lang="cs-CZ" dirty="0" err="1"/>
              <a:t>ášková</a:t>
            </a:r>
            <a:endParaRPr lang="cs-CZ" dirty="0"/>
          </a:p>
        </p:txBody>
      </p:sp>
      <p:pic>
        <p:nvPicPr>
          <p:cNvPr id="6" name="Obrázek 5">
            <a:extLst>
              <a:ext uri="{FF2B5EF4-FFF2-40B4-BE49-F238E27FC236}">
                <a16:creationId xmlns:a16="http://schemas.microsoft.com/office/drawing/2014/main" id="{FB727B33-A7E8-4AE6-9217-DBD4CFA67EBF}"/>
              </a:ext>
            </a:extLst>
          </p:cNvPr>
          <p:cNvPicPr>
            <a:picLocks noChangeAspect="1"/>
          </p:cNvPicPr>
          <p:nvPr/>
        </p:nvPicPr>
        <p:blipFill>
          <a:blip r:embed="rId2"/>
          <a:stretch>
            <a:fillRect/>
          </a:stretch>
        </p:blipFill>
        <p:spPr>
          <a:xfrm>
            <a:off x="6026727" y="2706431"/>
            <a:ext cx="5225935" cy="3919451"/>
          </a:xfrm>
          <a:prstGeom prst="rect">
            <a:avLst/>
          </a:prstGeom>
        </p:spPr>
      </p:pic>
    </p:spTree>
    <p:extLst>
      <p:ext uri="{BB962C8B-B14F-4D97-AF65-F5344CB8AC3E}">
        <p14:creationId xmlns:p14="http://schemas.microsoft.com/office/powerpoint/2010/main" val="2865090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1904555-CC92-4575-9B40-625CAD68FFFF}"/>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CA6EB628-0129-4495-A23E-EB74F3FC7D30}"/>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a:extLst>
              <a:ext uri="{FF2B5EF4-FFF2-40B4-BE49-F238E27FC236}">
                <a16:creationId xmlns:a16="http://schemas.microsoft.com/office/drawing/2014/main" id="{978743CB-FF09-4730-A95E-EFBA13BE4169}"/>
              </a:ext>
            </a:extLst>
          </p:cNvPr>
          <p:cNvSpPr>
            <a:spLocks noGrp="1"/>
          </p:cNvSpPr>
          <p:nvPr>
            <p:ph type="title"/>
          </p:nvPr>
        </p:nvSpPr>
        <p:spPr/>
        <p:txBody>
          <a:bodyPr/>
          <a:lstStyle/>
          <a:p>
            <a:r>
              <a:rPr lang="cs-CZ" dirty="0" err="1"/>
              <a:t>Discussion</a:t>
            </a:r>
            <a:r>
              <a:rPr lang="cs-CZ" dirty="0"/>
              <a:t> </a:t>
            </a:r>
            <a:r>
              <a:rPr lang="en-US" dirty="0"/>
              <a:t>– </a:t>
            </a:r>
            <a:r>
              <a:rPr lang="cs-CZ" dirty="0" err="1"/>
              <a:t>impacts</a:t>
            </a:r>
            <a:r>
              <a:rPr lang="cs-CZ" dirty="0"/>
              <a:t> </a:t>
            </a:r>
            <a:r>
              <a:rPr lang="cs-CZ" dirty="0" err="1"/>
              <a:t>of</a:t>
            </a:r>
            <a:r>
              <a:rPr lang="cs-CZ" dirty="0"/>
              <a:t> </a:t>
            </a:r>
            <a:r>
              <a:rPr lang="cs-CZ" dirty="0" err="1"/>
              <a:t>new</a:t>
            </a:r>
            <a:r>
              <a:rPr lang="cs-CZ" dirty="0"/>
              <a:t> </a:t>
            </a:r>
            <a:r>
              <a:rPr lang="cs-CZ" dirty="0" err="1"/>
              <a:t>changes</a:t>
            </a:r>
            <a:endParaRPr lang="cs-CZ" dirty="0"/>
          </a:p>
        </p:txBody>
      </p:sp>
      <p:sp>
        <p:nvSpPr>
          <p:cNvPr id="5" name="Zástupný obsah 4">
            <a:extLst>
              <a:ext uri="{FF2B5EF4-FFF2-40B4-BE49-F238E27FC236}">
                <a16:creationId xmlns:a16="http://schemas.microsoft.com/office/drawing/2014/main" id="{FBE055B8-4297-48E8-8367-A1D6FB541CCF}"/>
              </a:ext>
            </a:extLst>
          </p:cNvPr>
          <p:cNvSpPr>
            <a:spLocks noGrp="1"/>
          </p:cNvSpPr>
          <p:nvPr>
            <p:ph idx="1"/>
          </p:nvPr>
        </p:nvSpPr>
        <p:spPr>
          <a:xfrm>
            <a:off x="540000" y="1359001"/>
            <a:ext cx="10753200" cy="4365524"/>
          </a:xfrm>
        </p:spPr>
        <p:txBody>
          <a:bodyPr/>
          <a:lstStyle/>
          <a:p>
            <a:pPr>
              <a:lnSpc>
                <a:spcPct val="100000"/>
              </a:lnSpc>
            </a:pPr>
            <a:r>
              <a:rPr lang="cs-CZ" sz="2600" dirty="0" err="1"/>
              <a:t>The</a:t>
            </a:r>
            <a:r>
              <a:rPr lang="cs-CZ" sz="2600" dirty="0"/>
              <a:t> </a:t>
            </a:r>
            <a:r>
              <a:rPr lang="cs-CZ" sz="2600" dirty="0" err="1"/>
              <a:t>immovable</a:t>
            </a:r>
            <a:r>
              <a:rPr lang="cs-CZ" sz="2600" dirty="0"/>
              <a:t> </a:t>
            </a:r>
            <a:r>
              <a:rPr lang="cs-CZ" sz="2600" dirty="0" err="1"/>
              <a:t>property</a:t>
            </a:r>
            <a:r>
              <a:rPr lang="cs-CZ" sz="2600" dirty="0"/>
              <a:t> tax </a:t>
            </a:r>
            <a:r>
              <a:rPr lang="cs-CZ" sz="2600" dirty="0" err="1"/>
              <a:t>revenue</a:t>
            </a:r>
            <a:r>
              <a:rPr lang="cs-CZ" sz="2600" dirty="0"/>
              <a:t> </a:t>
            </a:r>
            <a:r>
              <a:rPr lang="cs-CZ" sz="2600" dirty="0" err="1"/>
              <a:t>will</a:t>
            </a:r>
            <a:r>
              <a:rPr lang="cs-CZ" sz="2600" dirty="0"/>
              <a:t> </a:t>
            </a:r>
            <a:r>
              <a:rPr lang="cs-CZ" sz="2600" dirty="0" err="1"/>
              <a:t>become</a:t>
            </a:r>
            <a:r>
              <a:rPr lang="cs-CZ" sz="2600" dirty="0"/>
              <a:t> a </a:t>
            </a:r>
            <a:r>
              <a:rPr lang="cs-CZ" sz="2600" b="1" dirty="0"/>
              <a:t>more </a:t>
            </a:r>
            <a:r>
              <a:rPr lang="cs-CZ" sz="2600" b="1" dirty="0" err="1"/>
              <a:t>significant</a:t>
            </a:r>
            <a:r>
              <a:rPr lang="cs-CZ" sz="2600" b="1" dirty="0"/>
              <a:t> </a:t>
            </a:r>
            <a:r>
              <a:rPr lang="cs-CZ" sz="2600" b="1" dirty="0" err="1"/>
              <a:t>income</a:t>
            </a:r>
            <a:r>
              <a:rPr lang="cs-CZ" sz="2600" dirty="0"/>
              <a:t> </a:t>
            </a:r>
            <a:r>
              <a:rPr lang="cs-CZ" sz="2600" dirty="0" err="1"/>
              <a:t>for</a:t>
            </a:r>
            <a:r>
              <a:rPr lang="cs-CZ" sz="2600" dirty="0"/>
              <a:t> </a:t>
            </a:r>
            <a:r>
              <a:rPr lang="cs-CZ" sz="2600" dirty="0" err="1"/>
              <a:t>municipalities</a:t>
            </a:r>
            <a:r>
              <a:rPr lang="cs-CZ" sz="2600" dirty="0"/>
              <a:t> </a:t>
            </a:r>
            <a:r>
              <a:rPr lang="cs-CZ" sz="2600" dirty="0" err="1"/>
              <a:t>from</a:t>
            </a:r>
            <a:r>
              <a:rPr lang="cs-CZ" sz="2600" dirty="0"/>
              <a:t> 2024</a:t>
            </a:r>
          </a:p>
          <a:p>
            <a:pPr>
              <a:lnSpc>
                <a:spcPct val="100000"/>
              </a:lnSpc>
            </a:pPr>
            <a:r>
              <a:rPr lang="cs-CZ" sz="2600" dirty="0" err="1"/>
              <a:t>The</a:t>
            </a:r>
            <a:r>
              <a:rPr lang="cs-CZ" sz="2600" dirty="0"/>
              <a:t> municipality </a:t>
            </a:r>
            <a:r>
              <a:rPr lang="cs-CZ" sz="2600" dirty="0" err="1"/>
              <a:t>does</a:t>
            </a:r>
            <a:r>
              <a:rPr lang="cs-CZ" sz="2600" dirty="0"/>
              <a:t> not </a:t>
            </a:r>
            <a:r>
              <a:rPr lang="cs-CZ" sz="2600" dirty="0" err="1"/>
              <a:t>still</a:t>
            </a:r>
            <a:r>
              <a:rPr lang="cs-CZ" sz="2600" dirty="0"/>
              <a:t> </a:t>
            </a:r>
            <a:r>
              <a:rPr lang="cs-CZ" sz="2600" dirty="0" err="1"/>
              <a:t>have</a:t>
            </a:r>
            <a:r>
              <a:rPr lang="cs-CZ" sz="2600" dirty="0"/>
              <a:t> </a:t>
            </a:r>
            <a:r>
              <a:rPr lang="cs-CZ" sz="2600" dirty="0" err="1"/>
              <a:t>access</a:t>
            </a:r>
            <a:r>
              <a:rPr lang="cs-CZ" sz="2600" dirty="0"/>
              <a:t> to </a:t>
            </a:r>
            <a:r>
              <a:rPr lang="cs-CZ" sz="2600" b="1" dirty="0" err="1"/>
              <a:t>information</a:t>
            </a:r>
            <a:r>
              <a:rPr lang="cs-CZ" sz="2600" b="1" dirty="0"/>
              <a:t> </a:t>
            </a:r>
            <a:r>
              <a:rPr lang="cs-CZ" sz="2600" b="1" dirty="0" err="1"/>
              <a:t>about</a:t>
            </a:r>
            <a:r>
              <a:rPr lang="cs-CZ" sz="2600" b="1" dirty="0"/>
              <a:t> </a:t>
            </a:r>
            <a:r>
              <a:rPr lang="cs-CZ" sz="2600" b="1" dirty="0" err="1"/>
              <a:t>which</a:t>
            </a:r>
            <a:r>
              <a:rPr lang="cs-CZ" sz="2600" b="1" dirty="0"/>
              <a:t> </a:t>
            </a:r>
            <a:r>
              <a:rPr lang="cs-CZ" sz="2600" b="1" dirty="0" err="1"/>
              <a:t>property</a:t>
            </a:r>
            <a:r>
              <a:rPr lang="cs-CZ" sz="2600" b="1" dirty="0"/>
              <a:t> </a:t>
            </a:r>
            <a:r>
              <a:rPr lang="cs-CZ" sz="2600" b="1" dirty="0" err="1"/>
              <a:t>owners</a:t>
            </a:r>
            <a:r>
              <a:rPr lang="cs-CZ" sz="2600" b="1" dirty="0"/>
              <a:t> </a:t>
            </a:r>
            <a:r>
              <a:rPr lang="cs-CZ" sz="2600" b="1" dirty="0" err="1"/>
              <a:t>paid</a:t>
            </a:r>
            <a:r>
              <a:rPr lang="cs-CZ" sz="2600" dirty="0"/>
              <a:t> </a:t>
            </a:r>
            <a:r>
              <a:rPr lang="cs-CZ" sz="2600" dirty="0" err="1"/>
              <a:t>this</a:t>
            </a:r>
            <a:r>
              <a:rPr lang="cs-CZ" sz="2600" dirty="0"/>
              <a:t> tax </a:t>
            </a:r>
            <a:r>
              <a:rPr lang="cs-CZ" sz="2600" dirty="0" err="1"/>
              <a:t>even</a:t>
            </a:r>
            <a:r>
              <a:rPr lang="cs-CZ" sz="2600" dirty="0"/>
              <a:t> </a:t>
            </a:r>
            <a:r>
              <a:rPr lang="cs-CZ" sz="2600" dirty="0" err="1"/>
              <a:t>after</a:t>
            </a:r>
            <a:r>
              <a:rPr lang="cs-CZ" sz="2600" dirty="0"/>
              <a:t> </a:t>
            </a:r>
            <a:r>
              <a:rPr lang="cs-CZ" sz="2600" dirty="0" err="1"/>
              <a:t>this</a:t>
            </a:r>
            <a:r>
              <a:rPr lang="cs-CZ" sz="2600" dirty="0"/>
              <a:t> </a:t>
            </a:r>
            <a:r>
              <a:rPr lang="cs-CZ" sz="2600" dirty="0" err="1"/>
              <a:t>change</a:t>
            </a:r>
            <a:endParaRPr lang="cs-CZ" sz="2600" dirty="0"/>
          </a:p>
          <a:p>
            <a:pPr>
              <a:lnSpc>
                <a:spcPct val="100000"/>
              </a:lnSpc>
            </a:pPr>
            <a:r>
              <a:rPr lang="cs-CZ" sz="2600" dirty="0"/>
              <a:t>It </a:t>
            </a:r>
            <a:r>
              <a:rPr lang="cs-CZ" sz="2600" dirty="0" err="1"/>
              <a:t>is</a:t>
            </a:r>
            <a:r>
              <a:rPr lang="cs-CZ" sz="2600" dirty="0"/>
              <a:t> </a:t>
            </a:r>
            <a:r>
              <a:rPr lang="cs-CZ" sz="2600" dirty="0" err="1"/>
              <a:t>associated</a:t>
            </a:r>
            <a:r>
              <a:rPr lang="cs-CZ" sz="2600" dirty="0"/>
              <a:t> </a:t>
            </a:r>
            <a:r>
              <a:rPr lang="cs-CZ" sz="2600" dirty="0" err="1"/>
              <a:t>with</a:t>
            </a:r>
            <a:r>
              <a:rPr lang="cs-CZ" sz="2600" dirty="0"/>
              <a:t> </a:t>
            </a:r>
            <a:r>
              <a:rPr lang="cs-CZ" sz="2600" b="1" dirty="0" err="1"/>
              <a:t>significant</a:t>
            </a:r>
            <a:r>
              <a:rPr lang="cs-CZ" sz="2600" b="1" dirty="0"/>
              <a:t> </a:t>
            </a:r>
            <a:r>
              <a:rPr lang="cs-CZ" sz="2600" b="1" dirty="0" err="1"/>
              <a:t>administration</a:t>
            </a:r>
            <a:endParaRPr lang="cs-CZ" sz="2600" b="1" dirty="0"/>
          </a:p>
          <a:p>
            <a:pPr>
              <a:lnSpc>
                <a:spcPct val="100000"/>
              </a:lnSpc>
            </a:pPr>
            <a:r>
              <a:rPr lang="cs-CZ" sz="2600" dirty="0" err="1"/>
              <a:t>The</a:t>
            </a:r>
            <a:r>
              <a:rPr lang="cs-CZ" sz="2600" dirty="0"/>
              <a:t> </a:t>
            </a:r>
            <a:r>
              <a:rPr lang="cs-CZ" sz="2600" b="1" dirty="0" err="1"/>
              <a:t>dynamics</a:t>
            </a:r>
            <a:r>
              <a:rPr lang="cs-CZ" sz="2600" b="1" dirty="0"/>
              <a:t> </a:t>
            </a:r>
            <a:r>
              <a:rPr lang="cs-CZ" sz="2600" dirty="0" err="1"/>
              <a:t>of</a:t>
            </a:r>
            <a:r>
              <a:rPr lang="cs-CZ" sz="2600" dirty="0"/>
              <a:t> </a:t>
            </a:r>
            <a:r>
              <a:rPr lang="cs-CZ" sz="2600" dirty="0" err="1"/>
              <a:t>immovable</a:t>
            </a:r>
            <a:r>
              <a:rPr lang="cs-CZ" sz="2600" dirty="0"/>
              <a:t> </a:t>
            </a:r>
            <a:r>
              <a:rPr lang="cs-CZ" sz="2600" dirty="0" err="1"/>
              <a:t>property</a:t>
            </a:r>
            <a:r>
              <a:rPr lang="cs-CZ" sz="2600" dirty="0"/>
              <a:t> tax </a:t>
            </a:r>
            <a:r>
              <a:rPr lang="cs-CZ" sz="2600" dirty="0" err="1"/>
              <a:t>revenue</a:t>
            </a:r>
            <a:r>
              <a:rPr lang="cs-CZ" sz="2600" dirty="0"/>
              <a:t> and </a:t>
            </a:r>
            <a:r>
              <a:rPr lang="cs-CZ" sz="2600" dirty="0" err="1"/>
              <a:t>shared</a:t>
            </a:r>
            <a:r>
              <a:rPr lang="cs-CZ" sz="2600" dirty="0"/>
              <a:t> tax </a:t>
            </a:r>
            <a:r>
              <a:rPr lang="cs-CZ" sz="2600" dirty="0" err="1"/>
              <a:t>revenue</a:t>
            </a:r>
            <a:r>
              <a:rPr lang="cs-CZ" sz="2600" dirty="0"/>
              <a:t> are </a:t>
            </a:r>
            <a:r>
              <a:rPr lang="cs-CZ" sz="2600" dirty="0" err="1"/>
              <a:t>different</a:t>
            </a:r>
            <a:r>
              <a:rPr lang="cs-CZ" sz="2600" dirty="0"/>
              <a:t>. </a:t>
            </a:r>
          </a:p>
          <a:p>
            <a:pPr lvl="1"/>
            <a:r>
              <a:rPr lang="cs-CZ" dirty="0" err="1"/>
              <a:t>Between</a:t>
            </a:r>
            <a:r>
              <a:rPr lang="cs-CZ" dirty="0"/>
              <a:t> 2013 and 2022, </a:t>
            </a:r>
            <a:r>
              <a:rPr lang="cs-CZ" dirty="0" err="1"/>
              <a:t>immovable</a:t>
            </a:r>
            <a:r>
              <a:rPr lang="cs-CZ" dirty="0"/>
              <a:t> </a:t>
            </a:r>
            <a:r>
              <a:rPr lang="cs-CZ" dirty="0" err="1"/>
              <a:t>property</a:t>
            </a:r>
            <a:r>
              <a:rPr lang="cs-CZ" dirty="0"/>
              <a:t> tax </a:t>
            </a:r>
            <a:r>
              <a:rPr lang="cs-CZ" dirty="0" err="1"/>
              <a:t>revenue</a:t>
            </a:r>
            <a:r>
              <a:rPr lang="cs-CZ" dirty="0"/>
              <a:t> </a:t>
            </a:r>
            <a:r>
              <a:rPr lang="cs-CZ" dirty="0" err="1"/>
              <a:t>increased</a:t>
            </a:r>
            <a:r>
              <a:rPr lang="cs-CZ" dirty="0"/>
              <a:t> by 21%, </a:t>
            </a:r>
            <a:r>
              <a:rPr lang="cs-CZ" dirty="0" err="1"/>
              <a:t>while</a:t>
            </a:r>
            <a:r>
              <a:rPr lang="cs-CZ" dirty="0"/>
              <a:t> </a:t>
            </a:r>
            <a:r>
              <a:rPr lang="cs-CZ" dirty="0" err="1"/>
              <a:t>shared</a:t>
            </a:r>
            <a:r>
              <a:rPr lang="cs-CZ" dirty="0"/>
              <a:t> tax </a:t>
            </a:r>
            <a:r>
              <a:rPr lang="cs-CZ" dirty="0" err="1"/>
              <a:t>revenue</a:t>
            </a:r>
            <a:r>
              <a:rPr lang="cs-CZ" dirty="0"/>
              <a:t> </a:t>
            </a:r>
            <a:r>
              <a:rPr lang="cs-CZ" dirty="0" err="1"/>
              <a:t>increased</a:t>
            </a:r>
            <a:r>
              <a:rPr lang="cs-CZ" dirty="0"/>
              <a:t> by 92%.</a:t>
            </a:r>
          </a:p>
          <a:p>
            <a:pPr>
              <a:lnSpc>
                <a:spcPct val="100000"/>
              </a:lnSpc>
            </a:pPr>
            <a:r>
              <a:rPr lang="cs-CZ" sz="2600" b="1" dirty="0" err="1"/>
              <a:t>Sustainability</a:t>
            </a:r>
            <a:r>
              <a:rPr lang="cs-CZ" sz="2600" dirty="0"/>
              <a:t> </a:t>
            </a:r>
            <a:r>
              <a:rPr lang="cs-CZ" sz="2600" dirty="0" err="1"/>
              <a:t>of</a:t>
            </a:r>
            <a:r>
              <a:rPr lang="cs-CZ" sz="2600" dirty="0"/>
              <a:t> </a:t>
            </a:r>
            <a:r>
              <a:rPr lang="cs-CZ" sz="2600" dirty="0" err="1"/>
              <a:t>municipal</a:t>
            </a:r>
            <a:r>
              <a:rPr lang="cs-CZ" sz="2600" dirty="0"/>
              <a:t> </a:t>
            </a:r>
            <a:r>
              <a:rPr lang="cs-CZ" sz="2600" dirty="0" err="1"/>
              <a:t>budgets</a:t>
            </a:r>
            <a:r>
              <a:rPr lang="en-US" sz="2600" dirty="0"/>
              <a:t>.</a:t>
            </a:r>
          </a:p>
          <a:p>
            <a:pPr lvl="1"/>
            <a:r>
              <a:rPr lang="en-US" dirty="0" err="1"/>
              <a:t>Municip</a:t>
            </a:r>
            <a:r>
              <a:rPr lang="cs-CZ" dirty="0" err="1"/>
              <a:t>alities</a:t>
            </a:r>
            <a:r>
              <a:rPr lang="cs-CZ" dirty="0"/>
              <a:t> are </a:t>
            </a:r>
            <a:r>
              <a:rPr lang="cs-CZ" dirty="0" err="1"/>
              <a:t>trying</a:t>
            </a:r>
            <a:r>
              <a:rPr lang="cs-CZ" dirty="0"/>
              <a:t> to </a:t>
            </a:r>
            <a:r>
              <a:rPr lang="cs-CZ" dirty="0" err="1"/>
              <a:t>manage</a:t>
            </a:r>
            <a:r>
              <a:rPr lang="cs-CZ" dirty="0"/>
              <a:t> a long-term </a:t>
            </a:r>
            <a:r>
              <a:rPr lang="cs-CZ" dirty="0" err="1"/>
              <a:t>balanced</a:t>
            </a:r>
            <a:r>
              <a:rPr lang="cs-CZ" dirty="0"/>
              <a:t> budget.</a:t>
            </a:r>
          </a:p>
          <a:p>
            <a:pPr lvl="1"/>
            <a:r>
              <a:rPr lang="cs-CZ" dirty="0"/>
              <a:t>In 2022, 50.6 % </a:t>
            </a:r>
            <a:r>
              <a:rPr lang="cs-CZ" dirty="0" err="1"/>
              <a:t>of</a:t>
            </a:r>
            <a:r>
              <a:rPr lang="cs-CZ" dirty="0"/>
              <a:t> </a:t>
            </a:r>
            <a:r>
              <a:rPr lang="cs-CZ" dirty="0" err="1"/>
              <a:t>municipalities</a:t>
            </a:r>
            <a:r>
              <a:rPr lang="cs-CZ" dirty="0"/>
              <a:t> </a:t>
            </a:r>
            <a:r>
              <a:rPr lang="cs-CZ" dirty="0" err="1"/>
              <a:t>reported</a:t>
            </a:r>
            <a:r>
              <a:rPr lang="cs-CZ" dirty="0"/>
              <a:t> </a:t>
            </a:r>
            <a:r>
              <a:rPr lang="cs-CZ" dirty="0" err="1"/>
              <a:t>debt</a:t>
            </a:r>
            <a:r>
              <a:rPr lang="cs-CZ" dirty="0"/>
              <a:t>. </a:t>
            </a:r>
          </a:p>
          <a:p>
            <a:pPr lvl="1"/>
            <a:r>
              <a:rPr lang="cs-CZ" dirty="0"/>
              <a:t>It </a:t>
            </a:r>
            <a:r>
              <a:rPr lang="cs-CZ" dirty="0" err="1"/>
              <a:t>will</a:t>
            </a:r>
            <a:r>
              <a:rPr lang="cs-CZ" dirty="0"/>
              <a:t> </a:t>
            </a:r>
            <a:r>
              <a:rPr lang="cs-CZ" dirty="0" err="1"/>
              <a:t>be</a:t>
            </a:r>
            <a:r>
              <a:rPr lang="cs-CZ" dirty="0"/>
              <a:t> </a:t>
            </a:r>
            <a:r>
              <a:rPr lang="cs-CZ" dirty="0" err="1"/>
              <a:t>challenges</a:t>
            </a:r>
            <a:r>
              <a:rPr lang="cs-CZ" dirty="0"/>
              <a:t> </a:t>
            </a:r>
            <a:r>
              <a:rPr lang="cs-CZ" dirty="0" err="1"/>
              <a:t>for</a:t>
            </a:r>
            <a:r>
              <a:rPr lang="cs-CZ" dirty="0"/>
              <a:t> </a:t>
            </a:r>
            <a:r>
              <a:rPr lang="cs-CZ" dirty="0" err="1"/>
              <a:t>municipalities</a:t>
            </a:r>
            <a:r>
              <a:rPr lang="cs-CZ" dirty="0"/>
              <a:t>.</a:t>
            </a:r>
          </a:p>
        </p:txBody>
      </p:sp>
    </p:spTree>
    <p:extLst>
      <p:ext uri="{BB962C8B-B14F-4D97-AF65-F5344CB8AC3E}">
        <p14:creationId xmlns:p14="http://schemas.microsoft.com/office/powerpoint/2010/main" val="982435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D4AC8B1-FF60-419A-8D21-5C6028CE2F56}"/>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043CE01E-9081-4525-A0B8-A6F13CDF4AF1}"/>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a:extLst>
              <a:ext uri="{FF2B5EF4-FFF2-40B4-BE49-F238E27FC236}">
                <a16:creationId xmlns:a16="http://schemas.microsoft.com/office/drawing/2014/main" id="{5C1ED156-7863-4331-9F5F-1CA180E43356}"/>
              </a:ext>
            </a:extLst>
          </p:cNvPr>
          <p:cNvSpPr>
            <a:spLocks noGrp="1"/>
          </p:cNvSpPr>
          <p:nvPr>
            <p:ph type="title"/>
          </p:nvPr>
        </p:nvSpPr>
        <p:spPr>
          <a:xfrm>
            <a:off x="720000" y="485775"/>
            <a:ext cx="10753200" cy="540225"/>
          </a:xfrm>
        </p:spPr>
        <p:txBody>
          <a:bodyPr/>
          <a:lstStyle/>
          <a:p>
            <a:r>
              <a:rPr lang="cs-CZ" sz="3200" dirty="0" err="1"/>
              <a:t>Immovable</a:t>
            </a:r>
            <a:r>
              <a:rPr lang="cs-CZ" sz="3200" dirty="0"/>
              <a:t> </a:t>
            </a:r>
            <a:r>
              <a:rPr lang="cs-CZ" sz="3200" dirty="0" err="1"/>
              <a:t>Property</a:t>
            </a:r>
            <a:r>
              <a:rPr lang="cs-CZ" sz="3200" dirty="0"/>
              <a:t> Tax </a:t>
            </a:r>
            <a:r>
              <a:rPr lang="cs-CZ" sz="3200" dirty="0" err="1"/>
              <a:t>Regulation</a:t>
            </a:r>
            <a:r>
              <a:rPr lang="cs-CZ" sz="3200" dirty="0"/>
              <a:t> de Lege </a:t>
            </a:r>
            <a:r>
              <a:rPr lang="cs-CZ" sz="3200" dirty="0" err="1"/>
              <a:t>Ferenda</a:t>
            </a:r>
            <a:endParaRPr lang="cs-CZ" sz="3200" dirty="0"/>
          </a:p>
        </p:txBody>
      </p:sp>
      <p:sp>
        <p:nvSpPr>
          <p:cNvPr id="5" name="Zástupný obsah 4">
            <a:extLst>
              <a:ext uri="{FF2B5EF4-FFF2-40B4-BE49-F238E27FC236}">
                <a16:creationId xmlns:a16="http://schemas.microsoft.com/office/drawing/2014/main" id="{53719635-DE87-4A2E-867A-46D6A626FCE3}"/>
              </a:ext>
            </a:extLst>
          </p:cNvPr>
          <p:cNvSpPr>
            <a:spLocks noGrp="1"/>
          </p:cNvSpPr>
          <p:nvPr>
            <p:ph idx="1"/>
          </p:nvPr>
        </p:nvSpPr>
        <p:spPr>
          <a:xfrm>
            <a:off x="720000" y="1221972"/>
            <a:ext cx="10753200" cy="4754880"/>
          </a:xfrm>
        </p:spPr>
        <p:txBody>
          <a:bodyPr/>
          <a:lstStyle/>
          <a:p>
            <a:pPr>
              <a:lnSpc>
                <a:spcPct val="100000"/>
              </a:lnSpc>
            </a:pPr>
            <a:r>
              <a:rPr lang="en-US" dirty="0"/>
              <a:t>the recurrent property tax must remain exclusively local tax. </a:t>
            </a:r>
            <a:endParaRPr lang="cs-CZ" dirty="0"/>
          </a:p>
          <a:p>
            <a:pPr>
              <a:lnSpc>
                <a:spcPct val="100000"/>
              </a:lnSpc>
            </a:pPr>
            <a:r>
              <a:rPr lang="en-US" dirty="0"/>
              <a:t>problem of low revenue could be resolved by adopting an ad valorem tax base</a:t>
            </a:r>
            <a:endParaRPr lang="cs-CZ" dirty="0"/>
          </a:p>
          <a:p>
            <a:pPr lvl="1"/>
            <a:r>
              <a:rPr lang="cs-CZ" dirty="0"/>
              <a:t>no </a:t>
            </a:r>
            <a:r>
              <a:rPr lang="en-US" dirty="0"/>
              <a:t>political will to increase the immovable property tax revenue</a:t>
            </a:r>
            <a:endParaRPr lang="cs-CZ" dirty="0"/>
          </a:p>
          <a:p>
            <a:pPr lvl="1"/>
            <a:r>
              <a:rPr lang="en-US" dirty="0"/>
              <a:t>no real incentive to implement an ad valorem system</a:t>
            </a:r>
            <a:endParaRPr lang="cs-CZ" dirty="0"/>
          </a:p>
          <a:p>
            <a:pPr lvl="1"/>
            <a:r>
              <a:rPr lang="en-US" dirty="0"/>
              <a:t>expensive to establish, administratively demanding, and time-consuming</a:t>
            </a:r>
            <a:endParaRPr lang="cs-CZ" dirty="0"/>
          </a:p>
          <a:p>
            <a:pPr>
              <a:lnSpc>
                <a:spcPct val="100000"/>
              </a:lnSpc>
            </a:pPr>
            <a:r>
              <a:rPr lang="en-US" dirty="0"/>
              <a:t>retain the unit system (area) tax base</a:t>
            </a:r>
            <a:endParaRPr lang="cs-CZ" dirty="0"/>
          </a:p>
          <a:p>
            <a:pPr>
              <a:lnSpc>
                <a:spcPct val="100000"/>
              </a:lnSpc>
            </a:pPr>
            <a:r>
              <a:rPr lang="en-US" dirty="0"/>
              <a:t>one maximum tax rate and municipalities should have the right to introduce their own specific tax rates below that level</a:t>
            </a:r>
            <a:endParaRPr lang="cs-CZ" dirty="0"/>
          </a:p>
          <a:p>
            <a:pPr lvl="1"/>
            <a:r>
              <a:rPr lang="en-US" dirty="0"/>
              <a:t>6,258 municipalities in the Czech Republic</a:t>
            </a:r>
            <a:endParaRPr lang="cs-CZ" dirty="0"/>
          </a:p>
          <a:p>
            <a:pPr lvl="1"/>
            <a:r>
              <a:rPr lang="en-US" dirty="0"/>
              <a:t>another rate (standard rate) in the legislation </a:t>
            </a:r>
            <a:endParaRPr lang="cs-CZ" dirty="0"/>
          </a:p>
          <a:p>
            <a:pPr>
              <a:lnSpc>
                <a:spcPct val="100000"/>
              </a:lnSpc>
            </a:pPr>
            <a:r>
              <a:rPr lang="en-US" dirty="0"/>
              <a:t>it is reasonable to retain state tax offices as tax administrators </a:t>
            </a:r>
            <a:endParaRPr lang="cs-CZ" dirty="0"/>
          </a:p>
        </p:txBody>
      </p:sp>
    </p:spTree>
    <p:extLst>
      <p:ext uri="{BB962C8B-B14F-4D97-AF65-F5344CB8AC3E}">
        <p14:creationId xmlns:p14="http://schemas.microsoft.com/office/powerpoint/2010/main" val="2887942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DFF2256-F7B5-4792-BA2A-4DF45D8C6E56}"/>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A6C246AB-077F-4677-A43A-327F6A3E9467}"/>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a:extLst>
              <a:ext uri="{FF2B5EF4-FFF2-40B4-BE49-F238E27FC236}">
                <a16:creationId xmlns:a16="http://schemas.microsoft.com/office/drawing/2014/main" id="{B2D5D6F9-306C-42C3-9836-16CF57B354AC}"/>
              </a:ext>
            </a:extLst>
          </p:cNvPr>
          <p:cNvSpPr>
            <a:spLocks noGrp="1"/>
          </p:cNvSpPr>
          <p:nvPr>
            <p:ph type="title"/>
          </p:nvPr>
        </p:nvSpPr>
        <p:spPr/>
        <p:txBody>
          <a:bodyPr/>
          <a:lstStyle/>
          <a:p>
            <a:r>
              <a:rPr lang="cs-CZ" dirty="0" err="1"/>
              <a:t>Conclusions</a:t>
            </a:r>
            <a:r>
              <a:rPr lang="cs-CZ" dirty="0"/>
              <a:t> I</a:t>
            </a:r>
          </a:p>
        </p:txBody>
      </p:sp>
      <p:sp>
        <p:nvSpPr>
          <p:cNvPr id="5" name="Zástupný symbol pro obsah 4">
            <a:extLst>
              <a:ext uri="{FF2B5EF4-FFF2-40B4-BE49-F238E27FC236}">
                <a16:creationId xmlns:a16="http://schemas.microsoft.com/office/drawing/2014/main" id="{2FA58C93-C8C3-4523-917A-4CD18832DFEC}"/>
              </a:ext>
            </a:extLst>
          </p:cNvPr>
          <p:cNvSpPr>
            <a:spLocks noGrp="1"/>
          </p:cNvSpPr>
          <p:nvPr>
            <p:ph idx="1"/>
          </p:nvPr>
        </p:nvSpPr>
        <p:spPr>
          <a:xfrm>
            <a:off x="720000" y="1679171"/>
            <a:ext cx="10753200" cy="4548828"/>
          </a:xfrm>
        </p:spPr>
        <p:txBody>
          <a:bodyPr/>
          <a:lstStyle/>
          <a:p>
            <a:pPr>
              <a:lnSpc>
                <a:spcPct val="100000"/>
              </a:lnSpc>
            </a:pPr>
            <a:r>
              <a:rPr lang="en-US" dirty="0"/>
              <a:t>why property owners should pay tax on property they have acquired from previously taxed income</a:t>
            </a:r>
            <a:endParaRPr lang="cs-CZ" dirty="0"/>
          </a:p>
          <a:p>
            <a:pPr>
              <a:lnSpc>
                <a:spcPct val="100000"/>
              </a:lnSpc>
            </a:pPr>
            <a:r>
              <a:rPr lang="en-US" dirty="0"/>
              <a:t>property owners benefit from the services provided by the municipalities and cities </a:t>
            </a:r>
            <a:endParaRPr lang="cs-CZ" dirty="0"/>
          </a:p>
          <a:p>
            <a:pPr>
              <a:lnSpc>
                <a:spcPct val="100000"/>
              </a:lnSpc>
            </a:pPr>
            <a:r>
              <a:rPr lang="en-US" dirty="0"/>
              <a:t>services increase not only the quality of life but also the value of the property</a:t>
            </a:r>
            <a:endParaRPr lang="cs-CZ" dirty="0"/>
          </a:p>
          <a:p>
            <a:pPr>
              <a:lnSpc>
                <a:spcPct val="100000"/>
              </a:lnSpc>
            </a:pPr>
            <a:r>
              <a:rPr lang="cs-CZ" dirty="0"/>
              <a:t>f</a:t>
            </a:r>
            <a:r>
              <a:rPr lang="en-US" dirty="0" err="1"/>
              <a:t>undamental</a:t>
            </a:r>
            <a:r>
              <a:rPr lang="cs-CZ" dirty="0"/>
              <a:t> </a:t>
            </a:r>
            <a:r>
              <a:rPr lang="en-US" dirty="0"/>
              <a:t>requirements for the tax to be suitably designed, sufficiently general and comprehensible, simple to calculate, with minimal administration and collection costs, and, last but not least, to take account of the specificities of each municipality</a:t>
            </a:r>
            <a:endParaRPr lang="cs-CZ" dirty="0"/>
          </a:p>
        </p:txBody>
      </p:sp>
    </p:spTree>
    <p:extLst>
      <p:ext uri="{BB962C8B-B14F-4D97-AF65-F5344CB8AC3E}">
        <p14:creationId xmlns:p14="http://schemas.microsoft.com/office/powerpoint/2010/main" val="2477131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8AFB078-FA68-4454-B886-36ED6DE592BB}"/>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86EFBA9B-EF0A-4412-A0D9-6CB9D974E4A0}"/>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63A33A6D-C4AD-45E4-9482-94E1108CD0A8}"/>
              </a:ext>
            </a:extLst>
          </p:cNvPr>
          <p:cNvSpPr>
            <a:spLocks noGrp="1"/>
          </p:cNvSpPr>
          <p:nvPr>
            <p:ph type="title"/>
          </p:nvPr>
        </p:nvSpPr>
        <p:spPr/>
        <p:txBody>
          <a:bodyPr/>
          <a:lstStyle/>
          <a:p>
            <a:r>
              <a:rPr lang="cs-CZ" dirty="0" err="1"/>
              <a:t>Conclusion</a:t>
            </a:r>
            <a:r>
              <a:rPr lang="cs-CZ" dirty="0"/>
              <a:t> II</a:t>
            </a:r>
          </a:p>
        </p:txBody>
      </p:sp>
      <p:sp>
        <p:nvSpPr>
          <p:cNvPr id="5" name="Zástupný obsah 4">
            <a:extLst>
              <a:ext uri="{FF2B5EF4-FFF2-40B4-BE49-F238E27FC236}">
                <a16:creationId xmlns:a16="http://schemas.microsoft.com/office/drawing/2014/main" id="{15DD1D93-9350-4E6B-AC2F-702D4B03636E}"/>
              </a:ext>
            </a:extLst>
          </p:cNvPr>
          <p:cNvSpPr>
            <a:spLocks noGrp="1"/>
          </p:cNvSpPr>
          <p:nvPr>
            <p:ph idx="1"/>
          </p:nvPr>
        </p:nvSpPr>
        <p:spPr>
          <a:xfrm>
            <a:off x="720000" y="1512916"/>
            <a:ext cx="10753200" cy="4319084"/>
          </a:xfrm>
        </p:spPr>
        <p:txBody>
          <a:bodyPr/>
          <a:lstStyle/>
          <a:p>
            <a:pPr>
              <a:lnSpc>
                <a:spcPct val="100000"/>
              </a:lnSpc>
            </a:pPr>
            <a:r>
              <a:rPr lang="en-US" sz="2800" dirty="0"/>
              <a:t>hypothesis that the role of the immovable property tax is negligible and municipalities must rely on sources of funding other than local taxes to meet their statutory obligations was confirmed</a:t>
            </a:r>
            <a:endParaRPr lang="cs-CZ" sz="2800" dirty="0"/>
          </a:p>
          <a:p>
            <a:pPr>
              <a:lnSpc>
                <a:spcPct val="100000"/>
              </a:lnSpc>
            </a:pPr>
            <a:r>
              <a:rPr lang="en-US" sz="2800" dirty="0"/>
              <a:t>Although the state part of the property tax has not been introduced, with regard to the reduction of the municipalities' share of shared taxes, the winner of these changes is the state</a:t>
            </a:r>
            <a:endParaRPr lang="cs-CZ" sz="2800" dirty="0"/>
          </a:p>
          <a:p>
            <a:pPr>
              <a:lnSpc>
                <a:spcPct val="100000"/>
              </a:lnSpc>
            </a:pPr>
            <a:r>
              <a:rPr lang="en-US" sz="2800" dirty="0"/>
              <a:t>municipalities will have to find another source of revenue, including a possible increase in the property tax</a:t>
            </a:r>
            <a:endParaRPr lang="cs-CZ" sz="2800" dirty="0"/>
          </a:p>
          <a:p>
            <a:pPr>
              <a:lnSpc>
                <a:spcPct val="100000"/>
              </a:lnSpc>
            </a:pPr>
            <a:r>
              <a:rPr lang="en-US" sz="2800" dirty="0"/>
              <a:t>it is to be expected that municipal investment plans will be slowed or suspended</a:t>
            </a:r>
            <a:endParaRPr lang="cs-CZ" sz="2800" dirty="0"/>
          </a:p>
        </p:txBody>
      </p:sp>
    </p:spTree>
    <p:extLst>
      <p:ext uri="{BB962C8B-B14F-4D97-AF65-F5344CB8AC3E}">
        <p14:creationId xmlns:p14="http://schemas.microsoft.com/office/powerpoint/2010/main" val="3465429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7C16FDA-CBA2-4DE3-BEC5-330113EF8BD8}"/>
              </a:ext>
            </a:extLst>
          </p:cNvPr>
          <p:cNvSpPr>
            <a:spLocks noGrp="1"/>
          </p:cNvSpPr>
          <p:nvPr>
            <p:ph type="ftr" sz="quarter" idx="10"/>
          </p:nvPr>
        </p:nvSpPr>
        <p:spPr/>
        <p:txBody>
          <a:bodyPr/>
          <a:lstStyle/>
          <a:p>
            <a:r>
              <a:rPr lang="cs-CZ" noProof="0" dirty="0"/>
              <a:t>michal.radvan@law.muni.cz</a:t>
            </a:r>
            <a:endParaRPr lang="en-GB" noProof="0" dirty="0"/>
          </a:p>
        </p:txBody>
      </p:sp>
      <p:sp>
        <p:nvSpPr>
          <p:cNvPr id="3" name="Zástupný symbol pro číslo snímku 2">
            <a:extLst>
              <a:ext uri="{FF2B5EF4-FFF2-40B4-BE49-F238E27FC236}">
                <a16:creationId xmlns:a16="http://schemas.microsoft.com/office/drawing/2014/main" id="{6C41A4DC-83ED-4E51-8FF6-F3DB856CAC1E}"/>
              </a:ext>
            </a:extLst>
          </p:cNvPr>
          <p:cNvSpPr>
            <a:spLocks noGrp="1"/>
          </p:cNvSpPr>
          <p:nvPr>
            <p:ph type="sldNum" sz="quarter" idx="11"/>
          </p:nvPr>
        </p:nvSpPr>
        <p:spPr/>
        <p:txBody>
          <a:bodyPr/>
          <a:lstStyle/>
          <a:p>
            <a:fld id="{D6D6C118-631F-4A80-9886-907009361577}" type="slidenum">
              <a:rPr lang="cs-CZ" altLang="cs-CZ" smtClean="0"/>
              <a:pPr/>
              <a:t>14</a:t>
            </a:fld>
            <a:endParaRPr lang="cs-CZ" altLang="cs-CZ" dirty="0"/>
          </a:p>
        </p:txBody>
      </p:sp>
      <p:pic>
        <p:nvPicPr>
          <p:cNvPr id="5" name="Obrázek 4">
            <a:extLst>
              <a:ext uri="{FF2B5EF4-FFF2-40B4-BE49-F238E27FC236}">
                <a16:creationId xmlns:a16="http://schemas.microsoft.com/office/drawing/2014/main" id="{242131CE-10AB-4752-A1F6-9789BE0B54C3}"/>
              </a:ext>
            </a:extLst>
          </p:cNvPr>
          <p:cNvPicPr>
            <a:picLocks noChangeAspect="1"/>
          </p:cNvPicPr>
          <p:nvPr/>
        </p:nvPicPr>
        <p:blipFill>
          <a:blip r:embed="rId2"/>
          <a:stretch>
            <a:fillRect/>
          </a:stretch>
        </p:blipFill>
        <p:spPr>
          <a:xfrm>
            <a:off x="2869035" y="603077"/>
            <a:ext cx="5847126" cy="5517654"/>
          </a:xfrm>
          <a:prstGeom prst="rect">
            <a:avLst/>
          </a:prstGeom>
        </p:spPr>
      </p:pic>
    </p:spTree>
    <p:extLst>
      <p:ext uri="{BB962C8B-B14F-4D97-AF65-F5344CB8AC3E}">
        <p14:creationId xmlns:p14="http://schemas.microsoft.com/office/powerpoint/2010/main" val="3765977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1B9CF9E-1F73-FC4A-A472-B74260ABDB82}"/>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4130E183-A633-5F41-B177-B5E06A3CD1CC}"/>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8D03C4FA-EA92-7D43-9A92-9B74C18937ED}"/>
              </a:ext>
            </a:extLst>
          </p:cNvPr>
          <p:cNvSpPr>
            <a:spLocks noGrp="1"/>
          </p:cNvSpPr>
          <p:nvPr>
            <p:ph type="title"/>
          </p:nvPr>
        </p:nvSpPr>
        <p:spPr/>
        <p:txBody>
          <a:bodyPr/>
          <a:lstStyle/>
          <a:p>
            <a:r>
              <a:rPr lang="cs-CZ" dirty="0"/>
              <a:t>Background and </a:t>
            </a:r>
            <a:r>
              <a:rPr lang="cs-CZ" dirty="0" err="1"/>
              <a:t>Research</a:t>
            </a:r>
            <a:r>
              <a:rPr lang="cs-CZ" dirty="0"/>
              <a:t> </a:t>
            </a:r>
            <a:r>
              <a:rPr lang="cs-CZ" dirty="0" err="1"/>
              <a:t>Hypothesis</a:t>
            </a:r>
            <a:endParaRPr lang="cs-CZ" dirty="0"/>
          </a:p>
        </p:txBody>
      </p:sp>
      <p:sp>
        <p:nvSpPr>
          <p:cNvPr id="5" name="Zástupný obsah 4">
            <a:extLst>
              <a:ext uri="{FF2B5EF4-FFF2-40B4-BE49-F238E27FC236}">
                <a16:creationId xmlns:a16="http://schemas.microsoft.com/office/drawing/2014/main" id="{50496F22-0F8F-3944-B9F7-CD1C95CE09BA}"/>
              </a:ext>
            </a:extLst>
          </p:cNvPr>
          <p:cNvSpPr>
            <a:spLocks noGrp="1"/>
          </p:cNvSpPr>
          <p:nvPr>
            <p:ph idx="1"/>
          </p:nvPr>
        </p:nvSpPr>
        <p:spPr>
          <a:xfrm>
            <a:off x="719999" y="1392572"/>
            <a:ext cx="10752001" cy="4835428"/>
          </a:xfrm>
        </p:spPr>
        <p:txBody>
          <a:bodyPr/>
          <a:lstStyle/>
          <a:p>
            <a:pPr>
              <a:lnSpc>
                <a:spcPct val="100000"/>
              </a:lnSpc>
              <a:spcBef>
                <a:spcPts val="600"/>
              </a:spcBef>
            </a:pPr>
            <a:r>
              <a:rPr lang="en-US" sz="2400" dirty="0"/>
              <a:t>many Czech acts delegate tasks and duties to municipalities </a:t>
            </a:r>
            <a:endParaRPr lang="cs-CZ" sz="2400" dirty="0"/>
          </a:p>
          <a:p>
            <a:pPr>
              <a:lnSpc>
                <a:spcPct val="100000"/>
              </a:lnSpc>
              <a:spcBef>
                <a:spcPts val="600"/>
              </a:spcBef>
            </a:pPr>
            <a:r>
              <a:rPr lang="en-US" sz="2400" dirty="0"/>
              <a:t>municipalities need to find sufficient funding</a:t>
            </a:r>
            <a:endParaRPr lang="cs-CZ" sz="2400" dirty="0"/>
          </a:p>
          <a:p>
            <a:pPr>
              <a:lnSpc>
                <a:spcPct val="100000"/>
              </a:lnSpc>
              <a:spcBef>
                <a:spcPts val="600"/>
              </a:spcBef>
            </a:pPr>
            <a:r>
              <a:rPr lang="en-US" sz="2400" dirty="0"/>
              <a:t>several local taxes </a:t>
            </a:r>
            <a:r>
              <a:rPr lang="en-US" sz="2400" dirty="0" err="1"/>
              <a:t>sensu</a:t>
            </a:r>
            <a:r>
              <a:rPr lang="en-US" sz="2400" dirty="0"/>
              <a:t> </a:t>
            </a:r>
            <a:r>
              <a:rPr lang="en-US" sz="2400" dirty="0" err="1"/>
              <a:t>lato</a:t>
            </a:r>
            <a:r>
              <a:rPr lang="en-US" sz="2400" dirty="0"/>
              <a:t> in the Czech Republic: the immovable property tax and eight local charges</a:t>
            </a:r>
            <a:endParaRPr lang="cs-CZ" sz="2400" dirty="0"/>
          </a:p>
          <a:p>
            <a:pPr marL="72000" indent="0">
              <a:lnSpc>
                <a:spcPct val="100000"/>
              </a:lnSpc>
              <a:spcBef>
                <a:spcPts val="600"/>
              </a:spcBef>
              <a:buNone/>
            </a:pPr>
            <a:r>
              <a:rPr lang="cs-CZ" sz="3200" b="1" dirty="0"/>
              <a:t>T</a:t>
            </a:r>
            <a:r>
              <a:rPr lang="en-US" sz="3200" b="1" dirty="0"/>
              <a:t>he role of the property tax is negligible</a:t>
            </a:r>
            <a:r>
              <a:rPr lang="cs-CZ" sz="3200" b="1" dirty="0"/>
              <a:t>,</a:t>
            </a:r>
            <a:r>
              <a:rPr lang="en-US" sz="3200" b="1" dirty="0"/>
              <a:t> and municipalities must rely on sources of funding other than local taxes to meet their statutory obligations</a:t>
            </a:r>
            <a:r>
              <a:rPr lang="cs-CZ" sz="3200" b="1" dirty="0"/>
              <a:t>.</a:t>
            </a:r>
            <a:r>
              <a:rPr lang="en-US" sz="3200" b="1" dirty="0"/>
              <a:t> </a:t>
            </a:r>
            <a:endParaRPr lang="cs-CZ" sz="3200" b="1" dirty="0"/>
          </a:p>
          <a:p>
            <a:pPr marL="72000" indent="0">
              <a:lnSpc>
                <a:spcPct val="100000"/>
              </a:lnSpc>
              <a:spcBef>
                <a:spcPts val="600"/>
              </a:spcBef>
              <a:buNone/>
            </a:pPr>
            <a:endParaRPr lang="cs-CZ" sz="2400" dirty="0"/>
          </a:p>
          <a:p>
            <a:pPr marL="72000" indent="0">
              <a:lnSpc>
                <a:spcPct val="100000"/>
              </a:lnSpc>
              <a:spcBef>
                <a:spcPts val="600"/>
              </a:spcBef>
              <a:buNone/>
            </a:pPr>
            <a:endParaRPr lang="cs-CZ" sz="2400" dirty="0"/>
          </a:p>
        </p:txBody>
      </p:sp>
      <p:sp>
        <p:nvSpPr>
          <p:cNvPr id="6" name="Rectangle 1">
            <a:extLst>
              <a:ext uri="{FF2B5EF4-FFF2-40B4-BE49-F238E27FC236}">
                <a16:creationId xmlns:a16="http://schemas.microsoft.com/office/drawing/2014/main" id="{1B64E262-827E-4DD8-B414-BED37AB235A2}"/>
              </a:ext>
            </a:extLst>
          </p:cNvPr>
          <p:cNvSpPr>
            <a:spLocks noChangeArrowheads="1"/>
          </p:cNvSpPr>
          <p:nvPr/>
        </p:nvSpPr>
        <p:spPr bwMode="auto">
          <a:xfrm>
            <a:off x="7266836" y="4490378"/>
            <a:ext cx="3005951"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0800" b="0" i="0" u="none" strike="noStrike" cap="none" normalizeH="0" baseline="0" dirty="0">
                <a:ln>
                  <a:noFill/>
                </a:ln>
                <a:solidFill>
                  <a:schemeClr val="tx1"/>
                </a:solidFill>
                <a:effectLst/>
                <a:latin typeface="Arial" panose="020B0604020202020204" pitchFamily="34" charset="0"/>
                <a:hlinkClick r:id="rId2"/>
              </a:rPr>
              <a:t>       </a:t>
            </a:r>
            <a:endParaRPr kumimoji="0" lang="cs-CZ" altLang="cs-CZ" sz="1800" b="0" i="0" u="none" strike="noStrike" cap="none" normalizeH="0" baseline="0" dirty="0">
              <a:ln>
                <a:noFill/>
              </a:ln>
              <a:solidFill>
                <a:schemeClr val="tx1"/>
              </a:solidFill>
              <a:effectLst/>
              <a:latin typeface="Arial" panose="020B0604020202020204" pitchFamily="34"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Big issues are at stake in this election but public debt isn't one of them  - Positive Money">
            <a:hlinkClick r:id="rId2"/>
            <a:extLst>
              <a:ext uri="{FF2B5EF4-FFF2-40B4-BE49-F238E27FC236}">
                <a16:creationId xmlns:a16="http://schemas.microsoft.com/office/drawing/2014/main" id="{E60FCDC3-2880-4A61-BC1D-30D6A2D268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7315" y="4687722"/>
            <a:ext cx="3080841" cy="203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003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F7B7581-50B6-452A-A800-931C035A8877}"/>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4BFF961B-3EBF-4567-95D5-2D2C4952BC13}"/>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F7C093BA-1253-4ADE-9760-8A61F2A9121D}"/>
              </a:ext>
            </a:extLst>
          </p:cNvPr>
          <p:cNvSpPr>
            <a:spLocks noGrp="1"/>
          </p:cNvSpPr>
          <p:nvPr>
            <p:ph type="title"/>
          </p:nvPr>
        </p:nvSpPr>
        <p:spPr/>
        <p:txBody>
          <a:bodyPr/>
          <a:lstStyle/>
          <a:p>
            <a:r>
              <a:rPr lang="en-US" sz="3200" dirty="0"/>
              <a:t>Importance of Property Tax for Municipal Budgets</a:t>
            </a:r>
            <a:endParaRPr lang="cs-CZ" sz="3200" dirty="0"/>
          </a:p>
        </p:txBody>
      </p:sp>
      <p:sp>
        <p:nvSpPr>
          <p:cNvPr id="6" name="Rectangle 1">
            <a:extLst>
              <a:ext uri="{FF2B5EF4-FFF2-40B4-BE49-F238E27FC236}">
                <a16:creationId xmlns:a16="http://schemas.microsoft.com/office/drawing/2014/main" id="{17D03A1C-3035-481D-A0F0-CB5AFD5E7A06}"/>
              </a:ext>
            </a:extLst>
          </p:cNvPr>
          <p:cNvSpPr>
            <a:spLocks noChangeArrowheads="1"/>
          </p:cNvSpPr>
          <p:nvPr/>
        </p:nvSpPr>
        <p:spPr bwMode="auto">
          <a:xfrm flipH="1">
            <a:off x="5503024" y="5880662"/>
            <a:ext cx="252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pic>
        <p:nvPicPr>
          <p:cNvPr id="7" name="Obrázek 6">
            <a:extLst>
              <a:ext uri="{FF2B5EF4-FFF2-40B4-BE49-F238E27FC236}">
                <a16:creationId xmlns:a16="http://schemas.microsoft.com/office/drawing/2014/main" id="{C3DB71A3-4E15-4A0C-AD24-080DB41D118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71662" y="1695046"/>
            <a:ext cx="8448675" cy="4089961"/>
          </a:xfrm>
          <a:prstGeom prst="rect">
            <a:avLst/>
          </a:prstGeom>
          <a:noFill/>
          <a:ln>
            <a:noFill/>
          </a:ln>
        </p:spPr>
      </p:pic>
      <p:sp>
        <p:nvSpPr>
          <p:cNvPr id="8" name="TextovéPole 7">
            <a:extLst>
              <a:ext uri="{FF2B5EF4-FFF2-40B4-BE49-F238E27FC236}">
                <a16:creationId xmlns:a16="http://schemas.microsoft.com/office/drawing/2014/main" id="{821CFF97-FE45-4286-89DE-ED72230F7CAE}"/>
              </a:ext>
            </a:extLst>
          </p:cNvPr>
          <p:cNvSpPr txBox="1"/>
          <p:nvPr/>
        </p:nvSpPr>
        <p:spPr>
          <a:xfrm>
            <a:off x="1947900" y="5581650"/>
            <a:ext cx="7920000" cy="1107996"/>
          </a:xfrm>
          <a:prstGeom prst="rect">
            <a:avLst/>
          </a:prstGeom>
          <a:noFill/>
        </p:spPr>
        <p:txBody>
          <a:bodyPr wrap="square" rtlCol="0">
            <a:spAutoFit/>
          </a:bodyPr>
          <a:lstStyle/>
          <a:p>
            <a:r>
              <a:rPr lang="cs-CZ" sz="1400" b="1" dirty="0" err="1">
                <a:effectLst/>
                <a:latin typeface="Times New Roman" panose="02020603050405020304" pitchFamily="18" charset="0"/>
                <a:ea typeface="Calibri" panose="020F0502020204030204" pitchFamily="34" charset="0"/>
                <a:cs typeface="Times New Roman" panose="02020603050405020304" pitchFamily="18" charset="0"/>
              </a:rPr>
              <a:t>Revenues</a:t>
            </a: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400" b="1" dirty="0" err="1">
                <a:effectLst/>
                <a:latin typeface="Times New Roman" panose="02020603050405020304" pitchFamily="18" charset="0"/>
                <a:ea typeface="Calibri" panose="020F0502020204030204" pitchFamily="34" charset="0"/>
                <a:cs typeface="Times New Roman" panose="02020603050405020304" pitchFamily="18" charset="0"/>
              </a:rPr>
              <a:t>of</a:t>
            </a: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400" b="1"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400" b="1" dirty="0" err="1">
                <a:effectLst/>
                <a:latin typeface="Times New Roman" panose="02020603050405020304" pitchFamily="18" charset="0"/>
                <a:ea typeface="Calibri" panose="020F0502020204030204" pitchFamily="34" charset="0"/>
                <a:cs typeface="Times New Roman" panose="02020603050405020304" pitchFamily="18" charset="0"/>
              </a:rPr>
              <a:t>territorial</a:t>
            </a: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400" b="1" dirty="0" err="1">
                <a:effectLst/>
                <a:latin typeface="Times New Roman" panose="02020603050405020304" pitchFamily="18" charset="0"/>
                <a:ea typeface="Calibri" panose="020F0502020204030204" pitchFamily="34" charset="0"/>
                <a:cs typeface="Times New Roman" panose="02020603050405020304" pitchFamily="18" charset="0"/>
              </a:rPr>
              <a:t>self-governing</a:t>
            </a: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400" b="1" dirty="0" err="1">
                <a:effectLst/>
                <a:latin typeface="Times New Roman" panose="02020603050405020304" pitchFamily="18" charset="0"/>
                <a:ea typeface="Calibri" panose="020F0502020204030204" pitchFamily="34" charset="0"/>
                <a:cs typeface="Times New Roman" panose="02020603050405020304" pitchFamily="18" charset="0"/>
              </a:rPr>
              <a:t>units</a:t>
            </a:r>
            <a:r>
              <a:rPr lang="cs-CZ" sz="1400" b="1" dirty="0">
                <a:effectLst/>
                <a:latin typeface="Times New Roman" panose="02020603050405020304" pitchFamily="18" charset="0"/>
                <a:ea typeface="Calibri" panose="020F0502020204030204" pitchFamily="34" charset="0"/>
                <a:cs typeface="Times New Roman" panose="02020603050405020304" pitchFamily="18" charset="0"/>
              </a:rPr>
              <a:t> by type</a:t>
            </a: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 (% </a:t>
            </a:r>
            <a:r>
              <a:rPr lang="cs-CZ" sz="1400" dirty="0" err="1">
                <a:effectLst/>
                <a:latin typeface="Times New Roman" panose="02020603050405020304" pitchFamily="18" charset="0"/>
                <a:ea typeface="Calibri" panose="020F0502020204030204" pitchFamily="34" charset="0"/>
                <a:cs typeface="Times New Roman" panose="02020603050405020304" pitchFamily="18" charset="0"/>
              </a:rPr>
              <a:t>of</a:t>
            </a: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400" dirty="0" err="1">
                <a:effectLst/>
                <a:latin typeface="Times New Roman" panose="02020603050405020304" pitchFamily="18" charset="0"/>
                <a:ea typeface="Calibri" panose="020F0502020204030204" pitchFamily="34" charset="0"/>
                <a:cs typeface="Times New Roman" panose="02020603050405020304" pitchFamily="18" charset="0"/>
              </a:rPr>
              <a:t>total</a:t>
            </a: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400" dirty="0" err="1">
                <a:effectLst/>
                <a:latin typeface="Times New Roman" panose="02020603050405020304" pitchFamily="18" charset="0"/>
                <a:ea typeface="Calibri" panose="020F0502020204030204" pitchFamily="34" charset="0"/>
                <a:cs typeface="Times New Roman" panose="02020603050405020304" pitchFamily="18" charset="0"/>
              </a:rPr>
              <a:t>revenues</a:t>
            </a: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 data </a:t>
            </a:r>
            <a:r>
              <a:rPr lang="cs-CZ" sz="1400" dirty="0" err="1">
                <a:effectLst/>
                <a:latin typeface="Times New Roman" panose="02020603050405020304" pitchFamily="18" charset="0"/>
                <a:ea typeface="Calibri" panose="020F0502020204030204" pitchFamily="34" charset="0"/>
                <a:cs typeface="Times New Roman" panose="02020603050405020304" pitchFamily="18" charset="0"/>
              </a:rPr>
              <a:t>for</a:t>
            </a: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 2016, </a:t>
            </a:r>
            <a:r>
              <a:rPr lang="cs-CZ" sz="1400" dirty="0" err="1">
                <a:effectLst/>
                <a:latin typeface="Times New Roman" panose="02020603050405020304" pitchFamily="18" charset="0"/>
                <a:ea typeface="Calibri" panose="020F0502020204030204" pitchFamily="34" charset="0"/>
                <a:cs typeface="Times New Roman" panose="02020603050405020304" pitchFamily="18" charset="0"/>
              </a:rPr>
              <a:t>unweighted</a:t>
            </a: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400" dirty="0" err="1">
                <a:effectLst/>
                <a:latin typeface="Times New Roman" panose="02020603050405020304" pitchFamily="18" charset="0"/>
                <a:ea typeface="Calibri" panose="020F0502020204030204" pitchFamily="34" charset="0"/>
                <a:cs typeface="Times New Roman" panose="02020603050405020304" pitchFamily="18" charset="0"/>
              </a:rPr>
              <a:t>average</a:t>
            </a: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a:t>
            </a:r>
          </a:p>
          <a:p>
            <a:r>
              <a:rPr lang="cs-CZ" sz="1400" dirty="0">
                <a:latin typeface="Times New Roman" panose="02020603050405020304" pitchFamily="18" charset="0"/>
                <a:ea typeface="Calibri" panose="020F0502020204030204" pitchFamily="34" charset="0"/>
                <a:cs typeface="Times New Roman" panose="02020603050405020304" pitchFamily="18" charset="0"/>
              </a:rPr>
              <a:t>Source:</a:t>
            </a:r>
            <a:r>
              <a:rPr lang="cs-CZ" sz="1400" dirty="0">
                <a:effectLst/>
                <a:latin typeface="Times New Roman" panose="02020603050405020304" pitchFamily="18" charset="0"/>
                <a:ea typeface="Calibri" panose="020F0502020204030204" pitchFamily="34" charset="0"/>
                <a:cs typeface="Times New Roman" panose="02020603050405020304" pitchFamily="18" charset="0"/>
              </a:rPr>
              <a:t> OECD</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55514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AE4AAF0-C568-471A-9A3A-E869DEF0FFA5}"/>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2673F7BF-AD38-42E5-AD2B-34FBBDC46B27}"/>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a:extLst>
              <a:ext uri="{FF2B5EF4-FFF2-40B4-BE49-F238E27FC236}">
                <a16:creationId xmlns:a16="http://schemas.microsoft.com/office/drawing/2014/main" id="{ADFC6E50-68C3-4849-823E-72E3E4C62882}"/>
              </a:ext>
            </a:extLst>
          </p:cNvPr>
          <p:cNvSpPr>
            <a:spLocks noGrp="1"/>
          </p:cNvSpPr>
          <p:nvPr>
            <p:ph type="title"/>
          </p:nvPr>
        </p:nvSpPr>
        <p:spPr/>
        <p:txBody>
          <a:bodyPr/>
          <a:lstStyle/>
          <a:p>
            <a:r>
              <a:rPr lang="cs-CZ" sz="3200" dirty="0" err="1"/>
              <a:t>Recurrent</a:t>
            </a:r>
            <a:r>
              <a:rPr lang="cs-CZ" sz="3200" dirty="0"/>
              <a:t> </a:t>
            </a:r>
            <a:r>
              <a:rPr lang="cs-CZ" sz="3200" dirty="0" err="1"/>
              <a:t>taxes</a:t>
            </a:r>
            <a:r>
              <a:rPr lang="cs-CZ" sz="3200" dirty="0"/>
              <a:t> on </a:t>
            </a:r>
            <a:r>
              <a:rPr lang="cs-CZ" sz="3200" dirty="0" err="1"/>
              <a:t>immovable</a:t>
            </a:r>
            <a:r>
              <a:rPr lang="cs-CZ" sz="3200" dirty="0"/>
              <a:t> </a:t>
            </a:r>
            <a:r>
              <a:rPr lang="cs-CZ" sz="3200" dirty="0" err="1"/>
              <a:t>property</a:t>
            </a:r>
            <a:r>
              <a:rPr lang="cs-CZ" sz="3200" dirty="0"/>
              <a:t>, % </a:t>
            </a:r>
            <a:r>
              <a:rPr lang="cs-CZ" sz="3200" dirty="0" err="1"/>
              <a:t>of</a:t>
            </a:r>
            <a:r>
              <a:rPr lang="cs-CZ" sz="3200" dirty="0"/>
              <a:t> GDP</a:t>
            </a:r>
          </a:p>
        </p:txBody>
      </p:sp>
      <p:pic>
        <p:nvPicPr>
          <p:cNvPr id="6" name="Obrázek 5">
            <a:extLst>
              <a:ext uri="{FF2B5EF4-FFF2-40B4-BE49-F238E27FC236}">
                <a16:creationId xmlns:a16="http://schemas.microsoft.com/office/drawing/2014/main" id="{BCA759D5-57CE-4207-B903-C61F7A4C6D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85987" y="1657350"/>
            <a:ext cx="7820026" cy="3543300"/>
          </a:xfrm>
          <a:prstGeom prst="rect">
            <a:avLst/>
          </a:prstGeom>
          <a:noFill/>
          <a:ln>
            <a:noFill/>
          </a:ln>
        </p:spPr>
      </p:pic>
      <p:sp>
        <p:nvSpPr>
          <p:cNvPr id="7" name="TextovéPole 6">
            <a:extLst>
              <a:ext uri="{FF2B5EF4-FFF2-40B4-BE49-F238E27FC236}">
                <a16:creationId xmlns:a16="http://schemas.microsoft.com/office/drawing/2014/main" id="{5F8ABB9C-0CA6-48D1-B157-C367328CBBD2}"/>
              </a:ext>
            </a:extLst>
          </p:cNvPr>
          <p:cNvSpPr txBox="1"/>
          <p:nvPr/>
        </p:nvSpPr>
        <p:spPr>
          <a:xfrm>
            <a:off x="857250" y="5200650"/>
            <a:ext cx="8820150" cy="537904"/>
          </a:xfrm>
          <a:prstGeom prst="rect">
            <a:avLst/>
          </a:prstGeom>
          <a:noFill/>
        </p:spPr>
        <p:txBody>
          <a:bodyPr wrap="square" rtlCol="0">
            <a:spAutoFit/>
          </a:bodyPr>
          <a:lstStyle/>
          <a:p>
            <a:pPr>
              <a:lnSpc>
                <a:spcPct val="107000"/>
              </a:lnSpc>
            </a:pPr>
            <a:r>
              <a:rPr lang="cs-CZ" sz="1400" dirty="0">
                <a:latin typeface="Times New Roman" panose="02020603050405020304" pitchFamily="18" charset="0"/>
                <a:cs typeface="Times New Roman" panose="02020603050405020304" pitchFamily="18" charset="0"/>
              </a:rPr>
              <a:t>1. </a:t>
            </a:r>
            <a:r>
              <a:rPr lang="cs-CZ" sz="1400" dirty="0" err="1">
                <a:latin typeface="Times New Roman" panose="02020603050405020304" pitchFamily="18" charset="0"/>
                <a:cs typeface="Times New Roman" panose="02020603050405020304" pitchFamily="18" charset="0"/>
              </a:rPr>
              <a:t>Unweighted</a:t>
            </a:r>
            <a:r>
              <a:rPr lang="cs-CZ" sz="1400" dirty="0">
                <a:latin typeface="Times New Roman" panose="02020603050405020304" pitchFamily="18" charset="0"/>
                <a:cs typeface="Times New Roman" panose="02020603050405020304" pitchFamily="18" charset="0"/>
              </a:rPr>
              <a:t> </a:t>
            </a:r>
            <a:r>
              <a:rPr lang="cs-CZ" sz="1400" dirty="0" err="1">
                <a:latin typeface="Times New Roman" panose="02020603050405020304" pitchFamily="18" charset="0"/>
                <a:cs typeface="Times New Roman" panose="02020603050405020304" pitchFamily="18" charset="0"/>
              </a:rPr>
              <a:t>average</a:t>
            </a:r>
            <a:r>
              <a:rPr lang="cs-CZ"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2021 or latest available year</a:t>
            </a:r>
            <a:endParaRPr lang="cs-CZ" sz="1400" dirty="0">
              <a:latin typeface="Times New Roman" panose="02020603050405020304" pitchFamily="18" charset="0"/>
              <a:cs typeface="Times New Roman" panose="02020603050405020304" pitchFamily="18" charset="0"/>
            </a:endParaRPr>
          </a:p>
          <a:p>
            <a:pPr>
              <a:lnSpc>
                <a:spcPct val="107000"/>
              </a:lnSpc>
            </a:pPr>
            <a:r>
              <a:rPr lang="cs-CZ" sz="1400" dirty="0">
                <a:latin typeface="Times New Roman" panose="02020603050405020304" pitchFamily="18" charset="0"/>
                <a:cs typeface="Times New Roman" panose="02020603050405020304" pitchFamily="18" charset="0"/>
              </a:rPr>
              <a:t>Source: OECD </a:t>
            </a:r>
            <a:r>
              <a:rPr lang="cs-CZ" sz="1400" dirty="0" err="1">
                <a:latin typeface="Times New Roman" panose="02020603050405020304" pitchFamily="18" charset="0"/>
                <a:cs typeface="Times New Roman" panose="02020603050405020304" pitchFamily="18" charset="0"/>
              </a:rPr>
              <a:t>Revenue</a:t>
            </a:r>
            <a:r>
              <a:rPr lang="cs-CZ" sz="1400" dirty="0">
                <a:latin typeface="Times New Roman" panose="02020603050405020304" pitchFamily="18" charset="0"/>
                <a:cs typeface="Times New Roman" panose="02020603050405020304" pitchFamily="18" charset="0"/>
              </a:rPr>
              <a:t> </a:t>
            </a:r>
            <a:r>
              <a:rPr lang="cs-CZ" sz="1400" dirty="0" err="1">
                <a:latin typeface="Times New Roman" panose="02020603050405020304" pitchFamily="18" charset="0"/>
                <a:cs typeface="Times New Roman" panose="02020603050405020304" pitchFamily="18" charset="0"/>
              </a:rPr>
              <a:t>Statistics</a:t>
            </a:r>
            <a:endParaRPr lang="cs-CZ"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8791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9D692E3-04F5-46D1-B323-758688F3CF7C}"/>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3FF3D500-C873-40FA-8F55-7C0DFB09F4A3}"/>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a:extLst>
              <a:ext uri="{FF2B5EF4-FFF2-40B4-BE49-F238E27FC236}">
                <a16:creationId xmlns:a16="http://schemas.microsoft.com/office/drawing/2014/main" id="{1FFC7B0C-4872-4DEB-82D8-A8EC2E03CD85}"/>
              </a:ext>
            </a:extLst>
          </p:cNvPr>
          <p:cNvSpPr>
            <a:spLocks noGrp="1"/>
          </p:cNvSpPr>
          <p:nvPr>
            <p:ph type="title"/>
          </p:nvPr>
        </p:nvSpPr>
        <p:spPr/>
        <p:txBody>
          <a:bodyPr/>
          <a:lstStyle/>
          <a:p>
            <a:r>
              <a:rPr lang="en-US" sz="4000" dirty="0"/>
              <a:t>Importance of Immovable Property Tax for Municipal Budgets</a:t>
            </a:r>
            <a:endParaRPr lang="cs-CZ" dirty="0"/>
          </a:p>
        </p:txBody>
      </p:sp>
      <p:sp>
        <p:nvSpPr>
          <p:cNvPr id="5" name="Zástupný obsah 4">
            <a:extLst>
              <a:ext uri="{FF2B5EF4-FFF2-40B4-BE49-F238E27FC236}">
                <a16:creationId xmlns:a16="http://schemas.microsoft.com/office/drawing/2014/main" id="{09BA4D5D-343F-4557-AE67-EE9CA32769FF}"/>
              </a:ext>
            </a:extLst>
          </p:cNvPr>
          <p:cNvSpPr>
            <a:spLocks noGrp="1"/>
          </p:cNvSpPr>
          <p:nvPr>
            <p:ph idx="1"/>
          </p:nvPr>
        </p:nvSpPr>
        <p:spPr/>
        <p:txBody>
          <a:bodyPr/>
          <a:lstStyle/>
          <a:p>
            <a:endParaRPr lang="cs-CZ" sz="1800" dirty="0">
              <a:effectLst/>
              <a:latin typeface="Times New Roman" panose="02020603050405020304" pitchFamily="18" charset="0"/>
              <a:ea typeface="Calibri" panose="020F0502020204030204" pitchFamily="34" charset="0"/>
            </a:endParaRPr>
          </a:p>
          <a:p>
            <a:pPr>
              <a:lnSpc>
                <a:spcPct val="100000"/>
              </a:lnSpc>
            </a:pPr>
            <a:r>
              <a:rPr lang="cs-CZ" dirty="0" err="1"/>
              <a:t>Municipalities</a:t>
            </a:r>
            <a:r>
              <a:rPr lang="cs-CZ" dirty="0"/>
              <a:t> </a:t>
            </a:r>
            <a:r>
              <a:rPr lang="cs-CZ" dirty="0" err="1"/>
              <a:t>received</a:t>
            </a:r>
            <a:r>
              <a:rPr lang="cs-CZ" dirty="0"/>
              <a:t> a </a:t>
            </a:r>
            <a:r>
              <a:rPr lang="cs-CZ" dirty="0" err="1"/>
              <a:t>revenue</a:t>
            </a:r>
            <a:r>
              <a:rPr lang="cs-CZ" dirty="0"/>
              <a:t> </a:t>
            </a:r>
            <a:r>
              <a:rPr lang="cs-CZ" dirty="0" err="1"/>
              <a:t>of</a:t>
            </a:r>
            <a:r>
              <a:rPr lang="cs-CZ" dirty="0"/>
              <a:t> CZK 85.8 </a:t>
            </a:r>
            <a:r>
              <a:rPr lang="cs-CZ" dirty="0" err="1"/>
              <a:t>billion</a:t>
            </a:r>
            <a:r>
              <a:rPr lang="cs-CZ" dirty="0"/>
              <a:t> </a:t>
            </a:r>
            <a:r>
              <a:rPr lang="cs-CZ" dirty="0" err="1"/>
              <a:t>from</a:t>
            </a:r>
            <a:r>
              <a:rPr lang="cs-CZ" dirty="0"/>
              <a:t> </a:t>
            </a:r>
            <a:r>
              <a:rPr lang="cs-CZ" dirty="0" err="1"/>
              <a:t>shared</a:t>
            </a:r>
            <a:r>
              <a:rPr lang="cs-CZ" dirty="0"/>
              <a:t> </a:t>
            </a:r>
            <a:r>
              <a:rPr lang="cs-CZ" dirty="0" err="1"/>
              <a:t>taxes</a:t>
            </a:r>
            <a:r>
              <a:rPr lang="cs-CZ" dirty="0"/>
              <a:t>. </a:t>
            </a:r>
          </a:p>
          <a:p>
            <a:pPr>
              <a:lnSpc>
                <a:spcPct val="100000"/>
              </a:lnSpc>
            </a:pPr>
            <a:r>
              <a:rPr lang="cs-CZ" dirty="0" err="1"/>
              <a:t>The</a:t>
            </a:r>
            <a:r>
              <a:rPr lang="cs-CZ" dirty="0"/>
              <a:t> </a:t>
            </a:r>
            <a:r>
              <a:rPr lang="cs-CZ" dirty="0" err="1"/>
              <a:t>share</a:t>
            </a:r>
            <a:r>
              <a:rPr lang="cs-CZ" dirty="0"/>
              <a:t> </a:t>
            </a:r>
            <a:r>
              <a:rPr lang="cs-CZ" dirty="0" err="1"/>
              <a:t>of</a:t>
            </a:r>
            <a:r>
              <a:rPr lang="cs-CZ" dirty="0"/>
              <a:t> </a:t>
            </a:r>
            <a:r>
              <a:rPr lang="cs-CZ" dirty="0" err="1"/>
              <a:t>immovable</a:t>
            </a:r>
            <a:r>
              <a:rPr lang="cs-CZ" dirty="0"/>
              <a:t> </a:t>
            </a:r>
            <a:r>
              <a:rPr lang="cs-CZ" dirty="0" err="1"/>
              <a:t>property</a:t>
            </a:r>
            <a:r>
              <a:rPr lang="cs-CZ" dirty="0"/>
              <a:t> tax in </a:t>
            </a:r>
            <a:r>
              <a:rPr lang="cs-CZ" dirty="0" err="1"/>
              <a:t>total</a:t>
            </a:r>
            <a:r>
              <a:rPr lang="cs-CZ" dirty="0"/>
              <a:t> tax </a:t>
            </a:r>
            <a:r>
              <a:rPr lang="cs-CZ" dirty="0" err="1"/>
              <a:t>revenues</a:t>
            </a:r>
            <a:r>
              <a:rPr lang="cs-CZ" dirty="0"/>
              <a:t> </a:t>
            </a:r>
            <a:r>
              <a:rPr lang="cs-CZ" dirty="0" err="1"/>
              <a:t>was</a:t>
            </a:r>
            <a:r>
              <a:rPr lang="cs-CZ" dirty="0"/>
              <a:t> </a:t>
            </a:r>
            <a:r>
              <a:rPr lang="cs-CZ" dirty="0" err="1"/>
              <a:t>only</a:t>
            </a:r>
            <a:r>
              <a:rPr lang="cs-CZ" dirty="0"/>
              <a:t> </a:t>
            </a:r>
            <a:r>
              <a:rPr lang="cs-CZ" b="1" dirty="0"/>
              <a:t>3%</a:t>
            </a:r>
            <a:r>
              <a:rPr lang="cs-CZ" dirty="0"/>
              <a:t> in 2022 (</a:t>
            </a:r>
            <a:r>
              <a:rPr lang="cs-CZ" dirty="0" err="1"/>
              <a:t>other</a:t>
            </a:r>
            <a:r>
              <a:rPr lang="cs-CZ" dirty="0"/>
              <a:t> tax </a:t>
            </a:r>
            <a:r>
              <a:rPr lang="cs-CZ" dirty="0" err="1"/>
              <a:t>revenue</a:t>
            </a:r>
            <a:r>
              <a:rPr lang="cs-CZ" dirty="0"/>
              <a:t> and </a:t>
            </a:r>
            <a:r>
              <a:rPr lang="cs-CZ" dirty="0" err="1"/>
              <a:t>fees</a:t>
            </a:r>
            <a:r>
              <a:rPr lang="cs-CZ" dirty="0"/>
              <a:t> </a:t>
            </a:r>
            <a:r>
              <a:rPr lang="cs-CZ" dirty="0" err="1"/>
              <a:t>was</a:t>
            </a:r>
            <a:r>
              <a:rPr lang="cs-CZ" dirty="0"/>
              <a:t> </a:t>
            </a:r>
            <a:r>
              <a:rPr lang="cs-CZ" dirty="0" err="1"/>
              <a:t>over</a:t>
            </a:r>
            <a:r>
              <a:rPr lang="cs-CZ" dirty="0"/>
              <a:t> 60 % </a:t>
            </a:r>
            <a:r>
              <a:rPr lang="cs-CZ" dirty="0" err="1"/>
              <a:t>of</a:t>
            </a:r>
            <a:r>
              <a:rPr lang="cs-CZ" dirty="0"/>
              <a:t> </a:t>
            </a:r>
            <a:r>
              <a:rPr lang="cs-CZ" dirty="0" err="1"/>
              <a:t>total</a:t>
            </a:r>
            <a:r>
              <a:rPr lang="cs-CZ" dirty="0"/>
              <a:t> </a:t>
            </a:r>
            <a:r>
              <a:rPr lang="cs-CZ" dirty="0" err="1"/>
              <a:t>income</a:t>
            </a:r>
            <a:r>
              <a:rPr lang="cs-CZ" dirty="0"/>
              <a:t>). </a:t>
            </a:r>
          </a:p>
          <a:p>
            <a:pPr>
              <a:lnSpc>
                <a:spcPct val="100000"/>
              </a:lnSpc>
            </a:pPr>
            <a:r>
              <a:rPr lang="cs-CZ" dirty="0" err="1"/>
              <a:t>Although</a:t>
            </a:r>
            <a:r>
              <a:rPr lang="cs-CZ" dirty="0"/>
              <a:t> </a:t>
            </a:r>
            <a:r>
              <a:rPr lang="cs-CZ" dirty="0" err="1"/>
              <a:t>municipalities</a:t>
            </a:r>
            <a:r>
              <a:rPr lang="cs-CZ" dirty="0"/>
              <a:t> had </a:t>
            </a:r>
            <a:r>
              <a:rPr lang="cs-CZ" dirty="0" err="1"/>
              <a:t>the</a:t>
            </a:r>
            <a:r>
              <a:rPr lang="cs-CZ" dirty="0"/>
              <a:t> </a:t>
            </a:r>
            <a:r>
              <a:rPr lang="cs-CZ" dirty="0" err="1"/>
              <a:t>opportunity</a:t>
            </a:r>
            <a:r>
              <a:rPr lang="cs-CZ" dirty="0"/>
              <a:t> to </a:t>
            </a:r>
            <a:r>
              <a:rPr lang="cs-CZ" dirty="0" err="1"/>
              <a:t>increase</a:t>
            </a:r>
            <a:r>
              <a:rPr lang="cs-CZ" dirty="0"/>
              <a:t> </a:t>
            </a:r>
            <a:r>
              <a:rPr lang="cs-CZ" dirty="0" err="1"/>
              <a:t>the</a:t>
            </a:r>
            <a:r>
              <a:rPr lang="cs-CZ" dirty="0"/>
              <a:t> </a:t>
            </a:r>
            <a:r>
              <a:rPr lang="cs-CZ" dirty="0" err="1"/>
              <a:t>immovable</a:t>
            </a:r>
            <a:r>
              <a:rPr lang="cs-CZ" dirty="0"/>
              <a:t> </a:t>
            </a:r>
            <a:r>
              <a:rPr lang="cs-CZ" dirty="0" err="1"/>
              <a:t>property</a:t>
            </a:r>
            <a:r>
              <a:rPr lang="cs-CZ" dirty="0"/>
              <a:t> tax </a:t>
            </a:r>
            <a:r>
              <a:rPr lang="cs-CZ" dirty="0" err="1"/>
              <a:t>coefficient</a:t>
            </a:r>
            <a:r>
              <a:rPr lang="cs-CZ" dirty="0"/>
              <a:t> and </a:t>
            </a:r>
            <a:r>
              <a:rPr lang="cs-CZ" dirty="0" err="1"/>
              <a:t>thus</a:t>
            </a:r>
            <a:r>
              <a:rPr lang="cs-CZ" dirty="0"/>
              <a:t> </a:t>
            </a:r>
            <a:r>
              <a:rPr lang="cs-CZ" dirty="0" err="1"/>
              <a:t>its</a:t>
            </a:r>
            <a:r>
              <a:rPr lang="cs-CZ" dirty="0"/>
              <a:t> </a:t>
            </a:r>
            <a:r>
              <a:rPr lang="cs-CZ" dirty="0" err="1"/>
              <a:t>total</a:t>
            </a:r>
            <a:r>
              <a:rPr lang="cs-CZ" dirty="0"/>
              <a:t> </a:t>
            </a:r>
            <a:r>
              <a:rPr lang="cs-CZ" dirty="0" err="1"/>
              <a:t>revenue</a:t>
            </a:r>
            <a:r>
              <a:rPr lang="cs-CZ" dirty="0"/>
              <a:t>, </a:t>
            </a:r>
            <a:r>
              <a:rPr lang="cs-CZ" dirty="0" err="1"/>
              <a:t>this</a:t>
            </a:r>
            <a:r>
              <a:rPr lang="cs-CZ" dirty="0"/>
              <a:t> </a:t>
            </a:r>
            <a:r>
              <a:rPr lang="cs-CZ" dirty="0" err="1"/>
              <a:t>option</a:t>
            </a:r>
            <a:r>
              <a:rPr lang="cs-CZ" dirty="0"/>
              <a:t> </a:t>
            </a:r>
            <a:r>
              <a:rPr lang="cs-CZ" dirty="0" err="1"/>
              <a:t>was</a:t>
            </a:r>
            <a:r>
              <a:rPr lang="cs-CZ" dirty="0"/>
              <a:t> not </a:t>
            </a:r>
            <a:r>
              <a:rPr lang="cs-CZ" dirty="0" err="1"/>
              <a:t>used</a:t>
            </a:r>
            <a:r>
              <a:rPr lang="cs-CZ" dirty="0"/>
              <a:t> much by </a:t>
            </a:r>
            <a:r>
              <a:rPr lang="cs-CZ" dirty="0" err="1"/>
              <a:t>municipalities</a:t>
            </a:r>
            <a:r>
              <a:rPr lang="cs-CZ" dirty="0"/>
              <a:t>.</a:t>
            </a:r>
          </a:p>
          <a:p>
            <a:pPr>
              <a:lnSpc>
                <a:spcPct val="100000"/>
              </a:lnSpc>
            </a:pPr>
            <a:r>
              <a:rPr lang="cs-CZ" dirty="0" err="1"/>
              <a:t>Between</a:t>
            </a:r>
            <a:r>
              <a:rPr lang="cs-CZ" dirty="0"/>
              <a:t> 2013 and 2022, </a:t>
            </a:r>
            <a:r>
              <a:rPr lang="cs-CZ" dirty="0" err="1"/>
              <a:t>the</a:t>
            </a:r>
            <a:r>
              <a:rPr lang="cs-CZ" dirty="0"/>
              <a:t> </a:t>
            </a:r>
            <a:r>
              <a:rPr lang="cs-CZ" dirty="0" err="1"/>
              <a:t>average</a:t>
            </a:r>
            <a:r>
              <a:rPr lang="cs-CZ" dirty="0"/>
              <a:t> </a:t>
            </a:r>
            <a:r>
              <a:rPr lang="cs-CZ" dirty="0" err="1"/>
              <a:t>annual</a:t>
            </a:r>
            <a:r>
              <a:rPr lang="cs-CZ" dirty="0"/>
              <a:t> </a:t>
            </a:r>
            <a:r>
              <a:rPr lang="cs-CZ" dirty="0" err="1"/>
              <a:t>growth</a:t>
            </a:r>
            <a:r>
              <a:rPr lang="cs-CZ" dirty="0"/>
              <a:t> </a:t>
            </a:r>
            <a:r>
              <a:rPr lang="cs-CZ" dirty="0" err="1"/>
              <a:t>rate</a:t>
            </a:r>
            <a:r>
              <a:rPr lang="cs-CZ" dirty="0"/>
              <a:t> </a:t>
            </a:r>
            <a:r>
              <a:rPr lang="cs-CZ" dirty="0" err="1"/>
              <a:t>of</a:t>
            </a:r>
            <a:r>
              <a:rPr lang="cs-CZ" dirty="0"/>
              <a:t> </a:t>
            </a:r>
            <a:r>
              <a:rPr lang="cs-CZ" dirty="0" err="1"/>
              <a:t>immovable</a:t>
            </a:r>
            <a:r>
              <a:rPr lang="cs-CZ" dirty="0"/>
              <a:t> </a:t>
            </a:r>
            <a:r>
              <a:rPr lang="cs-CZ" dirty="0" err="1"/>
              <a:t>property</a:t>
            </a:r>
            <a:r>
              <a:rPr lang="cs-CZ" dirty="0"/>
              <a:t> tax </a:t>
            </a:r>
            <a:r>
              <a:rPr lang="cs-CZ" dirty="0" err="1"/>
              <a:t>was</a:t>
            </a:r>
            <a:r>
              <a:rPr lang="cs-CZ" dirty="0"/>
              <a:t> </a:t>
            </a:r>
            <a:r>
              <a:rPr lang="cs-CZ" b="1" dirty="0"/>
              <a:t>2%.</a:t>
            </a:r>
          </a:p>
          <a:p>
            <a:endParaRPr lang="cs-CZ" dirty="0"/>
          </a:p>
        </p:txBody>
      </p:sp>
    </p:spTree>
    <p:extLst>
      <p:ext uri="{BB962C8B-B14F-4D97-AF65-F5344CB8AC3E}">
        <p14:creationId xmlns:p14="http://schemas.microsoft.com/office/powerpoint/2010/main" val="294160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0344A7C-0391-4615-BD89-1B493C1F2C1C}"/>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BAB76B97-8EFF-4897-8F96-AE89DA10102E}"/>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a:extLst>
              <a:ext uri="{FF2B5EF4-FFF2-40B4-BE49-F238E27FC236}">
                <a16:creationId xmlns:a16="http://schemas.microsoft.com/office/drawing/2014/main" id="{D6503559-FE6F-4283-8CED-AC0B1082983C}"/>
              </a:ext>
            </a:extLst>
          </p:cNvPr>
          <p:cNvSpPr>
            <a:spLocks noGrp="1"/>
          </p:cNvSpPr>
          <p:nvPr>
            <p:ph type="title"/>
          </p:nvPr>
        </p:nvSpPr>
        <p:spPr/>
        <p:txBody>
          <a:bodyPr/>
          <a:lstStyle/>
          <a:p>
            <a:r>
              <a:rPr lang="en-US" dirty="0"/>
              <a:t>Possibilities of Czech Municipalities</a:t>
            </a:r>
            <a:br>
              <a:rPr lang="cs-CZ" dirty="0"/>
            </a:br>
            <a:r>
              <a:rPr lang="en-US" dirty="0"/>
              <a:t>to Influence Property Tax</a:t>
            </a:r>
            <a:endParaRPr lang="cs-CZ" dirty="0"/>
          </a:p>
        </p:txBody>
      </p:sp>
      <p:sp>
        <p:nvSpPr>
          <p:cNvPr id="5" name="Zástupný obsah 4">
            <a:extLst>
              <a:ext uri="{FF2B5EF4-FFF2-40B4-BE49-F238E27FC236}">
                <a16:creationId xmlns:a16="http://schemas.microsoft.com/office/drawing/2014/main" id="{9A0705E5-DF12-4AD1-979B-EC5318D3D93E}"/>
              </a:ext>
            </a:extLst>
          </p:cNvPr>
          <p:cNvSpPr>
            <a:spLocks noGrp="1"/>
          </p:cNvSpPr>
          <p:nvPr>
            <p:ph idx="1"/>
          </p:nvPr>
        </p:nvSpPr>
        <p:spPr>
          <a:xfrm>
            <a:off x="720000" y="2327563"/>
            <a:ext cx="10753200" cy="3504435"/>
          </a:xfrm>
        </p:spPr>
        <p:txBody>
          <a:bodyPr/>
          <a:lstStyle/>
          <a:p>
            <a:pPr>
              <a:lnSpc>
                <a:spcPct val="100000"/>
              </a:lnSpc>
            </a:pPr>
            <a:r>
              <a:rPr lang="en-US" dirty="0"/>
              <a:t>two taxes on immovable property: the land tax and the tax on buildings</a:t>
            </a:r>
            <a:endParaRPr lang="cs-CZ" dirty="0"/>
          </a:p>
          <a:p>
            <a:pPr>
              <a:lnSpc>
                <a:spcPct val="100000"/>
              </a:lnSpc>
            </a:pPr>
            <a:r>
              <a:rPr lang="en-US" dirty="0"/>
              <a:t>the unit/area</a:t>
            </a:r>
            <a:r>
              <a:rPr lang="cs-CZ" dirty="0"/>
              <a:t>-</a:t>
            </a:r>
            <a:r>
              <a:rPr lang="cs-CZ" dirty="0" err="1"/>
              <a:t>based</a:t>
            </a:r>
            <a:r>
              <a:rPr lang="cs-CZ" dirty="0"/>
              <a:t> </a:t>
            </a:r>
            <a:r>
              <a:rPr lang="en-US" dirty="0"/>
              <a:t>system is used</a:t>
            </a:r>
            <a:endParaRPr lang="cs-CZ" dirty="0"/>
          </a:p>
          <a:p>
            <a:pPr>
              <a:lnSpc>
                <a:spcPct val="100000"/>
              </a:lnSpc>
            </a:pPr>
            <a:r>
              <a:rPr lang="en-US" dirty="0"/>
              <a:t>administered by the central State tax offices</a:t>
            </a:r>
            <a:endParaRPr lang="cs-CZ" dirty="0"/>
          </a:p>
          <a:p>
            <a:pPr>
              <a:lnSpc>
                <a:spcPct val="100000"/>
              </a:lnSpc>
            </a:pPr>
            <a:r>
              <a:rPr lang="cs-CZ" dirty="0"/>
              <a:t>m</a:t>
            </a:r>
            <a:r>
              <a:rPr lang="en-US" dirty="0" err="1"/>
              <a:t>unicipalities</a:t>
            </a:r>
            <a:r>
              <a:rPr lang="en-US" dirty="0"/>
              <a:t> can adopt local bylaws </a:t>
            </a:r>
            <a:endParaRPr lang="cs-CZ" dirty="0"/>
          </a:p>
          <a:p>
            <a:pPr lvl="1"/>
            <a:r>
              <a:rPr lang="en-US" dirty="0"/>
              <a:t>to exempt immovable property affected by natural disasters, certain agricultural land (not gardens), and immovable property in special industrial zones</a:t>
            </a:r>
            <a:endParaRPr lang="cs-CZ" dirty="0"/>
          </a:p>
          <a:p>
            <a:pPr lvl="1"/>
            <a:r>
              <a:rPr lang="cs-CZ" dirty="0"/>
              <a:t>to </a:t>
            </a:r>
            <a:r>
              <a:rPr lang="en-US" dirty="0"/>
              <a:t>change coefficients influencing the tax rate (i.e., the location rent, the municipal coefficient) or the tax itself (i.e., the local coefficient)</a:t>
            </a:r>
            <a:endParaRPr lang="cs-CZ" dirty="0"/>
          </a:p>
        </p:txBody>
      </p:sp>
      <p:pic>
        <p:nvPicPr>
          <p:cNvPr id="6" name="Obrázek 5">
            <a:extLst>
              <a:ext uri="{FF2B5EF4-FFF2-40B4-BE49-F238E27FC236}">
                <a16:creationId xmlns:a16="http://schemas.microsoft.com/office/drawing/2014/main" id="{FB6CFEE6-762B-424E-981D-B9E55A1BAB42}"/>
              </a:ext>
            </a:extLst>
          </p:cNvPr>
          <p:cNvPicPr>
            <a:picLocks noChangeAspect="1"/>
          </p:cNvPicPr>
          <p:nvPr/>
        </p:nvPicPr>
        <p:blipFill>
          <a:blip r:embed="rId2"/>
          <a:stretch>
            <a:fillRect/>
          </a:stretch>
        </p:blipFill>
        <p:spPr>
          <a:xfrm>
            <a:off x="9809018" y="81244"/>
            <a:ext cx="2078575" cy="2260969"/>
          </a:xfrm>
          <a:prstGeom prst="rect">
            <a:avLst/>
          </a:prstGeom>
        </p:spPr>
      </p:pic>
    </p:spTree>
    <p:extLst>
      <p:ext uri="{BB962C8B-B14F-4D97-AF65-F5344CB8AC3E}">
        <p14:creationId xmlns:p14="http://schemas.microsoft.com/office/powerpoint/2010/main" val="760712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6CBE478-BE08-4340-BD1E-CD288B4F1952}"/>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7FE75B7B-6606-4738-82F0-5429F5FEA4BF}"/>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a:extLst>
              <a:ext uri="{FF2B5EF4-FFF2-40B4-BE49-F238E27FC236}">
                <a16:creationId xmlns:a16="http://schemas.microsoft.com/office/drawing/2014/main" id="{84FC23F6-A802-447D-8C92-1561F510B312}"/>
              </a:ext>
            </a:extLst>
          </p:cNvPr>
          <p:cNvSpPr>
            <a:spLocks noGrp="1"/>
          </p:cNvSpPr>
          <p:nvPr>
            <p:ph type="title"/>
          </p:nvPr>
        </p:nvSpPr>
        <p:spPr/>
        <p:txBody>
          <a:bodyPr/>
          <a:lstStyle/>
          <a:p>
            <a:r>
              <a:rPr lang="en-US" sz="3600" dirty="0"/>
              <a:t>Recent Development in Property Tax Regulation</a:t>
            </a:r>
            <a:endParaRPr lang="cs-CZ" sz="3600" dirty="0"/>
          </a:p>
        </p:txBody>
      </p:sp>
      <p:sp>
        <p:nvSpPr>
          <p:cNvPr id="5" name="Zástupný obsah 4">
            <a:extLst>
              <a:ext uri="{FF2B5EF4-FFF2-40B4-BE49-F238E27FC236}">
                <a16:creationId xmlns:a16="http://schemas.microsoft.com/office/drawing/2014/main" id="{DDCBC7E6-D7EC-425A-B906-FCF6E3C59316}"/>
              </a:ext>
            </a:extLst>
          </p:cNvPr>
          <p:cNvSpPr>
            <a:spLocks noGrp="1"/>
          </p:cNvSpPr>
          <p:nvPr>
            <p:ph idx="1"/>
          </p:nvPr>
        </p:nvSpPr>
        <p:spPr>
          <a:xfrm>
            <a:off x="720000" y="1487978"/>
            <a:ext cx="10753200" cy="4650022"/>
          </a:xfrm>
        </p:spPr>
        <p:txBody>
          <a:bodyPr/>
          <a:lstStyle/>
          <a:p>
            <a:pPr>
              <a:lnSpc>
                <a:spcPct val="100000"/>
              </a:lnSpc>
            </a:pPr>
            <a:r>
              <a:rPr lang="en-US" sz="2400" dirty="0"/>
              <a:t>good things (such as the introduction of the inflation coefficient, amendments in coefficients, regulation of correction components, reducing the excessive tax burden on hard-to-use land, etc.)</a:t>
            </a:r>
            <a:endParaRPr lang="cs-CZ" sz="2400" dirty="0"/>
          </a:p>
          <a:p>
            <a:pPr>
              <a:lnSpc>
                <a:spcPct val="100000"/>
              </a:lnSpc>
            </a:pPr>
            <a:r>
              <a:rPr lang="en-US" sz="2400" dirty="0"/>
              <a:t>the draft bill aimed to introduce the state part and the local part of the immovable property tax</a:t>
            </a:r>
            <a:endParaRPr lang="cs-CZ" sz="2400" dirty="0"/>
          </a:p>
          <a:p>
            <a:pPr lvl="1"/>
            <a:r>
              <a:rPr lang="en-US" dirty="0"/>
              <a:t>new state part meant a 100% increase in the property tax, while the entire increase was to benefit the state budget</a:t>
            </a:r>
            <a:endParaRPr lang="cs-CZ" dirty="0"/>
          </a:p>
          <a:p>
            <a:pPr lvl="1"/>
            <a:r>
              <a:rPr lang="en-US" dirty="0"/>
              <a:t>a purely local tax was to become a shared tax</a:t>
            </a:r>
            <a:endParaRPr lang="cs-CZ" dirty="0"/>
          </a:p>
          <a:p>
            <a:pPr lvl="1"/>
            <a:r>
              <a:rPr lang="en-US" dirty="0"/>
              <a:t>property tax is administered by state tax offices, the abolition of the tax on acquisition of immovable property in 2020 should be compensated with the state part of the property tax</a:t>
            </a:r>
          </a:p>
          <a:p>
            <a:pPr>
              <a:lnSpc>
                <a:spcPct val="100000"/>
              </a:lnSpc>
            </a:pPr>
            <a:r>
              <a:rPr lang="en-US" sz="2400" dirty="0"/>
              <a:t>state portion of the immovable property tax was not introduced </a:t>
            </a:r>
            <a:endParaRPr lang="cs-CZ" sz="2400" dirty="0"/>
          </a:p>
          <a:p>
            <a:pPr>
              <a:lnSpc>
                <a:spcPct val="100000"/>
              </a:lnSpc>
            </a:pPr>
            <a:r>
              <a:rPr lang="en-US" sz="2400" dirty="0"/>
              <a:t>changes in the percentage of redistributed shared taxes (VAT, </a:t>
            </a:r>
            <a:r>
              <a:rPr lang="cs-CZ" sz="2400" dirty="0"/>
              <a:t>PIT, CIT</a:t>
            </a:r>
            <a:r>
              <a:rPr lang="en-US" sz="2400" dirty="0"/>
              <a:t>) to the benefit of the state budget and to the detriment of municipal budgets</a:t>
            </a:r>
            <a:endParaRPr lang="cs-CZ" sz="2400" dirty="0"/>
          </a:p>
        </p:txBody>
      </p:sp>
    </p:spTree>
    <p:extLst>
      <p:ext uri="{BB962C8B-B14F-4D97-AF65-F5344CB8AC3E}">
        <p14:creationId xmlns:p14="http://schemas.microsoft.com/office/powerpoint/2010/main" val="3113056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2F34F41-6F3C-4A88-BFFF-8C9183F565C5}"/>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0C84846A-84E2-4B4E-AB24-48A690F5AC1C}"/>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a:extLst>
              <a:ext uri="{FF2B5EF4-FFF2-40B4-BE49-F238E27FC236}">
                <a16:creationId xmlns:a16="http://schemas.microsoft.com/office/drawing/2014/main" id="{BAB4BE50-011F-4F70-BB6F-3FCA94C3C9BF}"/>
              </a:ext>
            </a:extLst>
          </p:cNvPr>
          <p:cNvSpPr>
            <a:spLocks noGrp="1"/>
          </p:cNvSpPr>
          <p:nvPr>
            <p:ph type="title"/>
          </p:nvPr>
        </p:nvSpPr>
        <p:spPr/>
        <p:txBody>
          <a:bodyPr/>
          <a:lstStyle/>
          <a:p>
            <a:r>
              <a:rPr lang="cs-CZ" dirty="0" err="1"/>
              <a:t>Shared</a:t>
            </a:r>
            <a:r>
              <a:rPr lang="cs-CZ" dirty="0"/>
              <a:t> </a:t>
            </a:r>
            <a:r>
              <a:rPr lang="cs-CZ" dirty="0" err="1"/>
              <a:t>taxes</a:t>
            </a:r>
            <a:endParaRPr lang="cs-CZ" dirty="0"/>
          </a:p>
        </p:txBody>
      </p:sp>
      <p:sp>
        <p:nvSpPr>
          <p:cNvPr id="5" name="Zástupný obsah 4">
            <a:extLst>
              <a:ext uri="{FF2B5EF4-FFF2-40B4-BE49-F238E27FC236}">
                <a16:creationId xmlns:a16="http://schemas.microsoft.com/office/drawing/2014/main" id="{3CEF7767-E1B1-4031-94E3-32D2465DFD28}"/>
              </a:ext>
            </a:extLst>
          </p:cNvPr>
          <p:cNvSpPr>
            <a:spLocks noGrp="1"/>
          </p:cNvSpPr>
          <p:nvPr>
            <p:ph idx="1"/>
          </p:nvPr>
        </p:nvSpPr>
        <p:spPr/>
        <p:txBody>
          <a:bodyPr/>
          <a:lstStyle/>
          <a:p>
            <a:pPr algn="just">
              <a:lnSpc>
                <a:spcPct val="107000"/>
              </a:lnSpc>
              <a:spcAft>
                <a:spcPts val="800"/>
              </a:spcAft>
            </a:pPr>
            <a:r>
              <a:rPr lang="cs-CZ" sz="2400" dirty="0" err="1">
                <a:effectLst/>
                <a:latin typeface="+mj-lt"/>
                <a:ea typeface="Calibri" panose="020F0502020204030204" pitchFamily="34" charset="0"/>
                <a:cs typeface="Times New Roman" panose="02020603050405020304" pitchFamily="18" charset="0"/>
              </a:rPr>
              <a:t>Until</a:t>
            </a:r>
            <a:r>
              <a:rPr lang="cs-CZ" sz="2400" dirty="0">
                <a:effectLst/>
                <a:latin typeface="+mj-lt"/>
                <a:ea typeface="Calibri" panose="020F0502020204030204" pitchFamily="34" charset="0"/>
                <a:cs typeface="Times New Roman" panose="02020603050405020304" pitchFamily="18" charset="0"/>
              </a:rPr>
              <a:t> 2023, VAT, </a:t>
            </a:r>
            <a:r>
              <a:rPr lang="cs-CZ" sz="2400" dirty="0" err="1">
                <a:effectLst/>
                <a:latin typeface="+mj-lt"/>
                <a:ea typeface="Calibri" panose="020F0502020204030204" pitchFamily="34" charset="0"/>
                <a:cs typeface="Times New Roman" panose="02020603050405020304" pitchFamily="18" charset="0"/>
              </a:rPr>
              <a:t>corporate</a:t>
            </a:r>
            <a:r>
              <a:rPr lang="cs-CZ" sz="2400" dirty="0">
                <a:effectLst/>
                <a:latin typeface="+mj-lt"/>
                <a:ea typeface="Calibri" panose="020F0502020204030204" pitchFamily="34" charset="0"/>
                <a:cs typeface="Times New Roman" panose="02020603050405020304" pitchFamily="18" charset="0"/>
              </a:rPr>
              <a:t> </a:t>
            </a:r>
            <a:r>
              <a:rPr lang="cs-CZ" sz="2400" dirty="0" err="1">
                <a:effectLst/>
                <a:latin typeface="+mj-lt"/>
                <a:ea typeface="Calibri" panose="020F0502020204030204" pitchFamily="34" charset="0"/>
                <a:cs typeface="Times New Roman" panose="02020603050405020304" pitchFamily="18" charset="0"/>
              </a:rPr>
              <a:t>income</a:t>
            </a:r>
            <a:r>
              <a:rPr lang="cs-CZ" sz="2400" dirty="0">
                <a:effectLst/>
                <a:latin typeface="+mj-lt"/>
                <a:ea typeface="Calibri" panose="020F0502020204030204" pitchFamily="34" charset="0"/>
                <a:cs typeface="Times New Roman" panose="02020603050405020304" pitchFamily="18" charset="0"/>
              </a:rPr>
              <a:t> tax </a:t>
            </a:r>
            <a:r>
              <a:rPr lang="cs-CZ" sz="2400" dirty="0" err="1">
                <a:effectLst/>
                <a:latin typeface="+mj-lt"/>
                <a:ea typeface="Calibri" panose="020F0502020204030204" pitchFamily="34" charset="0"/>
                <a:cs typeface="Times New Roman" panose="02020603050405020304" pitchFamily="18" charset="0"/>
              </a:rPr>
              <a:t>revenues</a:t>
            </a:r>
            <a:r>
              <a:rPr lang="cs-CZ" sz="2400" dirty="0">
                <a:effectLst/>
                <a:latin typeface="+mj-lt"/>
                <a:ea typeface="Calibri" panose="020F0502020204030204" pitchFamily="34" charset="0"/>
                <a:cs typeface="Times New Roman" panose="02020603050405020304" pitchFamily="18" charset="0"/>
              </a:rPr>
              <a:t> and </a:t>
            </a:r>
            <a:r>
              <a:rPr lang="cs-CZ" sz="2400" dirty="0" err="1">
                <a:effectLst/>
                <a:latin typeface="+mj-lt"/>
                <a:ea typeface="Calibri" panose="020F0502020204030204" pitchFamily="34" charset="0"/>
                <a:cs typeface="Times New Roman" panose="02020603050405020304" pitchFamily="18" charset="0"/>
              </a:rPr>
              <a:t>individual</a:t>
            </a:r>
            <a:r>
              <a:rPr lang="cs-CZ" sz="2400" dirty="0">
                <a:effectLst/>
                <a:latin typeface="+mj-lt"/>
                <a:ea typeface="Calibri" panose="020F0502020204030204" pitchFamily="34" charset="0"/>
                <a:cs typeface="Times New Roman" panose="02020603050405020304" pitchFamily="18" charset="0"/>
              </a:rPr>
              <a:t> </a:t>
            </a:r>
            <a:r>
              <a:rPr lang="cs-CZ" sz="2400" dirty="0" err="1">
                <a:effectLst/>
                <a:latin typeface="+mj-lt"/>
                <a:ea typeface="Calibri" panose="020F0502020204030204" pitchFamily="34" charset="0"/>
                <a:cs typeface="Times New Roman" panose="02020603050405020304" pitchFamily="18" charset="0"/>
              </a:rPr>
              <a:t>personal</a:t>
            </a:r>
            <a:r>
              <a:rPr lang="cs-CZ" sz="2400" dirty="0">
                <a:effectLst/>
                <a:latin typeface="+mj-lt"/>
                <a:ea typeface="Calibri" panose="020F0502020204030204" pitchFamily="34" charset="0"/>
                <a:cs typeface="Times New Roman" panose="02020603050405020304" pitchFamily="18" charset="0"/>
              </a:rPr>
              <a:t> </a:t>
            </a:r>
            <a:r>
              <a:rPr lang="cs-CZ" sz="2400" dirty="0" err="1">
                <a:effectLst/>
                <a:latin typeface="+mj-lt"/>
                <a:ea typeface="Calibri" panose="020F0502020204030204" pitchFamily="34" charset="0"/>
                <a:cs typeface="Times New Roman" panose="02020603050405020304" pitchFamily="18" charset="0"/>
              </a:rPr>
              <a:t>income</a:t>
            </a:r>
            <a:r>
              <a:rPr lang="cs-CZ" sz="2400" dirty="0">
                <a:effectLst/>
                <a:latin typeface="+mj-lt"/>
                <a:ea typeface="Calibri" panose="020F0502020204030204" pitchFamily="34" charset="0"/>
                <a:cs typeface="Times New Roman" panose="02020603050405020304" pitchFamily="18" charset="0"/>
              </a:rPr>
              <a:t> </a:t>
            </a:r>
            <a:r>
              <a:rPr lang="cs-CZ" sz="2400" dirty="0" err="1">
                <a:effectLst/>
                <a:latin typeface="+mj-lt"/>
                <a:ea typeface="Calibri" panose="020F0502020204030204" pitchFamily="34" charset="0"/>
                <a:cs typeface="Times New Roman" panose="02020603050405020304" pitchFamily="18" charset="0"/>
              </a:rPr>
              <a:t>taxes</a:t>
            </a:r>
            <a:r>
              <a:rPr lang="cs-CZ" sz="2400" dirty="0">
                <a:effectLst/>
                <a:latin typeface="+mj-lt"/>
                <a:ea typeface="Calibri" panose="020F0502020204030204" pitchFamily="34" charset="0"/>
                <a:cs typeface="Times New Roman" panose="02020603050405020304" pitchFamily="18" charset="0"/>
              </a:rPr>
              <a:t> </a:t>
            </a:r>
            <a:r>
              <a:rPr lang="cs-CZ" sz="2400" dirty="0" err="1">
                <a:effectLst/>
                <a:latin typeface="+mj-lt"/>
                <a:ea typeface="Calibri" panose="020F0502020204030204" pitchFamily="34" charset="0"/>
                <a:cs typeface="Times New Roman" panose="02020603050405020304" pitchFamily="18" charset="0"/>
              </a:rPr>
              <a:t>were</a:t>
            </a:r>
            <a:r>
              <a:rPr lang="cs-CZ" sz="2400" dirty="0">
                <a:effectLst/>
                <a:latin typeface="+mj-lt"/>
                <a:ea typeface="Calibri" panose="020F0502020204030204" pitchFamily="34" charset="0"/>
                <a:cs typeface="Times New Roman" panose="02020603050405020304" pitchFamily="18" charset="0"/>
              </a:rPr>
              <a:t> </a:t>
            </a:r>
            <a:r>
              <a:rPr lang="cs-CZ" sz="2400" dirty="0" err="1">
                <a:effectLst/>
                <a:latin typeface="+mj-lt"/>
                <a:ea typeface="Calibri" panose="020F0502020204030204" pitchFamily="34" charset="0"/>
                <a:cs typeface="Times New Roman" panose="02020603050405020304" pitchFamily="18" charset="0"/>
              </a:rPr>
              <a:t>distributed</a:t>
            </a:r>
            <a:r>
              <a:rPr lang="cs-CZ" sz="2400" dirty="0">
                <a:effectLst/>
                <a:latin typeface="+mj-lt"/>
                <a:ea typeface="Calibri" panose="020F0502020204030204" pitchFamily="34" charset="0"/>
                <a:cs typeface="Times New Roman" panose="02020603050405020304" pitchFamily="18" charset="0"/>
              </a:rPr>
              <a:t> as </a:t>
            </a:r>
            <a:r>
              <a:rPr lang="cs-CZ" sz="2400" dirty="0" err="1">
                <a:effectLst/>
                <a:latin typeface="+mj-lt"/>
                <a:ea typeface="Calibri" panose="020F0502020204030204" pitchFamily="34" charset="0"/>
                <a:cs typeface="Times New Roman" panose="02020603050405020304" pitchFamily="18" charset="0"/>
              </a:rPr>
              <a:t>follows</a:t>
            </a:r>
            <a:r>
              <a:rPr lang="cs-CZ" sz="2400" dirty="0">
                <a:effectLst/>
                <a:latin typeface="+mj-lt"/>
                <a:ea typeface="Calibri" panose="020F0502020204030204" pitchFamily="34" charset="0"/>
                <a:cs typeface="Times New Roman" panose="02020603050405020304" pitchFamily="18" charset="0"/>
              </a:rPr>
              <a:t>:</a:t>
            </a:r>
          </a:p>
          <a:p>
            <a:pPr lvl="1"/>
            <a:r>
              <a:rPr lang="cs-CZ" dirty="0"/>
              <a:t>9.78% </a:t>
            </a:r>
            <a:r>
              <a:rPr lang="cs-CZ" dirty="0" err="1"/>
              <a:t>for</a:t>
            </a:r>
            <a:r>
              <a:rPr lang="cs-CZ" dirty="0"/>
              <a:t> </a:t>
            </a:r>
            <a:r>
              <a:rPr lang="cs-CZ" dirty="0" err="1"/>
              <a:t>the</a:t>
            </a:r>
            <a:r>
              <a:rPr lang="cs-CZ" dirty="0"/>
              <a:t> region budget;</a:t>
            </a:r>
          </a:p>
          <a:p>
            <a:pPr lvl="1"/>
            <a:r>
              <a:rPr lang="cs-CZ" dirty="0"/>
              <a:t>25.84% </a:t>
            </a:r>
            <a:r>
              <a:rPr lang="cs-CZ" dirty="0" err="1"/>
              <a:t>for</a:t>
            </a:r>
            <a:r>
              <a:rPr lang="cs-CZ" dirty="0"/>
              <a:t> </a:t>
            </a:r>
            <a:r>
              <a:rPr lang="cs-CZ" dirty="0" err="1"/>
              <a:t>the</a:t>
            </a:r>
            <a:r>
              <a:rPr lang="cs-CZ" dirty="0"/>
              <a:t> </a:t>
            </a:r>
            <a:r>
              <a:rPr lang="cs-CZ" dirty="0" err="1"/>
              <a:t>municipal</a:t>
            </a:r>
            <a:r>
              <a:rPr lang="cs-CZ" dirty="0"/>
              <a:t> budget;</a:t>
            </a:r>
          </a:p>
          <a:p>
            <a:pPr lvl="1"/>
            <a:r>
              <a:rPr lang="cs-CZ" dirty="0"/>
              <a:t>64.38% </a:t>
            </a:r>
            <a:r>
              <a:rPr lang="cs-CZ" dirty="0" err="1"/>
              <a:t>for</a:t>
            </a:r>
            <a:r>
              <a:rPr lang="cs-CZ" dirty="0"/>
              <a:t> </a:t>
            </a:r>
            <a:r>
              <a:rPr lang="cs-CZ" dirty="0" err="1"/>
              <a:t>the</a:t>
            </a:r>
            <a:r>
              <a:rPr lang="cs-CZ" dirty="0"/>
              <a:t> </a:t>
            </a:r>
            <a:r>
              <a:rPr lang="cs-CZ" dirty="0" err="1"/>
              <a:t>state</a:t>
            </a:r>
            <a:r>
              <a:rPr lang="cs-CZ" dirty="0"/>
              <a:t> budget.</a:t>
            </a:r>
          </a:p>
          <a:p>
            <a:pPr algn="just">
              <a:lnSpc>
                <a:spcPct val="107000"/>
              </a:lnSpc>
              <a:spcAft>
                <a:spcPts val="800"/>
              </a:spcAft>
            </a:pPr>
            <a:endParaRPr lang="cs-CZ" sz="2400" dirty="0">
              <a:latin typeface="+mj-lt"/>
              <a:cs typeface="Times New Roman" panose="02020603050405020304" pitchFamily="18" charset="0"/>
            </a:endParaRPr>
          </a:p>
          <a:p>
            <a:pPr algn="just">
              <a:lnSpc>
                <a:spcPct val="107000"/>
              </a:lnSpc>
              <a:spcAft>
                <a:spcPts val="800"/>
              </a:spcAft>
            </a:pPr>
            <a:r>
              <a:rPr lang="cs-CZ" sz="2400" dirty="0">
                <a:latin typeface="+mj-lt"/>
                <a:cs typeface="Times New Roman" panose="02020603050405020304" pitchFamily="18" charset="0"/>
              </a:rPr>
              <a:t>In 2024, VAT, </a:t>
            </a:r>
            <a:r>
              <a:rPr lang="cs-CZ" sz="2400" dirty="0" err="1">
                <a:latin typeface="+mj-lt"/>
                <a:cs typeface="Times New Roman" panose="02020603050405020304" pitchFamily="18" charset="0"/>
              </a:rPr>
              <a:t>corporate</a:t>
            </a:r>
            <a:r>
              <a:rPr lang="cs-CZ" sz="2400" dirty="0">
                <a:latin typeface="+mj-lt"/>
                <a:cs typeface="Times New Roman" panose="02020603050405020304" pitchFamily="18" charset="0"/>
              </a:rPr>
              <a:t> </a:t>
            </a:r>
            <a:r>
              <a:rPr lang="cs-CZ" sz="2400" dirty="0" err="1">
                <a:latin typeface="+mj-lt"/>
                <a:cs typeface="Times New Roman" panose="02020603050405020304" pitchFamily="18" charset="0"/>
              </a:rPr>
              <a:t>income</a:t>
            </a:r>
            <a:r>
              <a:rPr lang="cs-CZ" sz="2400" dirty="0">
                <a:latin typeface="+mj-lt"/>
                <a:cs typeface="Times New Roman" panose="02020603050405020304" pitchFamily="18" charset="0"/>
              </a:rPr>
              <a:t> tax </a:t>
            </a:r>
            <a:r>
              <a:rPr lang="cs-CZ" sz="2400" dirty="0" err="1">
                <a:latin typeface="+mj-lt"/>
                <a:cs typeface="Times New Roman" panose="02020603050405020304" pitchFamily="18" charset="0"/>
              </a:rPr>
              <a:t>revenues</a:t>
            </a:r>
            <a:r>
              <a:rPr lang="cs-CZ" sz="2400" dirty="0">
                <a:latin typeface="+mj-lt"/>
                <a:cs typeface="Times New Roman" panose="02020603050405020304" pitchFamily="18" charset="0"/>
              </a:rPr>
              <a:t> and </a:t>
            </a:r>
            <a:r>
              <a:rPr lang="cs-CZ" sz="2400" dirty="0" err="1">
                <a:latin typeface="+mj-lt"/>
                <a:cs typeface="Times New Roman" panose="02020603050405020304" pitchFamily="18" charset="0"/>
              </a:rPr>
              <a:t>individual</a:t>
            </a:r>
            <a:r>
              <a:rPr lang="cs-CZ" sz="2400" dirty="0">
                <a:latin typeface="+mj-lt"/>
                <a:cs typeface="Times New Roman" panose="02020603050405020304" pitchFamily="18" charset="0"/>
              </a:rPr>
              <a:t> </a:t>
            </a:r>
            <a:r>
              <a:rPr lang="cs-CZ" sz="2400" dirty="0" err="1">
                <a:latin typeface="+mj-lt"/>
                <a:cs typeface="Times New Roman" panose="02020603050405020304" pitchFamily="18" charset="0"/>
              </a:rPr>
              <a:t>personal</a:t>
            </a:r>
            <a:r>
              <a:rPr lang="cs-CZ" sz="2400" dirty="0">
                <a:latin typeface="+mj-lt"/>
                <a:cs typeface="Times New Roman" panose="02020603050405020304" pitchFamily="18" charset="0"/>
              </a:rPr>
              <a:t> </a:t>
            </a:r>
            <a:r>
              <a:rPr lang="cs-CZ" sz="2400" dirty="0" err="1">
                <a:latin typeface="+mj-lt"/>
                <a:cs typeface="Times New Roman" panose="02020603050405020304" pitchFamily="18" charset="0"/>
              </a:rPr>
              <a:t>income</a:t>
            </a:r>
            <a:r>
              <a:rPr lang="cs-CZ" sz="2400" dirty="0">
                <a:latin typeface="+mj-lt"/>
                <a:cs typeface="Times New Roman" panose="02020603050405020304" pitchFamily="18" charset="0"/>
              </a:rPr>
              <a:t> </a:t>
            </a:r>
            <a:r>
              <a:rPr lang="cs-CZ" sz="2400" dirty="0" err="1">
                <a:latin typeface="+mj-lt"/>
                <a:cs typeface="Times New Roman" panose="02020603050405020304" pitchFamily="18" charset="0"/>
              </a:rPr>
              <a:t>taxes</a:t>
            </a:r>
            <a:r>
              <a:rPr lang="cs-CZ" sz="2400" dirty="0">
                <a:latin typeface="+mj-lt"/>
                <a:cs typeface="Times New Roman" panose="02020603050405020304" pitchFamily="18" charset="0"/>
              </a:rPr>
              <a:t> are </a:t>
            </a:r>
            <a:r>
              <a:rPr lang="cs-CZ" sz="2400" dirty="0" err="1">
                <a:latin typeface="+mj-lt"/>
                <a:cs typeface="Times New Roman" panose="02020603050405020304" pitchFamily="18" charset="0"/>
              </a:rPr>
              <a:t>distributed</a:t>
            </a:r>
            <a:r>
              <a:rPr lang="cs-CZ" sz="2400" dirty="0">
                <a:latin typeface="+mj-lt"/>
                <a:cs typeface="Times New Roman" panose="02020603050405020304" pitchFamily="18" charset="0"/>
              </a:rPr>
              <a:t> as </a:t>
            </a:r>
            <a:r>
              <a:rPr lang="cs-CZ" sz="2400" dirty="0" err="1">
                <a:latin typeface="+mj-lt"/>
                <a:cs typeface="Times New Roman" panose="02020603050405020304" pitchFamily="18" charset="0"/>
              </a:rPr>
              <a:t>follows</a:t>
            </a:r>
            <a:r>
              <a:rPr lang="cs-CZ" sz="2400" dirty="0">
                <a:latin typeface="+mj-lt"/>
                <a:cs typeface="Times New Roman" panose="02020603050405020304" pitchFamily="18" charset="0"/>
              </a:rPr>
              <a:t>:</a:t>
            </a:r>
          </a:p>
          <a:p>
            <a:pPr lvl="1"/>
            <a:r>
              <a:rPr lang="cs-CZ" dirty="0"/>
              <a:t>9.76% </a:t>
            </a:r>
            <a:r>
              <a:rPr lang="cs-CZ" dirty="0" err="1"/>
              <a:t>for</a:t>
            </a:r>
            <a:r>
              <a:rPr lang="cs-CZ" dirty="0"/>
              <a:t> </a:t>
            </a:r>
            <a:r>
              <a:rPr lang="cs-CZ" dirty="0" err="1"/>
              <a:t>the</a:t>
            </a:r>
            <a:r>
              <a:rPr lang="cs-CZ" dirty="0"/>
              <a:t> region budget;</a:t>
            </a:r>
          </a:p>
          <a:p>
            <a:pPr lvl="1"/>
            <a:r>
              <a:rPr lang="cs-CZ" dirty="0"/>
              <a:t>24.92% </a:t>
            </a:r>
            <a:r>
              <a:rPr lang="cs-CZ" dirty="0" err="1"/>
              <a:t>for</a:t>
            </a:r>
            <a:r>
              <a:rPr lang="cs-CZ" dirty="0"/>
              <a:t> </a:t>
            </a:r>
            <a:r>
              <a:rPr lang="cs-CZ" dirty="0" err="1"/>
              <a:t>the</a:t>
            </a:r>
            <a:r>
              <a:rPr lang="cs-CZ" dirty="0"/>
              <a:t> </a:t>
            </a:r>
            <a:r>
              <a:rPr lang="cs-CZ" dirty="0" err="1"/>
              <a:t>municipal</a:t>
            </a:r>
            <a:r>
              <a:rPr lang="cs-CZ" dirty="0"/>
              <a:t> budget;</a:t>
            </a:r>
          </a:p>
          <a:p>
            <a:pPr lvl="1"/>
            <a:r>
              <a:rPr lang="cs-CZ" dirty="0"/>
              <a:t>65.32% </a:t>
            </a:r>
            <a:r>
              <a:rPr lang="cs-CZ" dirty="0" err="1"/>
              <a:t>for</a:t>
            </a:r>
            <a:r>
              <a:rPr lang="cs-CZ" dirty="0"/>
              <a:t> </a:t>
            </a:r>
            <a:r>
              <a:rPr lang="cs-CZ" dirty="0" err="1"/>
              <a:t>the</a:t>
            </a:r>
            <a:r>
              <a:rPr lang="cs-CZ" dirty="0"/>
              <a:t> </a:t>
            </a:r>
            <a:r>
              <a:rPr lang="cs-CZ" dirty="0" err="1"/>
              <a:t>state</a:t>
            </a:r>
            <a:r>
              <a:rPr lang="cs-CZ" dirty="0"/>
              <a:t> budget.</a:t>
            </a:r>
          </a:p>
          <a:p>
            <a:endParaRPr lang="cs-CZ" dirty="0"/>
          </a:p>
        </p:txBody>
      </p:sp>
    </p:spTree>
    <p:extLst>
      <p:ext uri="{BB962C8B-B14F-4D97-AF65-F5344CB8AC3E}">
        <p14:creationId xmlns:p14="http://schemas.microsoft.com/office/powerpoint/2010/main" val="687389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A44DBE8-3A56-4858-A3A7-CE7F412D4E18}"/>
              </a:ext>
            </a:extLst>
          </p:cNvPr>
          <p:cNvSpPr>
            <a:spLocks noGrp="1"/>
          </p:cNvSpPr>
          <p:nvPr>
            <p:ph type="ftr" sz="quarter" idx="10"/>
          </p:nvPr>
        </p:nvSpPr>
        <p:spPr/>
        <p:txBody>
          <a:bodyPr/>
          <a:lstStyle/>
          <a:p>
            <a:endParaRPr lang="en-GB" noProof="0" dirty="0"/>
          </a:p>
        </p:txBody>
      </p:sp>
      <p:sp>
        <p:nvSpPr>
          <p:cNvPr id="3" name="Zástupný symbol pro číslo snímku 2">
            <a:extLst>
              <a:ext uri="{FF2B5EF4-FFF2-40B4-BE49-F238E27FC236}">
                <a16:creationId xmlns:a16="http://schemas.microsoft.com/office/drawing/2014/main" id="{A0F4B492-C035-4E4A-A757-380DAEC4C174}"/>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id="{7A9EEEAE-A3B8-4C00-8811-9E47B55D98A5}"/>
              </a:ext>
            </a:extLst>
          </p:cNvPr>
          <p:cNvSpPr>
            <a:spLocks noGrp="1"/>
          </p:cNvSpPr>
          <p:nvPr>
            <p:ph type="title"/>
          </p:nvPr>
        </p:nvSpPr>
        <p:spPr/>
        <p:txBody>
          <a:bodyPr/>
          <a:lstStyle/>
          <a:p>
            <a:r>
              <a:rPr lang="cs-CZ" dirty="0" err="1"/>
              <a:t>Discussion</a:t>
            </a:r>
            <a:r>
              <a:rPr lang="en-US" dirty="0"/>
              <a:t> - </a:t>
            </a:r>
            <a:r>
              <a:rPr lang="en-US" sz="4000" dirty="0"/>
              <a:t>changes in the percentage of redistributed shared taxes </a:t>
            </a:r>
            <a:endParaRPr lang="cs-CZ" dirty="0"/>
          </a:p>
        </p:txBody>
      </p:sp>
      <p:sp>
        <p:nvSpPr>
          <p:cNvPr id="7" name="TextovéPole 6">
            <a:extLst>
              <a:ext uri="{FF2B5EF4-FFF2-40B4-BE49-F238E27FC236}">
                <a16:creationId xmlns:a16="http://schemas.microsoft.com/office/drawing/2014/main" id="{89C5363C-1248-4F69-A5FE-2DAE66F3B163}"/>
              </a:ext>
            </a:extLst>
          </p:cNvPr>
          <p:cNvSpPr txBox="1"/>
          <p:nvPr/>
        </p:nvSpPr>
        <p:spPr>
          <a:xfrm>
            <a:off x="1235075" y="4594814"/>
            <a:ext cx="9699995" cy="1323439"/>
          </a:xfrm>
          <a:prstGeom prst="rect">
            <a:avLst/>
          </a:prstGeom>
          <a:noFill/>
        </p:spPr>
        <p:txBody>
          <a:bodyPr wrap="square" rtlCol="0">
            <a:spAutoFit/>
          </a:bodyPr>
          <a:lstStyle/>
          <a:p>
            <a:r>
              <a:rPr lang="cs-CZ" sz="1400" b="1" dirty="0" err="1">
                <a:effectLst/>
                <a:latin typeface="+mj-lt"/>
                <a:ea typeface="Calibri" panose="020F0502020204030204" pitchFamily="34" charset="0"/>
              </a:rPr>
              <a:t>Income</a:t>
            </a:r>
            <a:r>
              <a:rPr lang="cs-CZ" sz="1400" b="1" dirty="0">
                <a:effectLst/>
                <a:latin typeface="+mj-lt"/>
                <a:ea typeface="Calibri" panose="020F0502020204030204" pitchFamily="34" charset="0"/>
              </a:rPr>
              <a:t> </a:t>
            </a:r>
            <a:r>
              <a:rPr lang="cs-CZ" sz="1400" b="1" dirty="0" err="1">
                <a:effectLst/>
                <a:latin typeface="+mj-lt"/>
                <a:ea typeface="Calibri" panose="020F0502020204030204" pitchFamily="34" charset="0"/>
              </a:rPr>
              <a:t>of</a:t>
            </a:r>
            <a:r>
              <a:rPr lang="cs-CZ" sz="1400" b="1" dirty="0">
                <a:effectLst/>
                <a:latin typeface="+mj-lt"/>
                <a:ea typeface="Calibri" panose="020F0502020204030204" pitchFamily="34" charset="0"/>
              </a:rPr>
              <a:t> </a:t>
            </a:r>
            <a:r>
              <a:rPr lang="cs-CZ" sz="1400" b="1" dirty="0" err="1">
                <a:effectLst/>
                <a:latin typeface="+mj-lt"/>
                <a:ea typeface="Calibri" panose="020F0502020204030204" pitchFamily="34" charset="0"/>
              </a:rPr>
              <a:t>municipalities</a:t>
            </a:r>
            <a:r>
              <a:rPr lang="cs-CZ" sz="1400" b="1" dirty="0">
                <a:effectLst/>
                <a:latin typeface="+mj-lt"/>
                <a:ea typeface="Calibri" panose="020F0502020204030204" pitchFamily="34" charset="0"/>
              </a:rPr>
              <a:t> </a:t>
            </a:r>
            <a:r>
              <a:rPr lang="cs-CZ" sz="1400" b="1" dirty="0" err="1">
                <a:effectLst/>
                <a:latin typeface="+mj-lt"/>
                <a:ea typeface="Calibri" panose="020F0502020204030204" pitchFamily="34" charset="0"/>
              </a:rPr>
              <a:t>from</a:t>
            </a:r>
            <a:r>
              <a:rPr lang="cs-CZ" sz="1400" b="1" dirty="0">
                <a:effectLst/>
                <a:latin typeface="+mj-lt"/>
                <a:ea typeface="Calibri" panose="020F0502020204030204" pitchFamily="34" charset="0"/>
              </a:rPr>
              <a:t> </a:t>
            </a:r>
            <a:r>
              <a:rPr lang="cs-CZ" sz="1400" b="1" dirty="0" err="1">
                <a:effectLst/>
                <a:latin typeface="+mj-lt"/>
                <a:ea typeface="Calibri" panose="020F0502020204030204" pitchFamily="34" charset="0"/>
              </a:rPr>
              <a:t>shared</a:t>
            </a:r>
            <a:r>
              <a:rPr lang="cs-CZ" sz="1400" b="1" dirty="0">
                <a:effectLst/>
                <a:latin typeface="+mj-lt"/>
                <a:ea typeface="Calibri" panose="020F0502020204030204" pitchFamily="34" charset="0"/>
              </a:rPr>
              <a:t> </a:t>
            </a:r>
            <a:r>
              <a:rPr lang="cs-CZ" sz="1400" b="1" dirty="0" err="1">
                <a:effectLst/>
                <a:latin typeface="+mj-lt"/>
                <a:ea typeface="Calibri" panose="020F0502020204030204" pitchFamily="34" charset="0"/>
              </a:rPr>
              <a:t>taxes</a:t>
            </a:r>
            <a:r>
              <a:rPr lang="cs-CZ" sz="1400" b="1" dirty="0">
                <a:effectLst/>
                <a:latin typeface="+mj-lt"/>
                <a:ea typeface="Calibri" panose="020F0502020204030204" pitchFamily="34" charset="0"/>
              </a:rPr>
              <a:t> in 2021 and 2022 and </a:t>
            </a:r>
            <a:r>
              <a:rPr lang="cs-CZ" sz="1400" b="1" dirty="0" err="1">
                <a:effectLst/>
                <a:latin typeface="+mj-lt"/>
                <a:ea typeface="Calibri" panose="020F0502020204030204" pitchFamily="34" charset="0"/>
              </a:rPr>
              <a:t>quantification</a:t>
            </a:r>
            <a:r>
              <a:rPr lang="cs-CZ" sz="1400" b="1" dirty="0">
                <a:effectLst/>
                <a:latin typeface="+mj-lt"/>
                <a:ea typeface="Calibri" panose="020F0502020204030204" pitchFamily="34" charset="0"/>
              </a:rPr>
              <a:t> </a:t>
            </a:r>
            <a:r>
              <a:rPr lang="cs-CZ" sz="1400" b="1" dirty="0" err="1">
                <a:effectLst/>
                <a:latin typeface="+mj-lt"/>
                <a:ea typeface="Calibri" panose="020F0502020204030204" pitchFamily="34" charset="0"/>
              </a:rPr>
              <a:t>of</a:t>
            </a:r>
            <a:r>
              <a:rPr lang="cs-CZ" sz="1400" b="1" dirty="0">
                <a:effectLst/>
                <a:latin typeface="+mj-lt"/>
                <a:ea typeface="Calibri" panose="020F0502020204030204" pitchFamily="34" charset="0"/>
              </a:rPr>
              <a:t> </a:t>
            </a:r>
            <a:r>
              <a:rPr lang="cs-CZ" sz="1400" b="1" dirty="0" err="1">
                <a:effectLst/>
                <a:latin typeface="+mj-lt"/>
                <a:ea typeface="Calibri" panose="020F0502020204030204" pitchFamily="34" charset="0"/>
              </a:rPr>
              <a:t>the</a:t>
            </a:r>
            <a:r>
              <a:rPr lang="cs-CZ" sz="1400" b="1" dirty="0">
                <a:effectLst/>
                <a:latin typeface="+mj-lt"/>
                <a:ea typeface="Calibri" panose="020F0502020204030204" pitchFamily="34" charset="0"/>
              </a:rPr>
              <a:t> </a:t>
            </a:r>
            <a:r>
              <a:rPr lang="cs-CZ" sz="1400" b="1" dirty="0" err="1">
                <a:effectLst/>
                <a:latin typeface="+mj-lt"/>
                <a:ea typeface="Calibri" panose="020F0502020204030204" pitchFamily="34" charset="0"/>
              </a:rPr>
              <a:t>amount</a:t>
            </a:r>
            <a:r>
              <a:rPr lang="cs-CZ" sz="1400" b="1" dirty="0">
                <a:effectLst/>
                <a:latin typeface="+mj-lt"/>
                <a:ea typeface="Calibri" panose="020F0502020204030204" pitchFamily="34" charset="0"/>
              </a:rPr>
              <a:t> </a:t>
            </a:r>
            <a:r>
              <a:rPr lang="cs-CZ" sz="1400" b="1" dirty="0" err="1">
                <a:effectLst/>
                <a:latin typeface="+mj-lt"/>
                <a:ea typeface="Calibri" panose="020F0502020204030204" pitchFamily="34" charset="0"/>
              </a:rPr>
              <a:t>of</a:t>
            </a:r>
            <a:r>
              <a:rPr lang="cs-CZ" sz="1400" b="1" dirty="0">
                <a:effectLst/>
                <a:latin typeface="+mj-lt"/>
                <a:ea typeface="Calibri" panose="020F0502020204030204" pitchFamily="34" charset="0"/>
              </a:rPr>
              <a:t> </a:t>
            </a:r>
            <a:r>
              <a:rPr lang="cs-CZ" sz="1400" b="1" dirty="0" err="1">
                <a:effectLst/>
                <a:latin typeface="+mj-lt"/>
                <a:ea typeface="Calibri" panose="020F0502020204030204" pitchFamily="34" charset="0"/>
              </a:rPr>
              <a:t>the</a:t>
            </a:r>
            <a:r>
              <a:rPr lang="cs-CZ" sz="1400" b="1" dirty="0">
                <a:effectLst/>
                <a:latin typeface="+mj-lt"/>
                <a:ea typeface="Calibri" panose="020F0502020204030204" pitchFamily="34" charset="0"/>
              </a:rPr>
              <a:t> </a:t>
            </a:r>
            <a:r>
              <a:rPr lang="cs-CZ" sz="1400" b="1" dirty="0" err="1">
                <a:effectLst/>
                <a:latin typeface="+mj-lt"/>
                <a:ea typeface="Calibri" panose="020F0502020204030204" pitchFamily="34" charset="0"/>
              </a:rPr>
              <a:t>change</a:t>
            </a:r>
            <a:r>
              <a:rPr lang="cs-CZ" sz="1400" b="1" dirty="0">
                <a:effectLst/>
                <a:latin typeface="+mj-lt"/>
                <a:ea typeface="Calibri" panose="020F0502020204030204" pitchFamily="34" charset="0"/>
              </a:rPr>
              <a:t> in </a:t>
            </a:r>
            <a:r>
              <a:rPr lang="cs-CZ" sz="1400" b="1" dirty="0" err="1">
                <a:effectLst/>
                <a:latin typeface="+mj-lt"/>
                <a:ea typeface="Calibri" panose="020F0502020204030204" pitchFamily="34" charset="0"/>
              </a:rPr>
              <a:t>the</a:t>
            </a:r>
            <a:r>
              <a:rPr lang="cs-CZ" sz="1400" b="1" dirty="0">
                <a:effectLst/>
                <a:latin typeface="+mj-lt"/>
                <a:ea typeface="Calibri" panose="020F0502020204030204" pitchFamily="34" charset="0"/>
              </a:rPr>
              <a:t> </a:t>
            </a:r>
            <a:r>
              <a:rPr lang="cs-CZ" sz="1400" b="1" dirty="0" err="1">
                <a:effectLst/>
                <a:latin typeface="+mj-lt"/>
                <a:ea typeface="Calibri" panose="020F0502020204030204" pitchFamily="34" charset="0"/>
              </a:rPr>
              <a:t>budgetary</a:t>
            </a:r>
            <a:r>
              <a:rPr lang="cs-CZ" sz="1400" b="1" dirty="0">
                <a:effectLst/>
                <a:latin typeface="+mj-lt"/>
                <a:ea typeface="Calibri" panose="020F0502020204030204" pitchFamily="34" charset="0"/>
              </a:rPr>
              <a:t> </a:t>
            </a:r>
            <a:r>
              <a:rPr lang="cs-CZ" sz="1400" b="1" dirty="0" err="1">
                <a:effectLst/>
                <a:latin typeface="+mj-lt"/>
                <a:ea typeface="Calibri" panose="020F0502020204030204" pitchFamily="34" charset="0"/>
              </a:rPr>
              <a:t>allocation</a:t>
            </a:r>
            <a:r>
              <a:rPr lang="cs-CZ" sz="1400" b="1" dirty="0">
                <a:effectLst/>
                <a:latin typeface="+mj-lt"/>
                <a:ea typeface="Calibri" panose="020F0502020204030204" pitchFamily="34" charset="0"/>
              </a:rPr>
              <a:t> </a:t>
            </a:r>
            <a:r>
              <a:rPr lang="cs-CZ" sz="1400" b="1" dirty="0" err="1">
                <a:effectLst/>
                <a:latin typeface="+mj-lt"/>
                <a:ea typeface="Calibri" panose="020F0502020204030204" pitchFamily="34" charset="0"/>
              </a:rPr>
              <a:t>of</a:t>
            </a:r>
            <a:r>
              <a:rPr lang="cs-CZ" sz="1400" b="1" dirty="0">
                <a:effectLst/>
                <a:latin typeface="+mj-lt"/>
                <a:ea typeface="Calibri" panose="020F0502020204030204" pitchFamily="34" charset="0"/>
              </a:rPr>
              <a:t> </a:t>
            </a:r>
            <a:r>
              <a:rPr lang="cs-CZ" sz="1400" b="1" dirty="0" err="1">
                <a:effectLst/>
                <a:latin typeface="+mj-lt"/>
                <a:ea typeface="Calibri" panose="020F0502020204030204" pitchFamily="34" charset="0"/>
              </a:rPr>
              <a:t>taxes</a:t>
            </a:r>
            <a:endParaRPr lang="cs-CZ" sz="1400" b="1" dirty="0">
              <a:effectLst/>
              <a:latin typeface="+mj-lt"/>
              <a:ea typeface="Calibri" panose="020F0502020204030204" pitchFamily="34" charset="0"/>
            </a:endParaRPr>
          </a:p>
          <a:p>
            <a:r>
              <a:rPr lang="cs-CZ" sz="1400" dirty="0">
                <a:effectLst/>
                <a:latin typeface="+mj-lt"/>
                <a:ea typeface="Calibri" panose="020F0502020204030204" pitchFamily="34" charset="0"/>
                <a:cs typeface="Times New Roman" panose="02020603050405020304" pitchFamily="18" charset="0"/>
              </a:rPr>
              <a:t>Source: </a:t>
            </a:r>
            <a:r>
              <a:rPr lang="cs-CZ" sz="1400" dirty="0" err="1">
                <a:effectLst/>
                <a:latin typeface="+mj-lt"/>
                <a:ea typeface="Calibri" panose="020F0502020204030204" pitchFamily="34" charset="0"/>
                <a:cs typeface="Times New Roman" panose="02020603050405020304" pitchFamily="18" charset="0"/>
              </a:rPr>
              <a:t>Own</a:t>
            </a:r>
            <a:r>
              <a:rPr lang="cs-CZ" sz="1400" dirty="0">
                <a:effectLst/>
                <a:latin typeface="+mj-lt"/>
                <a:ea typeface="Calibri" panose="020F0502020204030204" pitchFamily="34" charset="0"/>
                <a:cs typeface="Times New Roman" panose="02020603050405020304" pitchFamily="18" charset="0"/>
              </a:rPr>
              <a:t> </a:t>
            </a:r>
            <a:r>
              <a:rPr lang="cs-CZ" sz="1400" dirty="0" err="1">
                <a:effectLst/>
                <a:latin typeface="+mj-lt"/>
                <a:ea typeface="Calibri" panose="020F0502020204030204" pitchFamily="34" charset="0"/>
                <a:cs typeface="Times New Roman" panose="02020603050405020304" pitchFamily="18" charset="0"/>
              </a:rPr>
              <a:t>processing</a:t>
            </a:r>
            <a:r>
              <a:rPr lang="cs-CZ" sz="1400" dirty="0">
                <a:effectLst/>
                <a:latin typeface="+mj-lt"/>
                <a:ea typeface="Calibri" panose="020F0502020204030204" pitchFamily="34" charset="0"/>
                <a:cs typeface="Times New Roman" panose="02020603050405020304" pitchFamily="18" charset="0"/>
              </a:rPr>
              <a:t> </a:t>
            </a:r>
            <a:r>
              <a:rPr lang="cs-CZ" sz="1400" dirty="0" err="1">
                <a:effectLst/>
                <a:latin typeface="+mj-lt"/>
                <a:ea typeface="Calibri" panose="020F0502020204030204" pitchFamily="34" charset="0"/>
                <a:cs typeface="Times New Roman" panose="02020603050405020304" pitchFamily="18" charset="0"/>
              </a:rPr>
              <a:t>according</a:t>
            </a:r>
            <a:r>
              <a:rPr lang="cs-CZ" sz="1400" dirty="0">
                <a:effectLst/>
                <a:latin typeface="+mj-lt"/>
                <a:ea typeface="Calibri" panose="020F0502020204030204" pitchFamily="34" charset="0"/>
                <a:cs typeface="Times New Roman" panose="02020603050405020304" pitchFamily="18" charset="0"/>
              </a:rPr>
              <a:t> to </a:t>
            </a:r>
            <a:r>
              <a:rPr lang="cs-CZ" sz="1400" dirty="0" err="1">
                <a:effectLst/>
                <a:latin typeface="+mj-lt"/>
                <a:ea typeface="Calibri" panose="020F0502020204030204" pitchFamily="34" charset="0"/>
                <a:cs typeface="Times New Roman" panose="02020603050405020304" pitchFamily="18" charset="0"/>
              </a:rPr>
              <a:t>documents</a:t>
            </a:r>
            <a:r>
              <a:rPr lang="cs-CZ" sz="1400" dirty="0">
                <a:effectLst/>
                <a:latin typeface="+mj-lt"/>
                <a:ea typeface="Calibri" panose="020F0502020204030204" pitchFamily="34" charset="0"/>
                <a:cs typeface="Times New Roman" panose="02020603050405020304" pitchFamily="18" charset="0"/>
              </a:rPr>
              <a:t> </a:t>
            </a:r>
            <a:r>
              <a:rPr lang="cs-CZ" sz="1400" dirty="0" err="1">
                <a:effectLst/>
                <a:latin typeface="+mj-lt"/>
                <a:ea typeface="Calibri" panose="020F0502020204030204" pitchFamily="34" charset="0"/>
                <a:cs typeface="Times New Roman" panose="02020603050405020304" pitchFamily="18" charset="0"/>
              </a:rPr>
              <a:t>from</a:t>
            </a:r>
            <a:r>
              <a:rPr lang="cs-CZ" sz="1400" dirty="0">
                <a:effectLst/>
                <a:latin typeface="+mj-lt"/>
                <a:ea typeface="Calibri" panose="020F0502020204030204" pitchFamily="34" charset="0"/>
                <a:cs typeface="Times New Roman" panose="02020603050405020304" pitchFamily="18" charset="0"/>
              </a:rPr>
              <a:t> </a:t>
            </a:r>
            <a:r>
              <a:rPr lang="cs-CZ" sz="1400" dirty="0" err="1">
                <a:effectLst/>
                <a:latin typeface="+mj-lt"/>
                <a:ea typeface="Calibri" panose="020F0502020204030204" pitchFamily="34" charset="0"/>
                <a:cs typeface="Times New Roman" panose="02020603050405020304" pitchFamily="18" charset="0"/>
              </a:rPr>
              <a:t>the</a:t>
            </a:r>
            <a:r>
              <a:rPr lang="cs-CZ" sz="1400" dirty="0">
                <a:effectLst/>
                <a:latin typeface="+mj-lt"/>
                <a:ea typeface="Calibri" panose="020F0502020204030204" pitchFamily="34" charset="0"/>
                <a:cs typeface="Times New Roman" panose="02020603050405020304" pitchFamily="18" charset="0"/>
              </a:rPr>
              <a:t> Ministry </a:t>
            </a:r>
            <a:r>
              <a:rPr lang="cs-CZ" sz="1400" dirty="0" err="1">
                <a:effectLst/>
                <a:latin typeface="+mj-lt"/>
                <a:ea typeface="Calibri" panose="020F0502020204030204" pitchFamily="34" charset="0"/>
                <a:cs typeface="Times New Roman" panose="02020603050405020304" pitchFamily="18" charset="0"/>
              </a:rPr>
              <a:t>of</a:t>
            </a:r>
            <a:r>
              <a:rPr lang="cs-CZ" sz="1400" dirty="0">
                <a:effectLst/>
                <a:latin typeface="+mj-lt"/>
                <a:ea typeface="Calibri" panose="020F0502020204030204" pitchFamily="34" charset="0"/>
                <a:cs typeface="Times New Roman" panose="02020603050405020304" pitchFamily="18" charset="0"/>
              </a:rPr>
              <a:t> Finance </a:t>
            </a:r>
            <a:r>
              <a:rPr lang="cs-CZ" sz="1400" dirty="0" err="1">
                <a:effectLst/>
                <a:latin typeface="+mj-lt"/>
                <a:ea typeface="Calibri" panose="020F0502020204030204" pitchFamily="34" charset="0"/>
                <a:cs typeface="Times New Roman" panose="02020603050405020304" pitchFamily="18" charset="0"/>
              </a:rPr>
              <a:t>of</a:t>
            </a:r>
            <a:r>
              <a:rPr lang="cs-CZ" sz="1400" dirty="0">
                <a:effectLst/>
                <a:latin typeface="+mj-lt"/>
                <a:ea typeface="Calibri" panose="020F0502020204030204" pitchFamily="34" charset="0"/>
                <a:cs typeface="Times New Roman" panose="02020603050405020304" pitchFamily="18" charset="0"/>
              </a:rPr>
              <a:t> </a:t>
            </a:r>
            <a:r>
              <a:rPr lang="cs-CZ" sz="1400" dirty="0" err="1">
                <a:effectLst/>
                <a:latin typeface="+mj-lt"/>
                <a:ea typeface="Calibri" panose="020F0502020204030204" pitchFamily="34" charset="0"/>
                <a:cs typeface="Times New Roman" panose="02020603050405020304" pitchFamily="18" charset="0"/>
              </a:rPr>
              <a:t>the</a:t>
            </a:r>
            <a:r>
              <a:rPr lang="cs-CZ" sz="1400" dirty="0">
                <a:effectLst/>
                <a:latin typeface="+mj-lt"/>
                <a:ea typeface="Calibri" panose="020F0502020204030204" pitchFamily="34" charset="0"/>
                <a:cs typeface="Times New Roman" panose="02020603050405020304" pitchFamily="18" charset="0"/>
              </a:rPr>
              <a:t> Czech Republic (no data </a:t>
            </a:r>
            <a:r>
              <a:rPr lang="cs-CZ" sz="1400" dirty="0" err="1">
                <a:effectLst/>
                <a:latin typeface="+mj-lt"/>
                <a:ea typeface="Calibri" panose="020F0502020204030204" pitchFamily="34" charset="0"/>
                <a:cs typeface="Times New Roman" panose="02020603050405020304" pitchFamily="18" charset="0"/>
              </a:rPr>
              <a:t>for</a:t>
            </a:r>
            <a:r>
              <a:rPr lang="cs-CZ" sz="1400" dirty="0">
                <a:effectLst/>
                <a:latin typeface="+mj-lt"/>
                <a:ea typeface="Calibri" panose="020F0502020204030204" pitchFamily="34" charset="0"/>
                <a:cs typeface="Times New Roman" panose="02020603050405020304" pitchFamily="18" charset="0"/>
              </a:rPr>
              <a:t> 2023 </a:t>
            </a:r>
            <a:r>
              <a:rPr lang="cs-CZ" sz="1400" dirty="0" err="1">
                <a:effectLst/>
                <a:latin typeface="+mj-lt"/>
                <a:ea typeface="Calibri" panose="020F0502020204030204" pitchFamily="34" charset="0"/>
                <a:cs typeface="Times New Roman" panose="02020603050405020304" pitchFamily="18" charset="0"/>
              </a:rPr>
              <a:t>at</a:t>
            </a:r>
            <a:r>
              <a:rPr lang="cs-CZ" sz="1400" dirty="0">
                <a:effectLst/>
                <a:latin typeface="+mj-lt"/>
                <a:ea typeface="Calibri" panose="020F0502020204030204" pitchFamily="34" charset="0"/>
                <a:cs typeface="Times New Roman" panose="02020603050405020304" pitchFamily="18" charset="0"/>
              </a:rPr>
              <a:t> </a:t>
            </a:r>
            <a:r>
              <a:rPr lang="cs-CZ" sz="1400" dirty="0" err="1">
                <a:effectLst/>
                <a:latin typeface="+mj-lt"/>
                <a:ea typeface="Calibri" panose="020F0502020204030204" pitchFamily="34" charset="0"/>
                <a:cs typeface="Times New Roman" panose="02020603050405020304" pitchFamily="18" charset="0"/>
              </a:rPr>
              <a:t>the</a:t>
            </a:r>
            <a:r>
              <a:rPr lang="cs-CZ" sz="1400" dirty="0">
                <a:effectLst/>
                <a:latin typeface="+mj-lt"/>
                <a:ea typeface="Calibri" panose="020F0502020204030204" pitchFamily="34" charset="0"/>
                <a:cs typeface="Times New Roman" panose="02020603050405020304" pitchFamily="18" charset="0"/>
              </a:rPr>
              <a:t> moment)</a:t>
            </a:r>
          </a:p>
          <a:p>
            <a:endParaRPr lang="cs-CZ" dirty="0"/>
          </a:p>
        </p:txBody>
      </p:sp>
      <p:graphicFrame>
        <p:nvGraphicFramePr>
          <p:cNvPr id="12" name="Objekt 11">
            <a:extLst>
              <a:ext uri="{FF2B5EF4-FFF2-40B4-BE49-F238E27FC236}">
                <a16:creationId xmlns:a16="http://schemas.microsoft.com/office/drawing/2014/main" id="{6F4AE572-7E74-46BD-BEDE-D96F191E3FC7}"/>
              </a:ext>
            </a:extLst>
          </p:cNvPr>
          <p:cNvGraphicFramePr>
            <a:graphicFrameLocks noChangeAspect="1"/>
          </p:cNvGraphicFramePr>
          <p:nvPr>
            <p:extLst>
              <p:ext uri="{D42A27DB-BD31-4B8C-83A1-F6EECF244321}">
                <p14:modId xmlns:p14="http://schemas.microsoft.com/office/powerpoint/2010/main" val="1789411707"/>
              </p:ext>
            </p:extLst>
          </p:nvPr>
        </p:nvGraphicFramePr>
        <p:xfrm>
          <a:off x="1885950" y="2163763"/>
          <a:ext cx="7767638" cy="2559050"/>
        </p:xfrm>
        <a:graphic>
          <a:graphicData uri="http://schemas.openxmlformats.org/presentationml/2006/ole">
            <mc:AlternateContent xmlns:mc="http://schemas.openxmlformats.org/markup-compatibility/2006">
              <mc:Choice xmlns:v="urn:schemas-microsoft-com:vml" Requires="v">
                <p:oleObj name="Document" r:id="rId2" imgW="5761150" imgH="1903028" progId="Word.Document.12">
                  <p:embed/>
                </p:oleObj>
              </mc:Choice>
              <mc:Fallback>
                <p:oleObj name="Document" r:id="rId2" imgW="5761150" imgH="1903028" progId="Word.Document.12">
                  <p:embed/>
                  <p:pic>
                    <p:nvPicPr>
                      <p:cNvPr id="12" name="Objekt 11">
                        <a:extLst>
                          <a:ext uri="{FF2B5EF4-FFF2-40B4-BE49-F238E27FC236}">
                            <a16:creationId xmlns:a16="http://schemas.microsoft.com/office/drawing/2014/main" id="{6F4AE572-7E74-46BD-BEDE-D96F191E3FC7}"/>
                          </a:ext>
                        </a:extLst>
                      </p:cNvPr>
                      <p:cNvPicPr/>
                      <p:nvPr/>
                    </p:nvPicPr>
                    <p:blipFill>
                      <a:blip r:embed="rId3"/>
                      <a:stretch>
                        <a:fillRect/>
                      </a:stretch>
                    </p:blipFill>
                    <p:spPr>
                      <a:xfrm>
                        <a:off x="1885950" y="2163763"/>
                        <a:ext cx="7767638" cy="2559050"/>
                      </a:xfrm>
                      <a:prstGeom prst="rect">
                        <a:avLst/>
                      </a:prstGeom>
                    </p:spPr>
                  </p:pic>
                </p:oleObj>
              </mc:Fallback>
            </mc:AlternateContent>
          </a:graphicData>
        </a:graphic>
      </p:graphicFrame>
    </p:spTree>
    <p:extLst>
      <p:ext uri="{BB962C8B-B14F-4D97-AF65-F5344CB8AC3E}">
        <p14:creationId xmlns:p14="http://schemas.microsoft.com/office/powerpoint/2010/main" val="1663761027"/>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LAW-EN.potx" id="{0C0DC805-1389-42E8-B0E9-37E70B4CDACB}" vid="{C467CF55-C5A9-4A6A-8FED-214A2E97D31C}"/>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77951CFB020E6489F07F98675DC4236" ma:contentTypeVersion="14" ma:contentTypeDescription="Vytvoří nový dokument" ma:contentTypeScope="" ma:versionID="e407ce75989f0b67106091c25c1086bb">
  <xsd:schema xmlns:xsd="http://www.w3.org/2001/XMLSchema" xmlns:xs="http://www.w3.org/2001/XMLSchema" xmlns:p="http://schemas.microsoft.com/office/2006/metadata/properties" xmlns:ns3="27c1b692-2977-4ea6-b000-57ed6bef5cd5" xmlns:ns4="3425f3a8-868c-4490-8382-87865621be67" targetNamespace="http://schemas.microsoft.com/office/2006/metadata/properties" ma:root="true" ma:fieldsID="85593cd4ee14b52b87ecde40a7d0a2be" ns3:_="" ns4:_="">
    <xsd:import namespace="27c1b692-2977-4ea6-b000-57ed6bef5cd5"/>
    <xsd:import namespace="3425f3a8-868c-4490-8382-87865621be6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c1b692-2977-4ea6-b000-57ed6bef5c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25f3a8-868c-4490-8382-87865621be67" elementFormDefault="qualified">
    <xsd:import namespace="http://schemas.microsoft.com/office/2006/documentManagement/types"/>
    <xsd:import namespace="http://schemas.microsoft.com/office/infopath/2007/PartnerControls"/>
    <xsd:element name="SharedWithUsers" ma:index="1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dílené s podrobnostmi" ma:internalName="SharedWithDetails" ma:readOnly="true">
      <xsd:simpleType>
        <xsd:restriction base="dms:Note">
          <xsd:maxLength value="255"/>
        </xsd:restriction>
      </xsd:simpleType>
    </xsd:element>
    <xsd:element name="SharingHintHash" ma:index="20"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77EDD0-83BF-474B-A1A9-1C67923E1195}">
  <ds:schemaRefs>
    <ds:schemaRef ds:uri="http://schemas.microsoft.com/sharepoint/v3/contenttype/forms"/>
  </ds:schemaRefs>
</ds:datastoreItem>
</file>

<file path=customXml/itemProps2.xml><?xml version="1.0" encoding="utf-8"?>
<ds:datastoreItem xmlns:ds="http://schemas.openxmlformats.org/officeDocument/2006/customXml" ds:itemID="{7267D4FC-468E-4396-A5A1-F5BD6E41E2E0}">
  <ds:schemaRefs>
    <ds:schemaRef ds:uri="http://purl.org/dc/elements/1.1/"/>
    <ds:schemaRef ds:uri="http://schemas.microsoft.com/office/2006/documentManagement/types"/>
    <ds:schemaRef ds:uri="3425f3a8-868c-4490-8382-87865621be67"/>
    <ds:schemaRef ds:uri="27c1b692-2977-4ea6-b000-57ed6bef5cd5"/>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455207A1-01EE-4A3B-B34F-F97A3564F5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c1b692-2977-4ea6-b000-57ed6bef5cd5"/>
    <ds:schemaRef ds:uri="3425f3a8-868c-4490-8382-87865621be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Presentation_MU_EN</Template>
  <TotalTime>0</TotalTime>
  <Words>1094</Words>
  <Application>Microsoft Office PowerPoint</Application>
  <PresentationFormat>Širokoúhlá obrazovka</PresentationFormat>
  <Paragraphs>100</Paragraphs>
  <Slides>14</Slides>
  <Notes>0</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1</vt:i4>
      </vt:variant>
      <vt:variant>
        <vt:lpstr>Nadpisy snímků</vt:lpstr>
      </vt:variant>
      <vt:variant>
        <vt:i4>14</vt:i4>
      </vt:variant>
    </vt:vector>
  </HeadingPairs>
  <TitlesOfParts>
    <vt:vector size="21" baseType="lpstr">
      <vt:lpstr>Arial</vt:lpstr>
      <vt:lpstr>Calibri</vt:lpstr>
      <vt:lpstr>Tahoma</vt:lpstr>
      <vt:lpstr>Times New Roman</vt:lpstr>
      <vt:lpstr>Wingdings</vt:lpstr>
      <vt:lpstr>Presentation_MU_EN</vt:lpstr>
      <vt:lpstr>Dokument Microsoft Wordu</vt:lpstr>
      <vt:lpstr>The Role of Property Tax in Municipal Budget </vt:lpstr>
      <vt:lpstr>Background and Research Hypothesis</vt:lpstr>
      <vt:lpstr>Importance of Property Tax for Municipal Budgets</vt:lpstr>
      <vt:lpstr>Recurrent taxes on immovable property, % of GDP</vt:lpstr>
      <vt:lpstr>Importance of Immovable Property Tax for Municipal Budgets</vt:lpstr>
      <vt:lpstr>Possibilities of Czech Municipalities to Influence Property Tax</vt:lpstr>
      <vt:lpstr>Recent Development in Property Tax Regulation</vt:lpstr>
      <vt:lpstr>Shared taxes</vt:lpstr>
      <vt:lpstr>Discussion - changes in the percentage of redistributed shared taxes </vt:lpstr>
      <vt:lpstr>Discussion – impacts of new changes</vt:lpstr>
      <vt:lpstr>Immovable Property Tax Regulation de Lege Ferenda</vt:lpstr>
      <vt:lpstr>Conclusions I</vt:lpstr>
      <vt:lpstr>Conclusion II</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Abolition of Tax on Acquisition of Immovable Property: A Tool to Suppress the Negative Consequences of Covid-19 or a Politicum?</dc:title>
  <dc:creator>Sandra Papavasilevská</dc:creator>
  <cp:lastModifiedBy>Eva Tomášková</cp:lastModifiedBy>
  <cp:revision>81</cp:revision>
  <cp:lastPrinted>1601-01-01T00:00:00Z</cp:lastPrinted>
  <dcterms:created xsi:type="dcterms:W3CDTF">2020-10-29T16:18:46Z</dcterms:created>
  <dcterms:modified xsi:type="dcterms:W3CDTF">2024-03-17T15:06:43Z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0x010100C77951CFB020E6489F07F98675DC4236</vt:lpwstr>
  </property>
</Properties>
</file>