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1" r:id="rId3"/>
    <p:sldId id="273" r:id="rId4"/>
    <p:sldId id="295" r:id="rId5"/>
    <p:sldId id="275" r:id="rId6"/>
    <p:sldId id="296" r:id="rId7"/>
    <p:sldId id="297" r:id="rId8"/>
    <p:sldId id="298" r:id="rId9"/>
    <p:sldId id="299" r:id="rId10"/>
    <p:sldId id="294" r:id="rId11"/>
  </p:sldIdLst>
  <p:sldSz cx="9144000" cy="6858000" type="screen4x3"/>
  <p:notesSz cx="6797675" cy="992822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C86400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orient="horz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FF"/>
    <a:srgbClr val="BBBBFF"/>
    <a:srgbClr val="FFFBEF"/>
    <a:srgbClr val="FFF8E5"/>
    <a:srgbClr val="FFF9E7"/>
    <a:srgbClr val="FFFFFF"/>
    <a:srgbClr val="FFFDF7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595" autoAdjust="0"/>
  </p:normalViewPr>
  <p:slideViewPr>
    <p:cSldViewPr>
      <p:cViewPr varScale="1">
        <p:scale>
          <a:sx n="104" d="100"/>
          <a:sy n="104" d="100"/>
        </p:scale>
        <p:origin x="2106" y="-6"/>
      </p:cViewPr>
      <p:guideLst>
        <p:guide orient="horz" pos="3360"/>
        <p:guide orient="horz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29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412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3412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D55DD80-9354-4D5D-853E-BCF1B846E5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995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7713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3515"/>
            <a:ext cx="4981575" cy="446770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412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b" anchorCtr="0" compatLnSpc="1">
            <a:prstTxWarp prst="textNoShape">
              <a:avLst/>
            </a:prstTxWarp>
          </a:bodyPr>
          <a:lstStyle>
            <a:lvl1pPr algn="l" defTabSz="933450">
              <a:spcBef>
                <a:spcPct val="2000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3412"/>
            <a:ext cx="2946400" cy="4948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56" tIns="46631" rIns="93256" bIns="46631" numCol="1" anchor="b" anchorCtr="0" compatLnSpc="1">
            <a:prstTxWarp prst="textNoShape">
              <a:avLst/>
            </a:prstTxWarp>
          </a:bodyPr>
          <a:lstStyle>
            <a:lvl1pPr algn="r" defTabSz="933450">
              <a:spcBef>
                <a:spcPct val="2000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E751155-C65B-4173-BC05-1D27992305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277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708C1B2B-BD77-411F-A63A-9E5D913AAB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34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08292418-8D8E-4AC0-BE21-327B1E7AFA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76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69508145-F37B-41F8-BE6D-A2765C4727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8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69EAD343-5C39-402C-B125-F101AA4F64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8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175863CE-D13A-4A68-9EF1-FDBAF1ED5F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08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207C127F-76B5-4FE4-B383-FDBDADCEA4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52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EC2F1423-311B-4EC1-BA7D-ECF6123C84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25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EF9F7253-A98B-4F46-97C2-9E30C5004E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77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5834F43F-5B72-421E-8308-30A439E314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5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DBF27CF5-A0E2-49BC-99A1-A1DBD466D9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96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DE1303ED-9269-4676-9E54-93B137C0CF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15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 _</a:t>
            </a:r>
            <a:fld id="{CEF2C08D-3B30-4EFC-AD4B-ED0C12CBE9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85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CA7C4"/>
            </a:gs>
            <a:gs pos="100000">
              <a:srgbClr val="0066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ntergrund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76200"/>
            <a:ext cx="9906000" cy="702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632575"/>
            <a:ext cx="19050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A _</a:t>
            </a:r>
            <a:fld id="{C954051D-EB78-4C35-B6CB-D3F3712BB8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67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GB" dirty="0"/>
            </a:br>
            <a:r>
              <a:rPr lang="en-GB" dirty="0"/>
              <a:t>Financial Sustainability of </a:t>
            </a:r>
            <a:br>
              <a:rPr lang="en-GB" dirty="0"/>
            </a:br>
            <a:r>
              <a:rPr lang="en-GB" dirty="0"/>
              <a:t>Local Governments in Germany</a:t>
            </a:r>
            <a:br>
              <a:rPr lang="en-GB" dirty="0"/>
            </a:br>
            <a:endParaRPr lang="en-GB" dirty="0"/>
          </a:p>
        </p:txBody>
      </p:sp>
      <p:sp>
        <p:nvSpPr>
          <p:cNvPr id="2051" name="Untertitel 2"/>
          <p:cNvSpPr>
            <a:spLocks noGrp="1"/>
          </p:cNvSpPr>
          <p:nvPr>
            <p:ph type="subTitle" idx="1"/>
          </p:nvPr>
        </p:nvSpPr>
        <p:spPr bwMode="auto">
          <a:xfrm>
            <a:off x="611188" y="5445125"/>
            <a:ext cx="7921625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/>
              <a:t>Univ.-Prof. Dr. Thorsten Ingo Schmidt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sz="2800" dirty="0"/>
              <a:t>Contact</a:t>
            </a:r>
            <a:endParaRPr lang="de-DE" dirty="0"/>
          </a:p>
        </p:txBody>
      </p:sp>
      <p:sp>
        <p:nvSpPr>
          <p:cNvPr id="26627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98913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sz="2400" dirty="0"/>
              <a:t>	Univ.-Prof. Dr. Thorsten Ingo Schmidt</a:t>
            </a:r>
            <a:br>
              <a:rPr lang="de-DE" sz="2400" dirty="0"/>
            </a:br>
            <a:r>
              <a:rPr lang="en-US" sz="2400" dirty="0"/>
              <a:t>Faculty of Law</a:t>
            </a:r>
            <a:br>
              <a:rPr lang="en-US" sz="2400" dirty="0"/>
            </a:br>
            <a:r>
              <a:rPr lang="en-US" sz="2400" dirty="0"/>
              <a:t>Potsdam University</a:t>
            </a:r>
            <a:br>
              <a:rPr lang="en-US" sz="2400" dirty="0"/>
            </a:br>
            <a:r>
              <a:rPr lang="en-US" sz="2400" dirty="0"/>
              <a:t>Chair in Public Law, especially Constitutional Law, </a:t>
            </a:r>
            <a:br>
              <a:rPr lang="en-US" sz="2400" dirty="0"/>
            </a:br>
            <a:r>
              <a:rPr lang="en-US" sz="2400" dirty="0"/>
              <a:t>Administrative Law and Local Government Law</a:t>
            </a:r>
            <a:br>
              <a:rPr lang="en-US" sz="2400" dirty="0"/>
            </a:br>
            <a:r>
              <a:rPr lang="en-US" sz="2400" dirty="0"/>
              <a:t>August-Bebel-</a:t>
            </a:r>
            <a:r>
              <a:rPr lang="en-US" sz="2400" dirty="0" err="1"/>
              <a:t>Straße</a:t>
            </a:r>
            <a:r>
              <a:rPr lang="en-US" sz="2400" dirty="0"/>
              <a:t> 89</a:t>
            </a:r>
            <a:br>
              <a:rPr lang="en-US" sz="2400" dirty="0"/>
            </a:br>
            <a:r>
              <a:rPr lang="en-US" sz="2400" dirty="0"/>
              <a:t>14482 Potsdam</a:t>
            </a:r>
            <a:br>
              <a:rPr lang="en-US" sz="2400" dirty="0"/>
            </a:br>
            <a:r>
              <a:rPr lang="en-US" sz="2400" dirty="0"/>
              <a:t>Germany</a:t>
            </a:r>
            <a:br>
              <a:rPr lang="en-US" sz="2400" dirty="0"/>
            </a:br>
            <a:r>
              <a:rPr lang="en-US" sz="2400" dirty="0"/>
              <a:t>Phone 0049-(0)331-977-3284 thorsten.ingo.schmidt@gmail.com</a:t>
            </a:r>
          </a:p>
          <a:p>
            <a:pPr>
              <a:buFontTx/>
              <a:buNone/>
            </a:pPr>
            <a:endParaRPr lang="de-DE" sz="2400" dirty="0"/>
          </a:p>
        </p:txBody>
      </p:sp>
      <p:sp>
        <p:nvSpPr>
          <p:cNvPr id="2662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1pPr>
            <a:lvl2pPr marL="742950" indent="-28575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2pPr>
            <a:lvl3pPr marL="11430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3pPr>
            <a:lvl4pPr marL="16002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4pPr>
            <a:lvl5pPr marL="20574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9pPr>
          </a:lstStyle>
          <a:p>
            <a:pPr eaLnBrk="1" hangingPunct="1"/>
            <a:fld id="{250B3380-6A4E-4B37-B56E-64FD357E1296}" type="slidenum">
              <a:rPr lang="de-DE" sz="900" b="0" smtClean="0">
                <a:solidFill>
                  <a:schemeClr val="tx1"/>
                </a:solidFill>
                <a:latin typeface="Arial" charset="0"/>
              </a:rPr>
              <a:pPr eaLnBrk="1" hangingPunct="1"/>
              <a:t>10</a:t>
            </a:fld>
            <a:endParaRPr lang="de-DE" sz="9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8229600" cy="77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dirty="0"/>
              <a:t>Outline of the </a:t>
            </a:r>
            <a:r>
              <a:rPr lang="de-DE" sz="2800" dirty="0" err="1"/>
              <a:t>Lecture</a:t>
            </a:r>
            <a:endParaRPr lang="de-DE" sz="2800" dirty="0"/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989138"/>
            <a:ext cx="8229600" cy="3629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indent="-571500">
              <a:buFontTx/>
              <a:buAutoNum type="romanUcPeriod"/>
            </a:pPr>
            <a:r>
              <a:rPr lang="en-GB" sz="2400" dirty="0"/>
              <a:t>Local governments in Germany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Constitutional guarantees of local governments in Germany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Financial problems of local governments in Germany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Possible solutions by the local authorities on their own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State-sponsored programmes of financial support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Necessary structural solutions</a:t>
            </a:r>
          </a:p>
          <a:p>
            <a:pPr marL="571500" indent="-571500">
              <a:buFontTx/>
              <a:buAutoNum type="romanUcPeriod"/>
            </a:pPr>
            <a:r>
              <a:rPr lang="en-GB" sz="2400" dirty="0"/>
              <a:t>Summary</a:t>
            </a:r>
            <a:endParaRPr lang="en-GB" sz="2800" dirty="0"/>
          </a:p>
        </p:txBody>
      </p:sp>
      <p:sp>
        <p:nvSpPr>
          <p:cNvPr id="307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1pPr>
            <a:lvl2pPr marL="742950" indent="-28575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2pPr>
            <a:lvl3pPr marL="11430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3pPr>
            <a:lvl4pPr marL="16002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4pPr>
            <a:lvl5pPr marL="20574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9pPr>
          </a:lstStyle>
          <a:p>
            <a:pPr eaLnBrk="1" hangingPunct="1"/>
            <a:fld id="{6F5D3897-809B-4201-8D0F-FFFB61DA756C}" type="slidenum">
              <a:rPr lang="de-DE" sz="900" b="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de-DE" sz="9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 bwMode="auto">
          <a:xfrm>
            <a:off x="468313" y="404664"/>
            <a:ext cx="8229600" cy="10653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sz="2800" dirty="0"/>
              <a:t>	 I. </a:t>
            </a:r>
            <a:r>
              <a:rPr lang="de-DE" sz="2800" dirty="0" err="1"/>
              <a:t>Local</a:t>
            </a:r>
            <a:r>
              <a:rPr lang="de-DE" sz="2800" dirty="0"/>
              <a:t> </a:t>
            </a:r>
            <a:r>
              <a:rPr lang="de-DE" sz="2800" dirty="0" err="1"/>
              <a:t>governments</a:t>
            </a:r>
            <a:r>
              <a:rPr lang="de-DE" sz="2800" dirty="0"/>
              <a:t> in Germany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989138"/>
            <a:ext cx="8229600" cy="4132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~ 10.000 municipalities („Gemeinden“)</a:t>
            </a:r>
          </a:p>
          <a:p>
            <a:pPr marL="0" indent="0">
              <a:buNone/>
            </a:pPr>
            <a:r>
              <a:rPr lang="en-GB" sz="2400" dirty="0"/>
              <a:t>~ 400 counties („</a:t>
            </a:r>
            <a:r>
              <a:rPr lang="en-GB" sz="2400" dirty="0" err="1"/>
              <a:t>Landkreise</a:t>
            </a:r>
            <a:r>
              <a:rPr lang="en-GB" sz="2400" dirty="0"/>
              <a:t>“)</a:t>
            </a:r>
          </a:p>
          <a:p>
            <a:pPr marL="0" indent="0">
              <a:buNone/>
            </a:pPr>
            <a:r>
              <a:rPr lang="en-GB" sz="2400" dirty="0"/>
              <a:t>~ 100 independent cities („</a:t>
            </a:r>
            <a:r>
              <a:rPr lang="en-GB" sz="2400" dirty="0" err="1"/>
              <a:t>kreisfreie</a:t>
            </a:r>
            <a:r>
              <a:rPr lang="en-GB" sz="2400" dirty="0"/>
              <a:t> </a:t>
            </a:r>
            <a:r>
              <a:rPr lang="en-GB" sz="2400" dirty="0" err="1"/>
              <a:t>Städte</a:t>
            </a:r>
            <a:r>
              <a:rPr lang="en-GB" sz="2400" dirty="0"/>
              <a:t>“)</a:t>
            </a:r>
          </a:p>
          <a:p>
            <a:pPr marL="0" indent="0">
              <a:buNone/>
            </a:pPr>
            <a:r>
              <a:rPr lang="en-GB" sz="2400" dirty="0"/>
              <a:t>Some associations of local authorities in populous states</a:t>
            </a:r>
          </a:p>
          <a:p>
            <a:pPr marL="0" indent="0">
              <a:buNone/>
            </a:pPr>
            <a:r>
              <a:rPr lang="en-GB" sz="2400" dirty="0"/>
              <a:t>13 territorial states („</a:t>
            </a:r>
            <a:r>
              <a:rPr lang="en-GB" sz="2400" dirty="0" err="1"/>
              <a:t>Flächenländer</a:t>
            </a:r>
            <a:r>
              <a:rPr lang="en-GB" sz="2400" dirty="0"/>
              <a:t>“)</a:t>
            </a:r>
          </a:p>
          <a:p>
            <a:pPr marL="0" indent="0">
              <a:buNone/>
            </a:pPr>
            <a:r>
              <a:rPr lang="en-GB" sz="2400" dirty="0"/>
              <a:t>3 city states („</a:t>
            </a:r>
            <a:r>
              <a:rPr lang="en-GB" sz="2400" dirty="0" err="1"/>
              <a:t>Stadtstaaten</a:t>
            </a:r>
            <a:r>
              <a:rPr lang="en-GB" sz="2400" dirty="0"/>
              <a:t>“)</a:t>
            </a:r>
          </a:p>
          <a:p>
            <a:pPr marL="514350" indent="-514350">
              <a:buAutoNum type="arabicPlain" startAt="400"/>
            </a:pPr>
            <a:endParaRPr lang="en-GB" dirty="0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1pPr>
            <a:lvl2pPr marL="742950" indent="-28575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2pPr>
            <a:lvl3pPr marL="11430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3pPr>
            <a:lvl4pPr marL="16002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4pPr>
            <a:lvl5pPr marL="20574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9pPr>
          </a:lstStyle>
          <a:p>
            <a:pPr eaLnBrk="1" hangingPunct="1"/>
            <a:fld id="{3FA1B573-F168-4A61-B16F-477595F02320}" type="slidenum">
              <a:rPr lang="de-DE" sz="900" b="0" smtClean="0">
                <a:solidFill>
                  <a:schemeClr val="tx1"/>
                </a:solidFill>
                <a:latin typeface="Arial" charset="0"/>
              </a:rPr>
              <a:pPr eaLnBrk="1" hangingPunct="1"/>
              <a:t>3</a:t>
            </a:fld>
            <a:endParaRPr lang="de-DE" sz="9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3200" dirty="0"/>
              <a:t>II. Constitutional guarantees </a:t>
            </a:r>
            <a:br>
              <a:rPr lang="en-GB" sz="3200" dirty="0"/>
            </a:br>
            <a:r>
              <a:rPr lang="en-GB" sz="3200" dirty="0"/>
              <a:t>of local governments in Germany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sz="2400" dirty="0"/>
          </a:p>
          <a:p>
            <a:pPr>
              <a:buFontTx/>
              <a:buChar char="-"/>
            </a:pPr>
            <a:r>
              <a:rPr lang="en-GB" sz="2400" dirty="0"/>
              <a:t>Guarantee of local self-government </a:t>
            </a:r>
          </a:p>
          <a:p>
            <a:pPr>
              <a:buFontTx/>
              <a:buChar char="-"/>
            </a:pPr>
            <a:r>
              <a:rPr lang="en-GB" sz="2400" dirty="0"/>
              <a:t>Additional guarantee of financial autonomy</a:t>
            </a:r>
          </a:p>
          <a:p>
            <a:pPr>
              <a:buFontTx/>
              <a:buChar char="-"/>
            </a:pPr>
            <a:r>
              <a:rPr lang="en-GB" sz="2400" dirty="0" err="1"/>
              <a:t>Guarentee</a:t>
            </a:r>
            <a:r>
              <a:rPr lang="en-GB" sz="2400" dirty="0"/>
              <a:t> of financial equalization</a:t>
            </a:r>
          </a:p>
          <a:p>
            <a:pPr>
              <a:buFontTx/>
              <a:buChar char="-"/>
            </a:pPr>
            <a:r>
              <a:rPr lang="en-GB" sz="2400" dirty="0"/>
              <a:t>Guarantee of reimbursement for the transfer of state tasks</a:t>
            </a:r>
          </a:p>
          <a:p>
            <a:pPr>
              <a:buFontTx/>
              <a:buChar char="-"/>
            </a:pPr>
            <a:r>
              <a:rPr lang="en-GB" sz="2400" dirty="0"/>
              <a:t>Local government constitutional complaint to the constitutional courts</a:t>
            </a:r>
          </a:p>
          <a:p>
            <a:pPr>
              <a:buFontTx/>
              <a:buChar char="-"/>
            </a:pPr>
            <a:r>
              <a:rPr lang="en-GB" sz="2400" dirty="0"/>
              <a:t>No significant participation in the process of law-making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 _</a:t>
            </a:r>
            <a:fld id="{175863CE-D13A-4A68-9EF1-FDBAF1ED5FF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45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 bwMode="auto">
          <a:xfrm>
            <a:off x="468313" y="404665"/>
            <a:ext cx="8229600" cy="92248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dirty="0"/>
              <a:t>III. Financial problems </a:t>
            </a:r>
            <a:br>
              <a:rPr lang="en-GB" sz="3200" dirty="0"/>
            </a:br>
            <a:r>
              <a:rPr lang="en-GB" sz="3200" dirty="0"/>
              <a:t>of local governments in Germany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 bwMode="auto">
          <a:xfrm>
            <a:off x="323850" y="1989138"/>
            <a:ext cx="8229600" cy="319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AutoNum type="arabicPeriod"/>
            </a:pPr>
            <a:r>
              <a:rPr lang="en-GB" sz="2400" dirty="0"/>
              <a:t>Expenditures</a:t>
            </a:r>
            <a:br>
              <a:rPr lang="en-GB" sz="2400" dirty="0"/>
            </a:br>
            <a:r>
              <a:rPr lang="en-GB" sz="2400" dirty="0"/>
              <a:t>- infrastructure, social welfare, (voluntary) cultural tasks</a:t>
            </a:r>
          </a:p>
          <a:p>
            <a:pPr marL="514350" indent="-514350">
              <a:buAutoNum type="arabicPeriod"/>
            </a:pPr>
            <a:r>
              <a:rPr lang="en-GB" sz="2400" dirty="0"/>
              <a:t>Revenues</a:t>
            </a:r>
            <a:br>
              <a:rPr lang="en-GB" sz="2400" dirty="0"/>
            </a:br>
            <a:r>
              <a:rPr lang="en-GB" sz="2400" dirty="0"/>
              <a:t>a) Municipalities</a:t>
            </a:r>
            <a:br>
              <a:rPr lang="en-GB" sz="2400" dirty="0"/>
            </a:br>
            <a:r>
              <a:rPr lang="en-GB" sz="2400" dirty="0"/>
              <a:t>- real estate tax, local business tax, share of federal income tax and federal sales tax</a:t>
            </a:r>
            <a:br>
              <a:rPr lang="en-GB" sz="2400" dirty="0"/>
            </a:br>
            <a:r>
              <a:rPr lang="en-GB" sz="2400" dirty="0"/>
              <a:t>- contributions and fees; government grants</a:t>
            </a:r>
            <a:br>
              <a:rPr lang="en-GB" sz="2400" dirty="0"/>
            </a:br>
            <a:r>
              <a:rPr lang="en-GB" sz="2400" dirty="0"/>
              <a:t>b) Counties</a:t>
            </a:r>
            <a:br>
              <a:rPr lang="en-GB" sz="2400" dirty="0"/>
            </a:br>
            <a:r>
              <a:rPr lang="en-GB" sz="2400" dirty="0"/>
              <a:t>- no taxes, but levy on the municipalities („</a:t>
            </a:r>
            <a:r>
              <a:rPr lang="en-GB" sz="2400" dirty="0" err="1"/>
              <a:t>Kreisumlage</a:t>
            </a:r>
            <a:r>
              <a:rPr lang="en-GB" sz="2400" dirty="0"/>
              <a:t>“)</a:t>
            </a:r>
            <a:br>
              <a:rPr lang="en-GB" sz="2400" dirty="0"/>
            </a:br>
            <a:r>
              <a:rPr lang="en-GB" sz="2400" dirty="0"/>
              <a:t>- contributions and fees; government grants</a:t>
            </a:r>
          </a:p>
          <a:p>
            <a:pPr marL="514350" indent="-514350">
              <a:buAutoNum type="arabicPeriod"/>
            </a:pPr>
            <a:r>
              <a:rPr lang="en-GB" sz="2400" dirty="0"/>
              <a:t>Budget</a:t>
            </a:r>
            <a:br>
              <a:rPr lang="en-GB" sz="2400" dirty="0"/>
            </a:br>
            <a:r>
              <a:rPr lang="en-GB" sz="2400" dirty="0"/>
              <a:t>- no debt brake, but limits on investment loans and cash loans </a:t>
            </a:r>
          </a:p>
        </p:txBody>
      </p:sp>
      <p:sp>
        <p:nvSpPr>
          <p:cNvPr id="717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1pPr>
            <a:lvl2pPr marL="742950" indent="-28575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2pPr>
            <a:lvl3pPr marL="11430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3pPr>
            <a:lvl4pPr marL="16002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4pPr>
            <a:lvl5pPr marL="2057400" indent="-228600" eaLnBrk="0" hangingPunct="0">
              <a:defRPr sz="1000" b="1">
                <a:solidFill>
                  <a:srgbClr val="C86400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C86400"/>
                </a:solidFill>
                <a:latin typeface="Verdana" pitchFamily="34" charset="0"/>
              </a:defRPr>
            </a:lvl9pPr>
          </a:lstStyle>
          <a:p>
            <a:pPr eaLnBrk="1" hangingPunct="1"/>
            <a:fld id="{513281C2-B0A1-4F90-8052-994A8713640A}" type="slidenum">
              <a:rPr lang="en-GB" sz="900" b="0" smtClean="0">
                <a:solidFill>
                  <a:schemeClr val="tx1"/>
                </a:solidFill>
                <a:latin typeface="Arial" charset="0"/>
              </a:rPr>
              <a:pPr eaLnBrk="1" hangingPunct="1"/>
              <a:t>5</a:t>
            </a:fld>
            <a:endParaRPr lang="en-GB" sz="9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3200" dirty="0"/>
              <a:t>IV. Possible solutions by the </a:t>
            </a:r>
            <a:br>
              <a:rPr lang="en-GB" sz="3200" dirty="0"/>
            </a:br>
            <a:r>
              <a:rPr lang="en-GB" sz="3200" dirty="0"/>
              <a:t>local authorities on their own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GB" sz="2400" dirty="0"/>
          </a:p>
          <a:p>
            <a:pPr marL="514350" indent="-514350">
              <a:buAutoNum type="arabicPeriod"/>
            </a:pPr>
            <a:r>
              <a:rPr lang="en-GB" sz="2400" dirty="0"/>
              <a:t>Solutions concerning the expenditures</a:t>
            </a:r>
            <a:br>
              <a:rPr lang="en-GB" sz="2400" dirty="0"/>
            </a:br>
            <a:r>
              <a:rPr lang="en-GB" sz="2400" dirty="0"/>
              <a:t>- abolishment of voluntary social and cultural services</a:t>
            </a:r>
            <a:br>
              <a:rPr lang="en-GB" sz="2400" dirty="0"/>
            </a:br>
            <a:r>
              <a:rPr lang="en-GB" sz="2400" dirty="0"/>
              <a:t>- making use of </a:t>
            </a:r>
            <a:r>
              <a:rPr lang="en-GB" sz="2400" dirty="0" err="1"/>
              <a:t>leeways</a:t>
            </a:r>
            <a:r>
              <a:rPr lang="en-GB" sz="2400" dirty="0"/>
              <a:t> while performing obligatory tasks</a:t>
            </a:r>
          </a:p>
          <a:p>
            <a:pPr marL="514350" indent="-514350">
              <a:buAutoNum type="arabicPeriod"/>
            </a:pPr>
            <a:r>
              <a:rPr lang="en-GB" sz="2400" dirty="0"/>
              <a:t>Solutions concerning the revenues</a:t>
            </a:r>
            <a:br>
              <a:rPr lang="en-GB" sz="2400" dirty="0"/>
            </a:br>
            <a:r>
              <a:rPr lang="en-GB" sz="2400" dirty="0"/>
              <a:t>- increasing the real estate tax by municipalities</a:t>
            </a:r>
            <a:br>
              <a:rPr lang="en-GB" sz="2400" dirty="0"/>
            </a:br>
            <a:r>
              <a:rPr lang="en-GB" sz="2400" dirty="0"/>
              <a:t>- increasing the county levy by counties</a:t>
            </a:r>
            <a:br>
              <a:rPr lang="en-GB" sz="2400" dirty="0"/>
            </a:br>
            <a:r>
              <a:rPr lang="en-GB" sz="2400" dirty="0"/>
              <a:t>- gaining inhabitants in order to get more grants from the financial equalization scheme</a:t>
            </a:r>
          </a:p>
          <a:p>
            <a:pPr marL="514350" indent="-514350">
              <a:buAutoNum type="arabicPeriod"/>
            </a:pPr>
            <a:r>
              <a:rPr lang="en-GB" sz="2400" dirty="0"/>
              <a:t>Especially loans</a:t>
            </a:r>
            <a:br>
              <a:rPr lang="en-GB" sz="2400" dirty="0"/>
            </a:br>
            <a:r>
              <a:rPr lang="en-GB" sz="2400" dirty="0"/>
              <a:t>- abuse of cash loans</a:t>
            </a:r>
          </a:p>
          <a:p>
            <a:pPr marL="0" indent="0">
              <a:buNone/>
            </a:pPr>
            <a:br>
              <a:rPr lang="en-GB" sz="2400" dirty="0"/>
            </a:br>
            <a:endParaRPr lang="en-GB" sz="2400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 _</a:t>
            </a:r>
            <a:fld id="{175863CE-D13A-4A68-9EF1-FDBAF1ED5FF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72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2800" dirty="0"/>
              <a:t>V. State-sponsored programmes </a:t>
            </a:r>
            <a:br>
              <a:rPr lang="en-GB" sz="2800" dirty="0"/>
            </a:br>
            <a:r>
              <a:rPr lang="en-GB" sz="2800" dirty="0"/>
              <a:t>of financial support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sz="2400" dirty="0"/>
              <a:t>State sponsored programmes of additional financial support.</a:t>
            </a:r>
          </a:p>
          <a:p>
            <a:pPr>
              <a:buFontTx/>
              <a:buChar char="-"/>
            </a:pPr>
            <a:r>
              <a:rPr lang="en-GB" sz="2400" dirty="0"/>
              <a:t>Local governments have to curb voluntary services and to raise taxes for several years in order to receive grants from these programmes.</a:t>
            </a:r>
          </a:p>
          <a:p>
            <a:pPr>
              <a:buFontTx/>
              <a:buChar char="-"/>
            </a:pPr>
            <a:r>
              <a:rPr lang="en-GB" sz="2400" dirty="0"/>
              <a:t>Only one-off makeshift measures but no permanent solutions.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 _</a:t>
            </a:r>
            <a:fld id="{175863CE-D13A-4A68-9EF1-FDBAF1ED5FF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06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2800" dirty="0"/>
              <a:t>VI. Necessary structural 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GB" sz="2400" dirty="0"/>
          </a:p>
          <a:p>
            <a:pPr marL="514350" indent="-514350">
              <a:buAutoNum type="arabicPeriod"/>
            </a:pPr>
            <a:r>
              <a:rPr lang="en-GB" sz="2400" dirty="0"/>
              <a:t>Expenditures</a:t>
            </a:r>
            <a:br>
              <a:rPr lang="en-GB" sz="2400" dirty="0"/>
            </a:br>
            <a:r>
              <a:rPr lang="en-GB" sz="2400" dirty="0"/>
              <a:t>- federal government should shoulder more social burdens</a:t>
            </a:r>
            <a:br>
              <a:rPr lang="en-GB" sz="2400" dirty="0"/>
            </a:br>
            <a:r>
              <a:rPr lang="en-GB" sz="2400" dirty="0"/>
              <a:t>- costly standards could be lowered</a:t>
            </a:r>
          </a:p>
          <a:p>
            <a:pPr marL="514350" indent="-514350">
              <a:buAutoNum type="arabicPeriod"/>
            </a:pPr>
            <a:r>
              <a:rPr lang="en-GB" sz="2400" dirty="0"/>
              <a:t>Revenues</a:t>
            </a:r>
            <a:br>
              <a:rPr lang="en-GB" sz="2400" dirty="0"/>
            </a:br>
            <a:r>
              <a:rPr lang="en-GB" sz="2400" dirty="0"/>
              <a:t>- own tax revenues for counties</a:t>
            </a:r>
            <a:br>
              <a:rPr lang="en-GB" sz="2400" dirty="0"/>
            </a:br>
            <a:r>
              <a:rPr lang="en-GB" sz="2400" dirty="0"/>
              <a:t>- right for municipalities to a surcharge on the income tax</a:t>
            </a:r>
            <a:br>
              <a:rPr lang="en-GB" sz="2400" dirty="0"/>
            </a:br>
            <a:r>
              <a:rPr lang="en-GB" sz="2400" dirty="0"/>
              <a:t>- reform of the financial equalization scheme</a:t>
            </a:r>
          </a:p>
          <a:p>
            <a:pPr marL="514350" indent="-514350">
              <a:buAutoNum type="arabicPeriod"/>
            </a:pPr>
            <a:r>
              <a:rPr lang="en-GB" sz="2400" dirty="0"/>
              <a:t>Budget?</a:t>
            </a:r>
            <a:br>
              <a:rPr lang="en-GB" sz="2400" dirty="0"/>
            </a:br>
            <a:r>
              <a:rPr lang="en-GB" sz="2400" dirty="0"/>
              <a:t>- double-entry bookkeeping is adequate</a:t>
            </a:r>
            <a:br>
              <a:rPr lang="en-GB" sz="2400" dirty="0"/>
            </a:br>
            <a:r>
              <a:rPr lang="en-GB" sz="2400" dirty="0"/>
              <a:t>- provisions on loans should be harmonized with debt break</a:t>
            </a:r>
            <a:br>
              <a:rPr lang="en-GB" sz="2800" dirty="0"/>
            </a:br>
            <a:endParaRPr lang="en-GB" sz="2800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 _</a:t>
            </a:r>
            <a:fld id="{175863CE-D13A-4A68-9EF1-FDBAF1ED5FF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98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sz="2800" dirty="0"/>
              <a:t>VII. Summary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sz="2400" dirty="0"/>
          </a:p>
          <a:p>
            <a:pPr>
              <a:buFontTx/>
              <a:buChar char="-"/>
            </a:pPr>
            <a:r>
              <a:rPr lang="en-GB" sz="2400" dirty="0"/>
              <a:t>Several thousand local governments in Germany</a:t>
            </a:r>
          </a:p>
          <a:p>
            <a:pPr>
              <a:buFontTx/>
              <a:buChar char="-"/>
            </a:pPr>
            <a:r>
              <a:rPr lang="en-GB" sz="2400" dirty="0"/>
              <a:t>Strong constitutional protection.</a:t>
            </a:r>
          </a:p>
          <a:p>
            <a:pPr>
              <a:buFontTx/>
              <a:buChar char="-"/>
            </a:pPr>
            <a:r>
              <a:rPr lang="en-GB" sz="2400" dirty="0"/>
              <a:t>Severe financial problems due to excessive social expenditures and insufficient tax revenues.</a:t>
            </a:r>
          </a:p>
          <a:p>
            <a:pPr>
              <a:buFontTx/>
              <a:buChar char="-"/>
            </a:pPr>
            <a:r>
              <a:rPr lang="en-GB" sz="2400" dirty="0"/>
              <a:t>Few opportunities for local governments to improve the situation.</a:t>
            </a:r>
          </a:p>
          <a:p>
            <a:pPr>
              <a:buFontTx/>
              <a:buChar char="-"/>
            </a:pPr>
            <a:r>
              <a:rPr lang="en-GB" sz="2400" dirty="0"/>
              <a:t>State-sponsored programmes only help on a one-off basis but offer no permanent solution.</a:t>
            </a:r>
          </a:p>
          <a:p>
            <a:pPr>
              <a:buFontTx/>
              <a:buChar char="-"/>
            </a:pPr>
            <a:r>
              <a:rPr lang="en-GB" sz="2400" dirty="0"/>
              <a:t>Structural solutions depend on a reduction of social expenditures and an increase in taxes.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 _</a:t>
            </a:r>
            <a:fld id="{175863CE-D13A-4A68-9EF1-FDBAF1ED5FF6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771261"/>
      </p:ext>
    </p:extLst>
  </p:cSld>
  <p:clrMapOvr>
    <a:masterClrMapping/>
  </p:clrMapOvr>
</p:sld>
</file>

<file path=ppt/theme/theme1.xml><?xml version="1.0" encoding="utf-8"?>
<a:theme xmlns:a="http://schemas.openxmlformats.org/drawingml/2006/main" name="Allgemeines">
  <a:themeElements>
    <a:clrScheme name="Allgemeine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lgemein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AF5"/>
        </a:solidFill>
        <a:ln w="9525" cap="flat" cmpd="sng" algn="ctr">
          <a:solidFill>
            <a:srgbClr val="008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C864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AF5"/>
        </a:solidFill>
        <a:ln w="9525" cap="flat" cmpd="sng" algn="ctr">
          <a:solidFill>
            <a:srgbClr val="008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C864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lgemein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lgemein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gemein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gemein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gemein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gemein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gemein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589</Words>
  <Application>Microsoft Office PowerPoint</Application>
  <PresentationFormat>Bildschirmpräsentation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Verdana</vt:lpstr>
      <vt:lpstr>Allgemeines</vt:lpstr>
      <vt:lpstr> Financial Sustainability of  Local Governments in Germany </vt:lpstr>
      <vt:lpstr>Outline of the Lecture</vt:lpstr>
      <vt:lpstr>  I. Local governments in Germany</vt:lpstr>
      <vt:lpstr>II. Constitutional guarantees  of local governments in Germany</vt:lpstr>
      <vt:lpstr>III. Financial problems  of local governments in Germany</vt:lpstr>
      <vt:lpstr>IV. Possible solutions by the  local authorities on their own</vt:lpstr>
      <vt:lpstr>V. State-sponsored programmes  of financial support</vt:lpstr>
      <vt:lpstr>VI. Necessary structural solutions</vt:lpstr>
      <vt:lpstr>VII. Summary</vt:lpstr>
      <vt:lpstr>Contact</vt:lpstr>
    </vt:vector>
  </TitlesOfParts>
  <Company>Universität Potsdam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Schneider</dc:creator>
  <cp:lastModifiedBy>Prof. Dr. Thorsten Ingo Schmidt</cp:lastModifiedBy>
  <cp:revision>1109</cp:revision>
  <cp:lastPrinted>2024-03-15T14:34:50Z</cp:lastPrinted>
  <dcterms:created xsi:type="dcterms:W3CDTF">2002-12-09T13:19:55Z</dcterms:created>
  <dcterms:modified xsi:type="dcterms:W3CDTF">2024-03-15T14:42:55Z</dcterms:modified>
</cp:coreProperties>
</file>