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7" r:id="rId2"/>
    <p:sldId id="262" r:id="rId3"/>
    <p:sldId id="263" r:id="rId4"/>
    <p:sldId id="269" r:id="rId5"/>
    <p:sldId id="265" r:id="rId6"/>
    <p:sldId id="267" r:id="rId7"/>
    <p:sldId id="268" r:id="rId8"/>
    <p:sldId id="270" r:id="rId9"/>
    <p:sldId id="264" r:id="rId10"/>
    <p:sldId id="261" r:id="rId1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221" autoAdjust="0"/>
  </p:normalViewPr>
  <p:slideViewPr>
    <p:cSldViewPr snapToGrid="0">
      <p:cViewPr varScale="1">
        <p:scale>
          <a:sx n="59" d="100"/>
          <a:sy n="59" d="100"/>
        </p:scale>
        <p:origin x="1618"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43572-0B20-4DC6-B8D3-2E069CAC9EE3}" type="datetimeFigureOut">
              <a:rPr lang="hu-HU" smtClean="0"/>
              <a:t>2023. 11. 17.</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DA5DE-AD75-42F8-8140-D1845C5D28FF}" type="slidenum">
              <a:rPr lang="hu-HU" smtClean="0"/>
              <a:t>‹#›</a:t>
            </a:fld>
            <a:endParaRPr lang="hu-HU"/>
          </a:p>
        </p:txBody>
      </p:sp>
    </p:spTree>
    <p:extLst>
      <p:ext uri="{BB962C8B-B14F-4D97-AF65-F5344CB8AC3E}">
        <p14:creationId xmlns:p14="http://schemas.microsoft.com/office/powerpoint/2010/main" val="3461932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CE5DA5DE-AD75-42F8-8140-D1845C5D28FF}" type="slidenum">
              <a:rPr lang="hu-HU" smtClean="0"/>
              <a:t>1</a:t>
            </a:fld>
            <a:endParaRPr lang="hu-HU"/>
          </a:p>
        </p:txBody>
      </p:sp>
    </p:spTree>
    <p:extLst>
      <p:ext uri="{BB962C8B-B14F-4D97-AF65-F5344CB8AC3E}">
        <p14:creationId xmlns:p14="http://schemas.microsoft.com/office/powerpoint/2010/main" val="7983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l"/>
            <a:r>
              <a:rPr lang="de-DE" sz="1200" b="0" i="0" dirty="0">
                <a:solidFill>
                  <a:srgbClr val="494E46"/>
                </a:solidFill>
                <a:effectLst/>
                <a:latin typeface="Merriweather" panose="00000500000000000000" pitchFamily="2" charset="-18"/>
              </a:rPr>
              <a:t>In der Endphase der Weimarer Republik fiel schon die Tagung des Jahres 1932 aus. Als dann das „Kabinett Hitler“ an der Macht war, ließ man auch die folgende Tagung „mit Rücksicht auf die politische Lage“ fallen. Die Opfer des nun zur Regierungspolitik gehörenden Rassismus sowie der politischen Unterdrückung schieden aus der Vereinigung aus, an der Spitze das Vorstandsmitglied Hans Kelsen. Die beiden anderen Vorstandsmitglieder, Carl Sartorius und Otto </a:t>
            </a:r>
            <a:r>
              <a:rPr lang="de-DE" sz="1200" b="0" i="0" dirty="0" err="1">
                <a:solidFill>
                  <a:srgbClr val="494E46"/>
                </a:solidFill>
                <a:effectLst/>
                <a:latin typeface="Merriweather" panose="00000500000000000000" pitchFamily="2" charset="-18"/>
              </a:rPr>
              <a:t>Koellreutter</a:t>
            </a:r>
            <a:r>
              <a:rPr lang="de-DE" sz="1200" b="0" i="0" dirty="0">
                <a:solidFill>
                  <a:srgbClr val="494E46"/>
                </a:solidFill>
                <a:effectLst/>
                <a:latin typeface="Merriweather" panose="00000500000000000000" pitchFamily="2" charset="-18"/>
              </a:rPr>
              <a:t>, legten den Vorsitz nieder, führten die Vereinigung formal bis 1938 weiter und lösten sie dann auf. </a:t>
            </a:r>
            <a:r>
              <a:rPr lang="de-DE" sz="1200" b="0" i="0" dirty="0" err="1">
                <a:solidFill>
                  <a:srgbClr val="494E46"/>
                </a:solidFill>
                <a:effectLst/>
                <a:latin typeface="Merriweather" panose="00000500000000000000" pitchFamily="2" charset="-18"/>
              </a:rPr>
              <a:t>Koellreutter</a:t>
            </a:r>
            <a:r>
              <a:rPr lang="de-DE" sz="1200" b="0" i="0" dirty="0">
                <a:solidFill>
                  <a:srgbClr val="494E46"/>
                </a:solidFill>
                <a:effectLst/>
                <a:latin typeface="Merriweather" panose="00000500000000000000" pitchFamily="2" charset="-18"/>
              </a:rPr>
              <a:t> wurde ermächtigt, die Akten der Vereinigung zu vernichten. Letzteres ist offenbar auch geschehen. Während des Zweiten Weltkriegs gab es zwar Treffen von Staatsrechtslehrern, aber es waren keine Treffen der Vereinigung und sie waren auch nicht in anderer Weise repräsentativ. Insgesamt drückte sich in diesem äußeren Verfall auch der innere Bedeutungsschwund des Fachs unter den Bedingungen der Diktatur aus. </a:t>
            </a:r>
          </a:p>
          <a:p>
            <a:pPr algn="l"/>
            <a:r>
              <a:rPr lang="de-DE" sz="1200" b="0" i="0" dirty="0">
                <a:solidFill>
                  <a:srgbClr val="494E46"/>
                </a:solidFill>
                <a:effectLst/>
                <a:latin typeface="Merriweather" panose="00000500000000000000" pitchFamily="2" charset="-18"/>
              </a:rPr>
              <a:t>Der Neuanfang der Vereinigung ging zunächst von Walter Jellinek, dann auch von Erich Kaufmann, Hans </a:t>
            </a:r>
            <a:r>
              <a:rPr lang="de-DE" sz="1200" b="0" i="0" dirty="0" err="1">
                <a:solidFill>
                  <a:srgbClr val="494E46"/>
                </a:solidFill>
                <a:effectLst/>
                <a:latin typeface="Merriweather" panose="00000500000000000000" pitchFamily="2" charset="-18"/>
              </a:rPr>
              <a:t>Helfritz</a:t>
            </a:r>
            <a:r>
              <a:rPr lang="de-DE" sz="1200" b="0" i="0" dirty="0">
                <a:solidFill>
                  <a:srgbClr val="494E46"/>
                </a:solidFill>
                <a:effectLst/>
                <a:latin typeface="Merriweather" panose="00000500000000000000" pitchFamily="2" charset="-18"/>
              </a:rPr>
              <a:t> und Richard Thoma aus. Bei der Frage, wen man zur ersten Tagung am 21. Oktober 1949 einladen könne oder solle, brachen die politischen Fragen der NS-Belastung, des Verhältnisses zu den ins Ausland vertriebenen Kollegen, der Aufnahme von Kollegen aus der „Ostzone“ sowie des Neubeginns mit denjenigen in der Schweiz und in Österreich auf. In der Atmosphäre des „Kalten Kriegs“ und einer auf Integration angelegten Innenpolitik setzte sich bald eine nachsichtige Linie durch, was die nationalsozialistische Vergangenheit anging, ausgenommen einige Fälle eindeutigen Engagements für den NS-Staat. Klar ablehnend verhielt man sich dagegen gegenüber neuen Aufnahmevorschlägen aus der „Ostzone“. Ab etwa 1951 war die so definierte Normalität wiederhergestellt. An den Themen der jährlichen Tagungen zeigt sich allerdings, wie eng die Vereinigung und ihre Geschichte mit den politischen Fragen der Nachkriegszeit verzahnt war. Referate über „Enteignung und Sozialisierung“ (1951), „Der deutsche Staat 1945 und seither“ (1954) oder „Die Berufsbeamten und die Staatskrisen“ (1954) bezogen sich auf höchst konkrete Probleme, um deren Beantwortung mit Leidenschaft gerungen wurde. </a:t>
            </a:r>
          </a:p>
          <a:p>
            <a:pPr algn="l"/>
            <a:r>
              <a:rPr lang="de-DE" sz="1200" b="0" i="0" dirty="0">
                <a:solidFill>
                  <a:srgbClr val="494E46"/>
                </a:solidFill>
                <a:effectLst/>
                <a:latin typeface="Merriweather" panose="00000500000000000000" pitchFamily="2" charset="-18"/>
              </a:rPr>
              <a:t> </a:t>
            </a:r>
          </a:p>
          <a:p>
            <a:pPr algn="l"/>
            <a:r>
              <a:rPr lang="de-DE" sz="1200" b="0" i="0" dirty="0">
                <a:solidFill>
                  <a:srgbClr val="494E46"/>
                </a:solidFill>
                <a:effectLst/>
                <a:latin typeface="Merriweather" panose="00000500000000000000" pitchFamily="2" charset="-18"/>
              </a:rPr>
              <a:t>Hierüber und über die Tagungen der folgenden Jahre hat Hans Peter Ipsen ausführlich berichtet. Alle wichtigen Themen des inneren Aufbaus der Bundesrepublik, der Wiedergewinnung der Souveränität und des Hineinwachsens in Europa sind behandelt worden, ebenso wie grundsätzliche, aber auch speziellere Fragen des modernen Verwaltungsrechts. Zwei Ausnahmen von den normalen Abläufen verdienen allerdings hervorgehoben zu werden: zum einen die Sondertagung der Vereinigung in Berlin zum Thema „Deutschlands aktuelle Verfassungslage“ (April 1990), also zum damals noch nicht abgeschlossenen Prozess der Wiedervereinigung, zum anderen die 50 Jahre nach der Wiederbegründung der Vereinigung gehaltenen Vorträge über „Die deutsche Staatsrechtslehre in der Zeit des Nationalsozialismus“ (2000). </a:t>
            </a:r>
          </a:p>
          <a:p>
            <a:endParaRPr lang="hu-HU" dirty="0"/>
          </a:p>
        </p:txBody>
      </p:sp>
      <p:sp>
        <p:nvSpPr>
          <p:cNvPr id="4" name="Dia számának helye 3"/>
          <p:cNvSpPr>
            <a:spLocks noGrp="1"/>
          </p:cNvSpPr>
          <p:nvPr>
            <p:ph type="sldNum" sz="quarter" idx="5"/>
          </p:nvPr>
        </p:nvSpPr>
        <p:spPr/>
        <p:txBody>
          <a:bodyPr/>
          <a:lstStyle/>
          <a:p>
            <a:fld id="{CE5DA5DE-AD75-42F8-8140-D1845C5D28FF}" type="slidenum">
              <a:rPr lang="hu-HU" smtClean="0"/>
              <a:t>3</a:t>
            </a:fld>
            <a:endParaRPr lang="hu-HU"/>
          </a:p>
        </p:txBody>
      </p:sp>
    </p:spTree>
    <p:extLst>
      <p:ext uri="{BB962C8B-B14F-4D97-AF65-F5344CB8AC3E}">
        <p14:creationId xmlns:p14="http://schemas.microsoft.com/office/powerpoint/2010/main" val="1075531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CE5DA5DE-AD75-42F8-8140-D1845C5D28FF}" type="slidenum">
              <a:rPr lang="hu-HU" smtClean="0"/>
              <a:t>7</a:t>
            </a:fld>
            <a:endParaRPr lang="hu-HU"/>
          </a:p>
        </p:txBody>
      </p:sp>
    </p:spTree>
    <p:extLst>
      <p:ext uri="{BB962C8B-B14F-4D97-AF65-F5344CB8AC3E}">
        <p14:creationId xmlns:p14="http://schemas.microsoft.com/office/powerpoint/2010/main" val="1083941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solidFill>
                  <a:srgbClr val="4D4D4D"/>
                </a:solidFill>
                <a:latin typeface="Arial"/>
                <a:cs typeface="Arial"/>
              </a:defRPr>
            </a:lvl1pPr>
          </a:lstStyle>
          <a:p>
            <a:r>
              <a:rPr lang="hu-HU"/>
              <a:t>Mintacím szerkesztése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4D4D4D"/>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Kattintson ide az alcím mintájának szerkesztéséhez</a:t>
            </a:r>
            <a:endParaRPr lang="en-US" dirty="0"/>
          </a:p>
        </p:txBody>
      </p:sp>
      <p:sp>
        <p:nvSpPr>
          <p:cNvPr id="7" name="Rectangle 6"/>
          <p:cNvSpPr/>
          <p:nvPr/>
        </p:nvSpPr>
        <p:spPr>
          <a:xfrm>
            <a:off x="909099" y="3711481"/>
            <a:ext cx="11176000" cy="76200"/>
          </a:xfrm>
          <a:prstGeom prst="rect">
            <a:avLst/>
          </a:prstGeom>
          <a:solidFill>
            <a:srgbClr val="EDA021"/>
          </a:solidFill>
          <a:ln>
            <a:solidFill>
              <a:schemeClr val="bg1"/>
            </a:solid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36936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6"/>
          <p:cNvSpPr/>
          <p:nvPr/>
        </p:nvSpPr>
        <p:spPr>
          <a:xfrm>
            <a:off x="1016000" y="1219200"/>
            <a:ext cx="11176000" cy="76200"/>
          </a:xfrm>
          <a:prstGeom prst="rect">
            <a:avLst/>
          </a:prstGeom>
          <a:solidFill>
            <a:srgbClr val="EDA021"/>
          </a:solidFill>
          <a:ln>
            <a:solidFill>
              <a:schemeClr val="bg1"/>
            </a:solid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06483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hu-HU"/>
              <a:t>Mintacím szerkesztése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Rectangle 6"/>
          <p:cNvSpPr/>
          <p:nvPr/>
        </p:nvSpPr>
        <p:spPr>
          <a:xfrm rot="16200000">
            <a:off x="6200963" y="2969933"/>
            <a:ext cx="6041464" cy="101601"/>
          </a:xfrm>
          <a:prstGeom prst="rect">
            <a:avLst/>
          </a:prstGeom>
          <a:solidFill>
            <a:srgbClr val="EDA021"/>
          </a:solidFill>
          <a:ln>
            <a:solidFill>
              <a:schemeClr val="bg1"/>
            </a:solid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31086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624417" y="115888"/>
            <a:ext cx="10972800" cy="792162"/>
          </a:xfrm>
        </p:spPr>
        <p:txBody>
          <a:bodyPr/>
          <a:lstStyle/>
          <a:p>
            <a:r>
              <a:rPr lang="hu-HU"/>
              <a:t>Mintacím szerkesztése</a:t>
            </a:r>
          </a:p>
        </p:txBody>
      </p:sp>
      <p:sp>
        <p:nvSpPr>
          <p:cNvPr id="3" name="Táblázat helye 2"/>
          <p:cNvSpPr>
            <a:spLocks noGrp="1"/>
          </p:cNvSpPr>
          <p:nvPr>
            <p:ph type="tbl" idx="1"/>
          </p:nvPr>
        </p:nvSpPr>
        <p:spPr>
          <a:xfrm>
            <a:off x="609600" y="1052513"/>
            <a:ext cx="10972800" cy="5078412"/>
          </a:xfrm>
        </p:spPr>
        <p:txBody>
          <a:bodyPr>
            <a:normAutofit/>
          </a:bodyPr>
          <a:lstStyle/>
          <a:p>
            <a:pPr lvl="0"/>
            <a:r>
              <a:rPr lang="hu-HU" noProof="0"/>
              <a:t>Táblázat beszúrásához kattintson az ikonra</a:t>
            </a:r>
          </a:p>
        </p:txBody>
      </p:sp>
      <p:sp>
        <p:nvSpPr>
          <p:cNvPr id="4" name="Dia számának helye 21"/>
          <p:cNvSpPr>
            <a:spLocks noGrp="1"/>
          </p:cNvSpPr>
          <p:nvPr>
            <p:ph type="sldNum" sz="quarter" idx="10"/>
          </p:nvPr>
        </p:nvSpPr>
        <p:spPr>
          <a:xfrm>
            <a:off x="380960" y="6215082"/>
            <a:ext cx="609600" cy="476250"/>
          </a:xfrm>
          <a:prstGeom prst="rect">
            <a:avLst/>
          </a:prstGeom>
        </p:spPr>
        <p:txBody>
          <a:bodyPr/>
          <a:lstStyle>
            <a:lvl1pPr>
              <a:defRPr/>
            </a:lvl1pPr>
          </a:lstStyle>
          <a:p>
            <a:fld id="{DA17E4F3-43F2-410E-9EA5-8E2A259050CE}" type="slidenum">
              <a:rPr lang="hu-HU" smtClean="0"/>
              <a:t>‹#›</a:t>
            </a:fld>
            <a:endParaRPr lang="hu-HU"/>
          </a:p>
        </p:txBody>
      </p:sp>
    </p:spTree>
    <p:extLst>
      <p:ext uri="{BB962C8B-B14F-4D97-AF65-F5344CB8AC3E}">
        <p14:creationId xmlns:p14="http://schemas.microsoft.com/office/powerpoint/2010/main" val="124544833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1007435" y="1340768"/>
            <a:ext cx="10363200" cy="776128"/>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hu-HU"/>
              <a:t>Mintacím szerkesztése</a:t>
            </a:r>
            <a:endParaRPr lang="hu-HU" dirty="0"/>
          </a:p>
        </p:txBody>
      </p:sp>
      <p:sp>
        <p:nvSpPr>
          <p:cNvPr id="3" name="Subtitle 2"/>
          <p:cNvSpPr>
            <a:spLocks noGrp="1"/>
          </p:cNvSpPr>
          <p:nvPr>
            <p:ph type="subTitle" idx="1" hasCustomPrompt="1"/>
          </p:nvPr>
        </p:nvSpPr>
        <p:spPr>
          <a:xfrm>
            <a:off x="1007435" y="2276872"/>
            <a:ext cx="10273141" cy="3672408"/>
          </a:xfrm>
        </p:spPr>
        <p:txBody>
          <a:bodyPr>
            <a:normAutofit/>
          </a:bodyPr>
          <a:lstStyle>
            <a:lvl1pPr marL="457200" indent="-457200" algn="l">
              <a:buFont typeface="Wingdings" pitchFamily="2" charset="2"/>
              <a:buChar char="§"/>
              <a:defRPr sz="2400">
                <a:solidFill>
                  <a:schemeClr val="bg2">
                    <a:lumMod val="10000"/>
                  </a:schemeClr>
                </a:solidFill>
                <a:latin typeface="Cambria" pitchFamily="18" charset="0"/>
                <a:cs typeface="Arial" pitchFamily="34" charset="0"/>
              </a:defRPr>
            </a:lvl1pPr>
            <a:lvl2pPr marL="457200" indent="0" algn="ctr">
              <a:buNone/>
              <a:tabLst>
                <a:tab pos="534988" algn="l"/>
              </a:tabLst>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hu-HU" dirty="0"/>
          </a:p>
          <a:p>
            <a:pPr lvl="0"/>
            <a:endParaRPr lang="hu-HU" dirty="0"/>
          </a:p>
        </p:txBody>
      </p:sp>
      <p:sp>
        <p:nvSpPr>
          <p:cNvPr id="4" name="Dátum helye 3"/>
          <p:cNvSpPr>
            <a:spLocks noGrp="1"/>
          </p:cNvSpPr>
          <p:nvPr>
            <p:ph type="dt" sz="half" idx="10"/>
          </p:nvPr>
        </p:nvSpPr>
        <p:spPr>
          <a:xfrm>
            <a:off x="7721600" y="6404984"/>
            <a:ext cx="4059936" cy="365760"/>
          </a:xfrm>
          <a:prstGeom prst="rect">
            <a:avLst/>
          </a:prstGeom>
        </p:spPr>
        <p:txBody>
          <a:bodyPr/>
          <a:lstStyle/>
          <a:p>
            <a:fld id="{A91C127A-1A81-46CD-B53B-0A070A9D3E66}" type="datetimeFigureOut">
              <a:rPr lang="hu-HU" smtClean="0"/>
              <a:t>2023. 11. 17.</a:t>
            </a:fld>
            <a:endParaRPr lang="hu-HU"/>
          </a:p>
        </p:txBody>
      </p:sp>
      <p:sp>
        <p:nvSpPr>
          <p:cNvPr id="5" name="Élőláb helye 4"/>
          <p:cNvSpPr>
            <a:spLocks noGrp="1"/>
          </p:cNvSpPr>
          <p:nvPr>
            <p:ph type="ftr" sz="quarter" idx="11"/>
          </p:nvPr>
        </p:nvSpPr>
        <p:spPr>
          <a:xfrm>
            <a:off x="406400" y="6410848"/>
            <a:ext cx="4775200" cy="365760"/>
          </a:xfrm>
          <a:prstGeom prst="rect">
            <a:avLst/>
          </a:prstGeom>
        </p:spPr>
        <p:txBody>
          <a:bodyPr/>
          <a:lstStyle/>
          <a:p>
            <a:endParaRPr lang="hu-HU"/>
          </a:p>
        </p:txBody>
      </p:sp>
    </p:spTree>
    <p:extLst>
      <p:ext uri="{BB962C8B-B14F-4D97-AF65-F5344CB8AC3E}">
        <p14:creationId xmlns:p14="http://schemas.microsoft.com/office/powerpoint/2010/main" val="1967290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335360" y="-99392"/>
            <a:ext cx="11247040" cy="1046212"/>
          </a:xfrm>
        </p:spPr>
        <p:txBody>
          <a:bodyPr>
            <a:normAutofit/>
          </a:bodyPr>
          <a:lstStyle>
            <a:lvl1pPr>
              <a:defRPr sz="4400" b="1">
                <a:solidFill>
                  <a:srgbClr val="4D4D4D"/>
                </a:solidFill>
                <a:latin typeface="Garamond" panose="02020404030301010803" pitchFamily="18" charset="0"/>
                <a:cs typeface="Arial"/>
              </a:defRPr>
            </a:lvl1pPr>
          </a:lstStyle>
          <a:p>
            <a:r>
              <a:rPr lang="hu-HU"/>
              <a:t>Mintacím szerkesztése</a:t>
            </a:r>
            <a:endParaRPr lang="en-US" dirty="0"/>
          </a:p>
        </p:txBody>
      </p:sp>
      <p:sp>
        <p:nvSpPr>
          <p:cNvPr id="3" name="Content Placeholder 2"/>
          <p:cNvSpPr>
            <a:spLocks noGrp="1"/>
          </p:cNvSpPr>
          <p:nvPr>
            <p:ph idx="1"/>
          </p:nvPr>
        </p:nvSpPr>
        <p:spPr>
          <a:xfrm>
            <a:off x="335360" y="980728"/>
            <a:ext cx="11247040" cy="5472608"/>
          </a:xfrm>
        </p:spPr>
        <p:txBody>
          <a:bodyPr>
            <a:normAutofit/>
          </a:bodyPr>
          <a:lstStyle>
            <a:lvl1pPr>
              <a:defRPr sz="3600">
                <a:solidFill>
                  <a:srgbClr val="4D4D4D"/>
                </a:solidFill>
                <a:latin typeface="Garamond" panose="02020404030301010803" pitchFamily="18" charset="0"/>
                <a:cs typeface="Arial"/>
              </a:defRPr>
            </a:lvl1pPr>
            <a:lvl2pPr>
              <a:defRPr sz="3200">
                <a:solidFill>
                  <a:srgbClr val="4D4D4D"/>
                </a:solidFill>
                <a:latin typeface="Garamond" panose="02020404030301010803" pitchFamily="18" charset="0"/>
                <a:cs typeface="Arial"/>
              </a:defRPr>
            </a:lvl2pPr>
            <a:lvl3pPr>
              <a:defRPr sz="2800">
                <a:solidFill>
                  <a:srgbClr val="4D4D4D"/>
                </a:solidFill>
                <a:latin typeface="Garamond" panose="02020404030301010803" pitchFamily="18" charset="0"/>
                <a:cs typeface="Arial"/>
              </a:defRPr>
            </a:lvl3pPr>
            <a:lvl4pPr>
              <a:defRPr sz="2400">
                <a:solidFill>
                  <a:srgbClr val="4D4D4D"/>
                </a:solidFill>
                <a:latin typeface="Garamond" panose="02020404030301010803" pitchFamily="18" charset="0"/>
                <a:cs typeface="Arial"/>
              </a:defRPr>
            </a:lvl4pPr>
            <a:lvl5pPr>
              <a:defRPr sz="2400">
                <a:solidFill>
                  <a:srgbClr val="4D4D4D"/>
                </a:solidFill>
                <a:latin typeface="Garamond" panose="02020404030301010803" pitchFamily="18" charset="0"/>
                <a:cs typeface="Arial"/>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Rectangle 6"/>
          <p:cNvSpPr/>
          <p:nvPr/>
        </p:nvSpPr>
        <p:spPr>
          <a:xfrm>
            <a:off x="609600" y="908720"/>
            <a:ext cx="11582400" cy="76200"/>
          </a:xfrm>
          <a:prstGeom prst="rect">
            <a:avLst/>
          </a:prstGeom>
          <a:solidFill>
            <a:srgbClr val="EDA021"/>
          </a:solidFill>
          <a:ln>
            <a:solidFill>
              <a:schemeClr val="bg1"/>
            </a:solid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05220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4D4D4D"/>
                </a:solidFill>
              </a:defRPr>
            </a:lvl1pPr>
          </a:lstStyle>
          <a:p>
            <a:r>
              <a:rPr lang="hu-HU"/>
              <a:t>Mintacím szerkesztése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4D4D4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7" name="Rectangle 6"/>
          <p:cNvSpPr/>
          <p:nvPr/>
        </p:nvSpPr>
        <p:spPr>
          <a:xfrm>
            <a:off x="1016000" y="4430805"/>
            <a:ext cx="11176000" cy="76200"/>
          </a:xfrm>
          <a:prstGeom prst="rect">
            <a:avLst/>
          </a:prstGeom>
          <a:solidFill>
            <a:srgbClr val="EDA021"/>
          </a:solidFill>
          <a:ln>
            <a:solidFill>
              <a:schemeClr val="bg1"/>
            </a:solid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6480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b="1" i="0">
                <a:solidFill>
                  <a:srgbClr val="4D4D4D"/>
                </a:solidFill>
                <a:latin typeface="Garamond" panose="02020404030301010803" pitchFamily="18" charset="0"/>
              </a:defRPr>
            </a:lvl1pPr>
          </a:lstStyle>
          <a:p>
            <a:r>
              <a:rPr lang="hu-HU"/>
              <a:t>Mintacím szerkesztése</a:t>
            </a:r>
            <a:endParaRPr lang="en-US" dirty="0"/>
          </a:p>
        </p:txBody>
      </p:sp>
      <p:sp>
        <p:nvSpPr>
          <p:cNvPr id="3" name="Content Placeholder 2"/>
          <p:cNvSpPr>
            <a:spLocks noGrp="1"/>
          </p:cNvSpPr>
          <p:nvPr>
            <p:ph sz="half" idx="1"/>
          </p:nvPr>
        </p:nvSpPr>
        <p:spPr>
          <a:xfrm>
            <a:off x="609600" y="1600201"/>
            <a:ext cx="5384800" cy="4525963"/>
          </a:xfrm>
        </p:spPr>
        <p:txBody>
          <a:bodyPr>
            <a:normAutofit/>
          </a:bodyPr>
          <a:lstStyle>
            <a:lvl1pPr>
              <a:defRPr sz="3200">
                <a:latin typeface="Garamond" panose="02020404030301010803" pitchFamily="18" charset="0"/>
              </a:defRPr>
            </a:lvl1pPr>
            <a:lvl2pPr>
              <a:defRPr sz="2800">
                <a:latin typeface="Garamond" panose="02020404030301010803" pitchFamily="18" charset="0"/>
              </a:defRPr>
            </a:lvl2pPr>
            <a:lvl3pPr>
              <a:defRPr sz="2400">
                <a:latin typeface="Garamond" panose="02020404030301010803" pitchFamily="18" charset="0"/>
              </a:defRPr>
            </a:lvl3pPr>
            <a:lvl4pPr>
              <a:defRPr sz="2000">
                <a:latin typeface="Garamond" panose="02020404030301010803" pitchFamily="18" charset="0"/>
              </a:defRPr>
            </a:lvl4pPr>
            <a:lvl5pPr>
              <a:defRPr sz="2000">
                <a:latin typeface="Garamond" panose="02020404030301010803" pitchFamily="18" charset="0"/>
              </a:defRPr>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6197600" y="1600201"/>
            <a:ext cx="5384800" cy="4525963"/>
          </a:xfrm>
        </p:spPr>
        <p:txBody>
          <a:bodyPr>
            <a:normAutofit/>
          </a:bodyPr>
          <a:lstStyle>
            <a:lvl1pPr>
              <a:defRPr sz="3200">
                <a:solidFill>
                  <a:srgbClr val="4D4D4D"/>
                </a:solidFill>
                <a:latin typeface="Garamond" panose="02020404030301010803" pitchFamily="18" charset="0"/>
              </a:defRPr>
            </a:lvl1pPr>
            <a:lvl2pPr>
              <a:defRPr sz="2800">
                <a:solidFill>
                  <a:srgbClr val="4D4D4D"/>
                </a:solidFill>
                <a:latin typeface="Garamond" panose="02020404030301010803" pitchFamily="18" charset="0"/>
              </a:defRPr>
            </a:lvl2pPr>
            <a:lvl3pPr>
              <a:defRPr sz="2400">
                <a:solidFill>
                  <a:srgbClr val="4D4D4D"/>
                </a:solidFill>
                <a:latin typeface="Garamond" panose="02020404030301010803" pitchFamily="18" charset="0"/>
              </a:defRPr>
            </a:lvl3pPr>
            <a:lvl4pPr>
              <a:defRPr sz="2000">
                <a:solidFill>
                  <a:srgbClr val="4D4D4D"/>
                </a:solidFill>
                <a:latin typeface="Garamond" panose="02020404030301010803" pitchFamily="18" charset="0"/>
              </a:defRPr>
            </a:lvl4pPr>
            <a:lvl5pPr>
              <a:defRPr sz="2000">
                <a:solidFill>
                  <a:srgbClr val="4D4D4D"/>
                </a:solidFill>
                <a:latin typeface="Garamond" panose="02020404030301010803" pitchFamily="18" charset="0"/>
              </a:defRPr>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8" name="Rectangle 7"/>
          <p:cNvSpPr/>
          <p:nvPr/>
        </p:nvSpPr>
        <p:spPr>
          <a:xfrm>
            <a:off x="1016000" y="1219200"/>
            <a:ext cx="11176000" cy="76200"/>
          </a:xfrm>
          <a:prstGeom prst="rect">
            <a:avLst/>
          </a:prstGeom>
          <a:solidFill>
            <a:srgbClr val="EDA021"/>
          </a:solidFill>
          <a:ln>
            <a:solidFill>
              <a:schemeClr val="bg1"/>
            </a:solid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716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hu-HU"/>
              <a:t>Mintacím szerkesztése</a:t>
            </a:r>
            <a:endParaRPr lang="en-US" dirty="0"/>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10" name="Rectangle 9"/>
          <p:cNvSpPr/>
          <p:nvPr/>
        </p:nvSpPr>
        <p:spPr>
          <a:xfrm>
            <a:off x="1016000" y="1219200"/>
            <a:ext cx="11176000" cy="76200"/>
          </a:xfrm>
          <a:prstGeom prst="rect">
            <a:avLst/>
          </a:prstGeom>
          <a:solidFill>
            <a:srgbClr val="EDA021"/>
          </a:solidFill>
          <a:ln>
            <a:solidFill>
              <a:schemeClr val="bg1"/>
            </a:solid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18112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Tree>
    <p:extLst>
      <p:ext uri="{BB962C8B-B14F-4D97-AF65-F5344CB8AC3E}">
        <p14:creationId xmlns:p14="http://schemas.microsoft.com/office/powerpoint/2010/main" val="1977308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896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hu-HU"/>
              <a:t>Mintacím szerkesztése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Tree>
    <p:extLst>
      <p:ext uri="{BB962C8B-B14F-4D97-AF65-F5344CB8AC3E}">
        <p14:creationId xmlns:p14="http://schemas.microsoft.com/office/powerpoint/2010/main" val="58280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hu-HU"/>
              <a:t>Mintacím szerkesztése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Tree>
    <p:extLst>
      <p:ext uri="{BB962C8B-B14F-4D97-AF65-F5344CB8AC3E}">
        <p14:creationId xmlns:p14="http://schemas.microsoft.com/office/powerpoint/2010/main" val="260362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90432" y="411480"/>
            <a:ext cx="3401568" cy="5074920"/>
          </a:xfrm>
          <a:prstGeom prst="rect">
            <a:avLst/>
          </a:prstGeom>
        </p:spPr>
      </p:pic>
      <p:sp>
        <p:nvSpPr>
          <p:cNvPr id="2" name="Title Placeholder 1"/>
          <p:cNvSpPr>
            <a:spLocks noGrp="1"/>
          </p:cNvSpPr>
          <p:nvPr>
            <p:ph type="title"/>
          </p:nvPr>
        </p:nvSpPr>
        <p:spPr>
          <a:xfrm>
            <a:off x="609600" y="-27384"/>
            <a:ext cx="10972800" cy="1143000"/>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431371" y="1268761"/>
            <a:ext cx="11151029" cy="5198611"/>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pic>
        <p:nvPicPr>
          <p:cNvPr id="9" name="Picture 8" descr="elteajk_belso_logo.jpg"/>
          <p:cNvPicPr>
            <a:picLocks noChangeAspect="1"/>
          </p:cNvPicPr>
          <p:nvPr/>
        </p:nvPicPr>
        <p:blipFill>
          <a:blip r:embed="rId16"/>
          <a:stretch>
            <a:fillRect/>
          </a:stretch>
        </p:blipFill>
        <p:spPr>
          <a:xfrm>
            <a:off x="9537096" y="5823962"/>
            <a:ext cx="2640947" cy="1034046"/>
          </a:xfrm>
          <a:prstGeom prst="rect">
            <a:avLst/>
          </a:prstGeom>
        </p:spPr>
      </p:pic>
      <p:sp>
        <p:nvSpPr>
          <p:cNvPr id="4" name="Szövegdoboz 3"/>
          <p:cNvSpPr txBox="1"/>
          <p:nvPr/>
        </p:nvSpPr>
        <p:spPr>
          <a:xfrm>
            <a:off x="10470013" y="6400805"/>
            <a:ext cx="1700784" cy="215444"/>
          </a:xfrm>
          <a:prstGeom prst="rect">
            <a:avLst/>
          </a:prstGeom>
          <a:noFill/>
        </p:spPr>
        <p:txBody>
          <a:bodyPr wrap="square" rtlCol="0">
            <a:spAutoFit/>
          </a:bodyPr>
          <a:lstStyle/>
          <a:p>
            <a:r>
              <a:rPr lang="hu-HU" sz="800" dirty="0">
                <a:solidFill>
                  <a:schemeClr val="tx1">
                    <a:lumMod val="50000"/>
                    <a:lumOff val="50000"/>
                  </a:schemeClr>
                </a:solidFill>
              </a:rPr>
              <a:t>Közigazgatási Jogi Tanszék</a:t>
            </a:r>
          </a:p>
        </p:txBody>
      </p:sp>
    </p:spTree>
    <p:extLst>
      <p:ext uri="{BB962C8B-B14F-4D97-AF65-F5344CB8AC3E}">
        <p14:creationId xmlns:p14="http://schemas.microsoft.com/office/powerpoint/2010/main" val="2061439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457200" rtl="0" eaLnBrk="1" latinLnBrk="0" hangingPunct="1">
        <a:spcBef>
          <a:spcPct val="0"/>
        </a:spcBef>
        <a:buNone/>
        <a:defRPr sz="4400" kern="1200">
          <a:solidFill>
            <a:srgbClr val="4D4D4D"/>
          </a:solidFill>
          <a:latin typeface="Arial"/>
          <a:ea typeface="+mj-ea"/>
          <a:cs typeface="Arial"/>
        </a:defRPr>
      </a:lvl1pPr>
    </p:titleStyle>
    <p:bodyStyle>
      <a:lvl1pPr marL="0" indent="0" algn="l" defTabSz="457200" rtl="0" eaLnBrk="1" latinLnBrk="0" hangingPunct="1">
        <a:spcBef>
          <a:spcPct val="20000"/>
        </a:spcBef>
        <a:buFont typeface="Arial"/>
        <a:buNone/>
        <a:defRPr sz="3200" kern="1200">
          <a:solidFill>
            <a:srgbClr val="4D4D4D"/>
          </a:solidFill>
          <a:latin typeface="Arial"/>
          <a:ea typeface="+mn-ea"/>
          <a:cs typeface="Arial"/>
        </a:defRPr>
      </a:lvl1pPr>
      <a:lvl2pPr marL="457200" indent="0" algn="l" defTabSz="457200" rtl="0" eaLnBrk="1" latinLnBrk="0" hangingPunct="1">
        <a:spcBef>
          <a:spcPct val="20000"/>
        </a:spcBef>
        <a:buFont typeface="Arial"/>
        <a:buNone/>
        <a:defRPr sz="2800" kern="1200">
          <a:solidFill>
            <a:srgbClr val="4D4D4D"/>
          </a:solidFill>
          <a:latin typeface="Arial"/>
          <a:ea typeface="+mn-ea"/>
          <a:cs typeface="Arial"/>
        </a:defRPr>
      </a:lvl2pPr>
      <a:lvl3pPr marL="914400" indent="0" algn="l" defTabSz="457200" rtl="0" eaLnBrk="1" latinLnBrk="0" hangingPunct="1">
        <a:spcBef>
          <a:spcPct val="20000"/>
        </a:spcBef>
        <a:buFont typeface="Arial"/>
        <a:buNone/>
        <a:defRPr sz="2400" kern="1200">
          <a:solidFill>
            <a:srgbClr val="4D4D4D"/>
          </a:solidFill>
          <a:latin typeface="Arial"/>
          <a:ea typeface="+mn-ea"/>
          <a:cs typeface="Arial"/>
        </a:defRPr>
      </a:lvl3pPr>
      <a:lvl4pPr marL="1371600" indent="0" algn="l" defTabSz="457200" rtl="0" eaLnBrk="1" latinLnBrk="0" hangingPunct="1">
        <a:spcBef>
          <a:spcPct val="20000"/>
        </a:spcBef>
        <a:buFont typeface="Arial"/>
        <a:buNone/>
        <a:defRPr sz="2000" kern="1200">
          <a:solidFill>
            <a:srgbClr val="4D4D4D"/>
          </a:solidFill>
          <a:latin typeface="Arial"/>
          <a:ea typeface="+mn-ea"/>
          <a:cs typeface="Arial"/>
        </a:defRPr>
      </a:lvl4pPr>
      <a:lvl5pPr marL="1828800" indent="0" algn="l" defTabSz="457200" rtl="0" eaLnBrk="1" latinLnBrk="0" hangingPunct="1">
        <a:spcBef>
          <a:spcPct val="20000"/>
        </a:spcBef>
        <a:buFont typeface="Arial"/>
        <a:buNone/>
        <a:defRPr sz="20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artalom helye 4" descr="A képen szöveg, képernyőkép, szoftver, Multimédiás szoftver látható&#10;&#10;Automatikusan generált leírás">
            <a:extLst>
              <a:ext uri="{FF2B5EF4-FFF2-40B4-BE49-F238E27FC236}">
                <a16:creationId xmlns:a16="http://schemas.microsoft.com/office/drawing/2014/main" id="{82A1D450-4CD8-A1CF-B5EB-1CF3F8D0A11B}"/>
              </a:ext>
            </a:extLst>
          </p:cNvPr>
          <p:cNvPicPr>
            <a:picLocks noGrp="1" noChangeAspect="1"/>
          </p:cNvPicPr>
          <p:nvPr>
            <p:ph idx="1"/>
          </p:nvPr>
        </p:nvPicPr>
        <p:blipFill rotWithShape="1">
          <a:blip r:embed="rId3"/>
          <a:srcRect l="12436" t="13821" r="10570" b="40271"/>
          <a:stretch/>
        </p:blipFill>
        <p:spPr>
          <a:xfrm>
            <a:off x="-370390" y="1481558"/>
            <a:ext cx="13230752" cy="4548852"/>
          </a:xfrm>
          <a:prstGeom prst="rect">
            <a:avLst/>
          </a:prstGeom>
        </p:spPr>
      </p:pic>
    </p:spTree>
    <p:extLst>
      <p:ext uri="{BB962C8B-B14F-4D97-AF65-F5344CB8AC3E}">
        <p14:creationId xmlns:p14="http://schemas.microsoft.com/office/powerpoint/2010/main" val="2892897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Die Teilnehmerinnen und Teilnehmer der 78. Tagung in Bonn 2018">
            <a:extLst>
              <a:ext uri="{FF2B5EF4-FFF2-40B4-BE49-F238E27FC236}">
                <a16:creationId xmlns:a16="http://schemas.microsoft.com/office/drawing/2014/main" id="{BB397077-C072-9DB7-A255-A53E2C1DFB4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64" t="11031" r="8715" b="11633"/>
          <a:stretch/>
        </p:blipFill>
        <p:spPr bwMode="auto">
          <a:xfrm>
            <a:off x="0" y="-322914"/>
            <a:ext cx="12192000" cy="771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328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A83294-6EDA-1782-F1C0-7135CB4CC0BA}"/>
              </a:ext>
            </a:extLst>
          </p:cNvPr>
          <p:cNvSpPr>
            <a:spLocks noGrp="1"/>
          </p:cNvSpPr>
          <p:nvPr>
            <p:ph type="title"/>
          </p:nvPr>
        </p:nvSpPr>
        <p:spPr>
          <a:xfrm>
            <a:off x="177478" y="243500"/>
            <a:ext cx="5349133" cy="1715929"/>
          </a:xfrm>
        </p:spPr>
        <p:txBody>
          <a:bodyPr>
            <a:noAutofit/>
          </a:bodyPr>
          <a:lstStyle/>
          <a:p>
            <a:r>
              <a:rPr lang="hu-HU" sz="3600" dirty="0">
                <a:latin typeface="Garamond" panose="02020404030301010803" pitchFamily="18" charset="0"/>
              </a:rPr>
              <a:t>A </a:t>
            </a:r>
            <a:r>
              <a:rPr lang="hu-HU" sz="3600" dirty="0" err="1">
                <a:latin typeface="Garamond" panose="02020404030301010803" pitchFamily="18" charset="0"/>
              </a:rPr>
              <a:t>Vereinigung</a:t>
            </a:r>
            <a:r>
              <a:rPr lang="hu-HU" sz="3600" dirty="0">
                <a:latin typeface="Garamond" panose="02020404030301010803" pitchFamily="18" charset="0"/>
              </a:rPr>
              <a:t> </a:t>
            </a:r>
            <a:r>
              <a:rPr lang="hu-HU" sz="3600" dirty="0" err="1">
                <a:latin typeface="Garamond" panose="02020404030301010803" pitchFamily="18" charset="0"/>
              </a:rPr>
              <a:t>Deutscher</a:t>
            </a:r>
            <a:r>
              <a:rPr lang="hu-HU" sz="3600" dirty="0">
                <a:latin typeface="Garamond" panose="02020404030301010803" pitchFamily="18" charset="0"/>
              </a:rPr>
              <a:t> </a:t>
            </a:r>
            <a:r>
              <a:rPr lang="hu-HU" sz="3600" dirty="0" err="1">
                <a:latin typeface="Garamond" panose="02020404030301010803" pitchFamily="18" charset="0"/>
              </a:rPr>
              <a:t>Staatsrechtslehrer</a:t>
            </a:r>
            <a:r>
              <a:rPr lang="hu-HU" sz="3600" dirty="0">
                <a:latin typeface="Garamond" panose="02020404030301010803" pitchFamily="18" charset="0"/>
              </a:rPr>
              <a:t> létrejötte</a:t>
            </a:r>
          </a:p>
        </p:txBody>
      </p:sp>
      <p:sp>
        <p:nvSpPr>
          <p:cNvPr id="3078" name="Content Placeholder 3077">
            <a:extLst>
              <a:ext uri="{FF2B5EF4-FFF2-40B4-BE49-F238E27FC236}">
                <a16:creationId xmlns:a16="http://schemas.microsoft.com/office/drawing/2014/main" id="{DD71DD31-7406-AB35-CF1B-3762E661212F}"/>
              </a:ext>
            </a:extLst>
          </p:cNvPr>
          <p:cNvSpPr>
            <a:spLocks noGrp="1"/>
          </p:cNvSpPr>
          <p:nvPr>
            <p:ph idx="1"/>
          </p:nvPr>
        </p:nvSpPr>
        <p:spPr>
          <a:xfrm>
            <a:off x="5590903" y="243500"/>
            <a:ext cx="6423619" cy="6614499"/>
          </a:xfrm>
        </p:spPr>
        <p:txBody>
          <a:bodyPr>
            <a:normAutofit fontScale="92500" lnSpcReduction="10000"/>
          </a:bodyPr>
          <a:lstStyle/>
          <a:p>
            <a:pPr marL="0" indent="0" algn="l">
              <a:lnSpc>
                <a:spcPct val="120000"/>
              </a:lnSpc>
              <a:buNone/>
            </a:pPr>
            <a:r>
              <a:rPr lang="de-DE" sz="2400" b="0" i="0" dirty="0">
                <a:solidFill>
                  <a:srgbClr val="494E46"/>
                </a:solidFill>
                <a:effectLst/>
                <a:latin typeface="Garamond" panose="02020404030301010803" pitchFamily="18" charset="0"/>
              </a:rPr>
              <a:t>1921/22 Heinrich Triepel (1868-1949) </a:t>
            </a:r>
            <a:r>
              <a:rPr lang="hu-HU" sz="2400" b="0" i="0" dirty="0">
                <a:solidFill>
                  <a:srgbClr val="494E46"/>
                </a:solidFill>
                <a:effectLst/>
                <a:latin typeface="Garamond" panose="02020404030301010803" pitchFamily="18" charset="0"/>
              </a:rPr>
              <a:t>kezdeményezte a megalakítását</a:t>
            </a:r>
            <a:r>
              <a:rPr lang="de-DE" sz="2400" b="0" i="0" dirty="0">
                <a:solidFill>
                  <a:srgbClr val="494E46"/>
                </a:solidFill>
                <a:effectLst/>
                <a:latin typeface="Garamond" panose="02020404030301010803" pitchFamily="18" charset="0"/>
              </a:rPr>
              <a:t> </a:t>
            </a:r>
            <a:r>
              <a:rPr lang="hu-HU" sz="2400" b="0" i="0" dirty="0">
                <a:solidFill>
                  <a:srgbClr val="494E46"/>
                </a:solidFill>
                <a:effectLst/>
                <a:latin typeface="Garamond" panose="02020404030301010803" pitchFamily="18" charset="0"/>
              </a:rPr>
              <a:t>és 67 német, osztrák, svájci és prágai (!) professzort hívott meg </a:t>
            </a:r>
            <a:r>
              <a:rPr lang="de-DE" sz="2400" b="0" i="0" dirty="0">
                <a:solidFill>
                  <a:srgbClr val="494E46"/>
                </a:solidFill>
                <a:effectLst/>
                <a:latin typeface="Garamond" panose="02020404030301010803" pitchFamily="18" charset="0"/>
              </a:rPr>
              <a:t>1922</a:t>
            </a:r>
            <a:r>
              <a:rPr lang="hu-HU" sz="2400" b="0" i="0" dirty="0">
                <a:solidFill>
                  <a:srgbClr val="494E46"/>
                </a:solidFill>
                <a:effectLst/>
                <a:latin typeface="Garamond" panose="02020404030301010803" pitchFamily="18" charset="0"/>
              </a:rPr>
              <a:t> </a:t>
            </a:r>
            <a:r>
              <a:rPr lang="de-DE" sz="2400" b="0" i="0" dirty="0">
                <a:solidFill>
                  <a:srgbClr val="494E46"/>
                </a:solidFill>
                <a:effectLst/>
                <a:latin typeface="Garamond" panose="02020404030301010803" pitchFamily="18" charset="0"/>
              </a:rPr>
              <a:t>Okt</a:t>
            </a:r>
            <a:r>
              <a:rPr lang="hu-HU" sz="2400" b="0" i="0" dirty="0">
                <a:solidFill>
                  <a:srgbClr val="494E46"/>
                </a:solidFill>
                <a:effectLst/>
                <a:latin typeface="Garamond" panose="02020404030301010803" pitchFamily="18" charset="0"/>
              </a:rPr>
              <a:t>ó</a:t>
            </a:r>
            <a:r>
              <a:rPr lang="de-DE" sz="2400" b="0" i="0" dirty="0" err="1">
                <a:solidFill>
                  <a:srgbClr val="494E46"/>
                </a:solidFill>
                <a:effectLst/>
                <a:latin typeface="Garamond" panose="02020404030301010803" pitchFamily="18" charset="0"/>
              </a:rPr>
              <a:t>ber</a:t>
            </a:r>
            <a:r>
              <a:rPr lang="de-DE" sz="2400" b="0" i="0" dirty="0">
                <a:solidFill>
                  <a:srgbClr val="494E46"/>
                </a:solidFill>
                <a:effectLst/>
                <a:latin typeface="Garamond" panose="02020404030301010803" pitchFamily="18" charset="0"/>
              </a:rPr>
              <a:t> </a:t>
            </a:r>
            <a:r>
              <a:rPr lang="hu-HU" sz="2400" b="0" i="0" dirty="0">
                <a:solidFill>
                  <a:srgbClr val="494E46"/>
                </a:solidFill>
                <a:effectLst/>
                <a:latin typeface="Garamond" panose="02020404030301010803" pitchFamily="18" charset="0"/>
              </a:rPr>
              <a:t>13-14-re </a:t>
            </a:r>
            <a:r>
              <a:rPr lang="de-DE" sz="2400" b="0" i="0" dirty="0">
                <a:solidFill>
                  <a:srgbClr val="494E46"/>
                </a:solidFill>
                <a:effectLst/>
                <a:latin typeface="Garamond" panose="02020404030301010803" pitchFamily="18" charset="0"/>
              </a:rPr>
              <a:t>Berlin</a:t>
            </a:r>
            <a:r>
              <a:rPr lang="hu-HU" sz="2400" b="0" i="0" dirty="0">
                <a:solidFill>
                  <a:srgbClr val="494E46"/>
                </a:solidFill>
                <a:effectLst/>
                <a:latin typeface="Garamond" panose="02020404030301010803" pitchFamily="18" charset="0"/>
              </a:rPr>
              <a:t>b</a:t>
            </a:r>
            <a:r>
              <a:rPr lang="de-DE" sz="2400" b="0" i="0" dirty="0">
                <a:solidFill>
                  <a:srgbClr val="494E46"/>
                </a:solidFill>
                <a:effectLst/>
                <a:latin typeface="Garamond" panose="02020404030301010803" pitchFamily="18" charset="0"/>
              </a:rPr>
              <a:t>e. </a:t>
            </a:r>
            <a:endParaRPr lang="hu-HU" sz="2400" b="0" i="0" dirty="0">
              <a:solidFill>
                <a:srgbClr val="494E46"/>
              </a:solidFill>
              <a:effectLst/>
              <a:latin typeface="Garamond" panose="02020404030301010803" pitchFamily="18" charset="0"/>
            </a:endParaRPr>
          </a:p>
          <a:p>
            <a:pPr marL="0" indent="0" algn="l">
              <a:lnSpc>
                <a:spcPct val="120000"/>
              </a:lnSpc>
              <a:buNone/>
            </a:pPr>
            <a:r>
              <a:rPr lang="hu-HU" sz="2400" b="0" i="0" dirty="0">
                <a:solidFill>
                  <a:srgbClr val="494E46"/>
                </a:solidFill>
                <a:effectLst/>
                <a:latin typeface="Garamond" panose="02020404030301010803" pitchFamily="18" charset="0"/>
              </a:rPr>
              <a:t>43-an megjelentek és megalakították az egyesületet, az első elnökség </a:t>
            </a:r>
            <a:r>
              <a:rPr lang="de-DE" sz="2400" b="0" i="0" dirty="0">
                <a:solidFill>
                  <a:srgbClr val="494E46"/>
                </a:solidFill>
                <a:effectLst/>
                <a:latin typeface="Garamond" panose="02020404030301010803" pitchFamily="18" charset="0"/>
              </a:rPr>
              <a:t>Triepel, Anschütz, </a:t>
            </a:r>
            <a:r>
              <a:rPr lang="hu-HU" sz="2400" b="0" i="0" dirty="0">
                <a:solidFill>
                  <a:srgbClr val="494E46"/>
                </a:solidFill>
                <a:effectLst/>
                <a:latin typeface="Garamond" panose="02020404030301010803" pitchFamily="18" charset="0"/>
              </a:rPr>
              <a:t>és </a:t>
            </a:r>
            <a:r>
              <a:rPr lang="de-DE" sz="2400" b="0" i="0" dirty="0">
                <a:solidFill>
                  <a:srgbClr val="494E46"/>
                </a:solidFill>
                <a:effectLst/>
                <a:latin typeface="Garamond" panose="02020404030301010803" pitchFamily="18" charset="0"/>
              </a:rPr>
              <a:t>Stier-</a:t>
            </a:r>
            <a:r>
              <a:rPr lang="de-DE" sz="2400" b="0" i="0" dirty="0" err="1">
                <a:solidFill>
                  <a:srgbClr val="494E46"/>
                </a:solidFill>
                <a:effectLst/>
                <a:latin typeface="Garamond" panose="02020404030301010803" pitchFamily="18" charset="0"/>
              </a:rPr>
              <a:t>Soml</a:t>
            </a:r>
            <a:r>
              <a:rPr lang="hu-HU" sz="2400" b="0" i="0" dirty="0">
                <a:solidFill>
                  <a:srgbClr val="494E46"/>
                </a:solidFill>
                <a:effectLst/>
                <a:latin typeface="Garamond" panose="02020404030301010803" pitchFamily="18" charset="0"/>
              </a:rPr>
              <a:t>ó voltak</a:t>
            </a:r>
          </a:p>
          <a:p>
            <a:pPr marL="0" indent="0" algn="l">
              <a:lnSpc>
                <a:spcPct val="120000"/>
              </a:lnSpc>
              <a:buNone/>
            </a:pPr>
            <a:r>
              <a:rPr lang="hu-HU" sz="2400" dirty="0">
                <a:solidFill>
                  <a:srgbClr val="494E46"/>
                </a:solidFill>
                <a:latin typeface="Garamond" panose="02020404030301010803" pitchFamily="18" charset="0"/>
              </a:rPr>
              <a:t>Témák: a közjog oktatásának helyzete az egyes egyetemeken </a:t>
            </a:r>
            <a:br>
              <a:rPr lang="hu-HU" sz="2400" dirty="0">
                <a:solidFill>
                  <a:srgbClr val="494E46"/>
                </a:solidFill>
                <a:latin typeface="Garamond" panose="02020404030301010803" pitchFamily="18" charset="0"/>
              </a:rPr>
            </a:br>
            <a:r>
              <a:rPr lang="hu-HU" sz="2400" dirty="0">
                <a:solidFill>
                  <a:srgbClr val="494E46"/>
                </a:solidFill>
                <a:latin typeface="Garamond" panose="02020404030301010803" pitchFamily="18" charset="0"/>
              </a:rPr>
              <a:t>+ </a:t>
            </a:r>
            <a:r>
              <a:rPr lang="de-DE" sz="2400" b="0" i="0" dirty="0">
                <a:solidFill>
                  <a:srgbClr val="494E46"/>
                </a:solidFill>
                <a:effectLst/>
                <a:latin typeface="Garamond" panose="02020404030301010803" pitchFamily="18" charset="0"/>
              </a:rPr>
              <a:t>Richard Thoma</a:t>
            </a:r>
            <a:r>
              <a:rPr lang="hu-HU" sz="2400" b="0" i="0" dirty="0">
                <a:solidFill>
                  <a:srgbClr val="494E46"/>
                </a:solidFill>
                <a:effectLst/>
                <a:latin typeface="Garamond" panose="02020404030301010803" pitchFamily="18" charset="0"/>
              </a:rPr>
              <a:t>: a bírósági felülvizsgálatról tartott előadást</a:t>
            </a:r>
            <a:endParaRPr lang="de-DE" sz="2400" b="0" i="0" dirty="0">
              <a:solidFill>
                <a:srgbClr val="494E46"/>
              </a:solidFill>
              <a:effectLst/>
              <a:latin typeface="Garamond" panose="02020404030301010803" pitchFamily="18" charset="0"/>
            </a:endParaRPr>
          </a:p>
          <a:p>
            <a:pPr marL="0" indent="0" algn="l">
              <a:lnSpc>
                <a:spcPct val="120000"/>
              </a:lnSpc>
              <a:buNone/>
            </a:pPr>
            <a:r>
              <a:rPr lang="de-DE" sz="2400" b="0" i="0" dirty="0">
                <a:solidFill>
                  <a:srgbClr val="494E46"/>
                </a:solidFill>
                <a:effectLst/>
                <a:latin typeface="Garamond" panose="02020404030301010803" pitchFamily="18" charset="0"/>
              </a:rPr>
              <a:t> </a:t>
            </a:r>
            <a:r>
              <a:rPr lang="hu-HU" sz="2400" b="0" i="0" dirty="0">
                <a:solidFill>
                  <a:srgbClr val="494E46"/>
                </a:solidFill>
                <a:effectLst/>
                <a:latin typeface="Garamond" panose="02020404030301010803" pitchFamily="18" charset="0"/>
              </a:rPr>
              <a:t>Célok:</a:t>
            </a:r>
          </a:p>
          <a:p>
            <a:pPr algn="l">
              <a:lnSpc>
                <a:spcPct val="120000"/>
              </a:lnSpc>
            </a:pPr>
            <a:r>
              <a:rPr lang="hu-HU" sz="2400" b="0" i="0" dirty="0">
                <a:solidFill>
                  <a:srgbClr val="494E46"/>
                </a:solidFill>
                <a:effectLst/>
                <a:latin typeface="Garamond" panose="02020404030301010803" pitchFamily="18" charset="0"/>
              </a:rPr>
              <a:t>Új alkotmányos helyzet közös tanulmányozása</a:t>
            </a:r>
            <a:r>
              <a:rPr lang="de-DE" sz="2400" b="0" i="0" dirty="0">
                <a:solidFill>
                  <a:srgbClr val="494E46"/>
                </a:solidFill>
                <a:effectLst/>
                <a:latin typeface="Garamond" panose="02020404030301010803" pitchFamily="18" charset="0"/>
              </a:rPr>
              <a:t> </a:t>
            </a:r>
            <a:endParaRPr lang="hu-HU" sz="2400" b="0" i="0" dirty="0">
              <a:solidFill>
                <a:srgbClr val="494E46"/>
              </a:solidFill>
              <a:effectLst/>
              <a:latin typeface="Garamond" panose="02020404030301010803" pitchFamily="18" charset="0"/>
            </a:endParaRPr>
          </a:p>
          <a:p>
            <a:pPr algn="l">
              <a:lnSpc>
                <a:spcPct val="120000"/>
              </a:lnSpc>
            </a:pPr>
            <a:r>
              <a:rPr lang="hu-HU" sz="2400" b="0" i="0" dirty="0">
                <a:solidFill>
                  <a:srgbClr val="494E46"/>
                </a:solidFill>
                <a:effectLst/>
                <a:latin typeface="Garamond" panose="02020404030301010803" pitchFamily="18" charset="0"/>
              </a:rPr>
              <a:t>Politikai megosztottság elkerülése</a:t>
            </a:r>
          </a:p>
          <a:p>
            <a:pPr algn="l">
              <a:lnSpc>
                <a:spcPct val="120000"/>
              </a:lnSpc>
            </a:pPr>
            <a:r>
              <a:rPr lang="hu-HU" sz="2400" b="0" i="0" dirty="0">
                <a:solidFill>
                  <a:srgbClr val="494E46"/>
                </a:solidFill>
                <a:effectLst/>
                <a:latin typeface="Garamond" panose="02020404030301010803" pitchFamily="18" charset="0"/>
              </a:rPr>
              <a:t>Állásfoglalás fontos közjogi kérdésekben, akár a törvényhozás/kormányzat felé való javaslattétel vagy közlemények formájában</a:t>
            </a:r>
          </a:p>
          <a:p>
            <a:pPr algn="l">
              <a:lnSpc>
                <a:spcPct val="120000"/>
              </a:lnSpc>
            </a:pPr>
            <a:r>
              <a:rPr lang="hu-HU" sz="2400" dirty="0">
                <a:solidFill>
                  <a:srgbClr val="494E46"/>
                </a:solidFill>
                <a:latin typeface="Garamond" panose="02020404030301010803" pitchFamily="18" charset="0"/>
              </a:rPr>
              <a:t>Felsőoktatás-politikai megfontolások</a:t>
            </a:r>
            <a:endParaRPr lang="hu-HU" sz="2400" b="0" i="0" dirty="0">
              <a:solidFill>
                <a:srgbClr val="494E46"/>
              </a:solidFill>
              <a:effectLst/>
              <a:latin typeface="Garamond" panose="02020404030301010803" pitchFamily="18" charset="0"/>
            </a:endParaRPr>
          </a:p>
        </p:txBody>
      </p:sp>
      <p:pic>
        <p:nvPicPr>
          <p:cNvPr id="3074" name="Picture 2" descr="78. Tagung der VDStRL in Bonn 2018 / alter Plenarsaal">
            <a:extLst>
              <a:ext uri="{FF2B5EF4-FFF2-40B4-BE49-F238E27FC236}">
                <a16:creationId xmlns:a16="http://schemas.microsoft.com/office/drawing/2014/main" id="{45689C37-F582-2434-F423-06CAD7144F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9" r="4303"/>
          <a:stretch/>
        </p:blipFill>
        <p:spPr bwMode="auto">
          <a:xfrm>
            <a:off x="177478" y="2390503"/>
            <a:ext cx="5349133" cy="42239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gyenes összekötő 4">
            <a:extLst>
              <a:ext uri="{FF2B5EF4-FFF2-40B4-BE49-F238E27FC236}">
                <a16:creationId xmlns:a16="http://schemas.microsoft.com/office/drawing/2014/main" id="{47B80124-12C3-6456-A7D3-41B23A6107E9}"/>
              </a:ext>
            </a:extLst>
          </p:cNvPr>
          <p:cNvCxnSpPr/>
          <p:nvPr/>
        </p:nvCxnSpPr>
        <p:spPr>
          <a:xfrm>
            <a:off x="0" y="2011680"/>
            <a:ext cx="521208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828343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78. Tagung der VDStRL in Bonn 2018 / Empfang">
            <a:extLst>
              <a:ext uri="{FF2B5EF4-FFF2-40B4-BE49-F238E27FC236}">
                <a16:creationId xmlns:a16="http://schemas.microsoft.com/office/drawing/2014/main" id="{C8C3D466-A9DD-D27F-64D0-8123E25A278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7115175" y="2055222"/>
            <a:ext cx="5076825"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 helye 4">
            <a:extLst>
              <a:ext uri="{FF2B5EF4-FFF2-40B4-BE49-F238E27FC236}">
                <a16:creationId xmlns:a16="http://schemas.microsoft.com/office/drawing/2014/main" id="{2BA654E8-4880-46F8-05D9-92BD2B742FE4}"/>
              </a:ext>
            </a:extLst>
          </p:cNvPr>
          <p:cNvSpPr>
            <a:spLocks noGrp="1"/>
          </p:cNvSpPr>
          <p:nvPr>
            <p:ph type="body" sz="half" idx="2"/>
          </p:nvPr>
        </p:nvSpPr>
        <p:spPr>
          <a:xfrm>
            <a:off x="121883" y="326571"/>
            <a:ext cx="8094654" cy="6531429"/>
          </a:xfrm>
        </p:spPr>
        <p:txBody>
          <a:bodyPr>
            <a:noAutofit/>
          </a:bodyPr>
          <a:lstStyle/>
          <a:p>
            <a:r>
              <a:rPr lang="hu-HU" sz="2100" dirty="0">
                <a:latin typeface="Garamond" panose="02020404030301010803" pitchFamily="18" charset="0"/>
              </a:rPr>
              <a:t>1932-es gyűlés már elmaradt, akárcsak Hitler </a:t>
            </a:r>
            <a:r>
              <a:rPr lang="hu-HU" sz="2100" dirty="0" err="1">
                <a:latin typeface="Garamond" panose="02020404030301010803" pitchFamily="18" charset="0"/>
              </a:rPr>
              <a:t>hatalomrajutása</a:t>
            </a:r>
            <a:r>
              <a:rPr lang="hu-HU" sz="2100" dirty="0">
                <a:latin typeface="Garamond" panose="02020404030301010803" pitchFamily="18" charset="0"/>
              </a:rPr>
              <a:t> utáni 1933-as, a politikai helyzetre való tekintettel</a:t>
            </a:r>
          </a:p>
          <a:p>
            <a:r>
              <a:rPr lang="hu-HU" sz="2100" dirty="0">
                <a:latin typeface="Garamond" panose="02020404030301010803" pitchFamily="18" charset="0"/>
              </a:rPr>
              <a:t>Sokan ezt követően kiléptek az egyesületből Hans </a:t>
            </a:r>
            <a:r>
              <a:rPr lang="hu-HU" sz="2100" dirty="0" err="1">
                <a:latin typeface="Garamond" panose="02020404030301010803" pitchFamily="18" charset="0"/>
              </a:rPr>
              <a:t>Kelsen</a:t>
            </a:r>
            <a:r>
              <a:rPr lang="hu-HU" sz="2100" dirty="0">
                <a:latin typeface="Garamond" panose="02020404030301010803" pitchFamily="18" charset="0"/>
              </a:rPr>
              <a:t> elnökségi tag vezetésével</a:t>
            </a:r>
          </a:p>
          <a:p>
            <a:r>
              <a:rPr lang="hu-HU" sz="2100" dirty="0">
                <a:latin typeface="Garamond" panose="02020404030301010803" pitchFamily="18" charset="0"/>
              </a:rPr>
              <a:t>Formálisan 1938-ig működött még, ekkor feloszlatták, sőt, az </a:t>
            </a:r>
            <a:br>
              <a:rPr lang="hu-HU" sz="2100" dirty="0">
                <a:latin typeface="Garamond" panose="02020404030301010803" pitchFamily="18" charset="0"/>
              </a:rPr>
            </a:br>
            <a:r>
              <a:rPr lang="hu-HU" sz="2100" dirty="0">
                <a:latin typeface="Garamond" panose="02020404030301010803" pitchFamily="18" charset="0"/>
              </a:rPr>
              <a:t>iratanyag megsemmisítésére is felhatalmazták az iratanyag meg-semmisítésére. Onnantól csak informális találkozókra került sor.</a:t>
            </a:r>
          </a:p>
          <a:p>
            <a:r>
              <a:rPr lang="hu-HU" sz="2100" dirty="0" err="1">
                <a:latin typeface="Garamond" panose="02020404030301010803" pitchFamily="18" charset="0"/>
              </a:rPr>
              <a:t>Újraalapítás</a:t>
            </a:r>
            <a:r>
              <a:rPr lang="hu-HU" sz="2100" dirty="0">
                <a:latin typeface="Garamond" panose="02020404030301010803" pitchFamily="18" charset="0"/>
              </a:rPr>
              <a:t>: </a:t>
            </a:r>
            <a:r>
              <a:rPr lang="de-DE" sz="2100" b="0" i="0" dirty="0">
                <a:solidFill>
                  <a:srgbClr val="494E46"/>
                </a:solidFill>
                <a:effectLst/>
                <a:latin typeface="Garamond" panose="02020404030301010803" pitchFamily="18" charset="0"/>
              </a:rPr>
              <a:t>Walter Jellinek</a:t>
            </a:r>
            <a:endParaRPr lang="hu-HU" sz="2100" b="0" i="0" dirty="0">
              <a:solidFill>
                <a:srgbClr val="494E46"/>
              </a:solidFill>
              <a:effectLst/>
              <a:latin typeface="Garamond" panose="02020404030301010803" pitchFamily="18" charset="0"/>
            </a:endParaRPr>
          </a:p>
          <a:p>
            <a:r>
              <a:rPr lang="hu-HU" sz="2100" dirty="0">
                <a:latin typeface="Garamond" panose="02020404030301010803" pitchFamily="18" charset="0"/>
              </a:rPr>
              <a:t>1949 Október -  Heidelbergben újra gyűlés</a:t>
            </a:r>
          </a:p>
          <a:p>
            <a:r>
              <a:rPr lang="hu-HU" sz="2100" dirty="0">
                <a:latin typeface="Garamond" panose="02020404030301010803" pitchFamily="18" charset="0"/>
              </a:rPr>
              <a:t>Sok vita a múlt feldolgozásáról, kelet felé nincs többé nyitás</a:t>
            </a:r>
          </a:p>
          <a:p>
            <a:r>
              <a:rPr lang="hu-HU" sz="2100" dirty="0">
                <a:latin typeface="Garamond" panose="02020404030301010803" pitchFamily="18" charset="0"/>
              </a:rPr>
              <a:t>Az újjáépítés fontos politikai kérdései mind előkerülnek:</a:t>
            </a:r>
          </a:p>
          <a:p>
            <a:r>
              <a:rPr lang="de-DE" sz="2100" b="0" i="0" dirty="0">
                <a:solidFill>
                  <a:srgbClr val="494E46"/>
                </a:solidFill>
                <a:effectLst/>
                <a:latin typeface="Garamond" panose="02020404030301010803" pitchFamily="18" charset="0"/>
              </a:rPr>
              <a:t>„Enteignung und Sozialisierung“ (1951), </a:t>
            </a:r>
            <a:endParaRPr lang="hu-HU" sz="2100" b="0" i="0" dirty="0">
              <a:solidFill>
                <a:srgbClr val="494E46"/>
              </a:solidFill>
              <a:effectLst/>
              <a:latin typeface="Garamond" panose="02020404030301010803" pitchFamily="18" charset="0"/>
            </a:endParaRPr>
          </a:p>
          <a:p>
            <a:r>
              <a:rPr lang="de-DE" sz="2100" b="0" i="0" dirty="0">
                <a:solidFill>
                  <a:srgbClr val="494E46"/>
                </a:solidFill>
                <a:effectLst/>
                <a:latin typeface="Garamond" panose="02020404030301010803" pitchFamily="18" charset="0"/>
              </a:rPr>
              <a:t>„Der deutsche Staat 1945 und seither“ (1954) oder </a:t>
            </a:r>
            <a:endParaRPr lang="hu-HU" sz="2100" b="0" i="0" dirty="0">
              <a:solidFill>
                <a:srgbClr val="494E46"/>
              </a:solidFill>
              <a:effectLst/>
              <a:latin typeface="Garamond" panose="02020404030301010803" pitchFamily="18" charset="0"/>
            </a:endParaRPr>
          </a:p>
          <a:p>
            <a:r>
              <a:rPr lang="de-DE" sz="2100" b="0" i="0" dirty="0">
                <a:solidFill>
                  <a:srgbClr val="494E46"/>
                </a:solidFill>
                <a:effectLst/>
                <a:latin typeface="Garamond" panose="02020404030301010803" pitchFamily="18" charset="0"/>
              </a:rPr>
              <a:t>„Die Berufsbeamten und die Staatskrisen“ (1954)</a:t>
            </a:r>
            <a:endParaRPr lang="hu-HU" sz="2100" b="0" i="0" dirty="0">
              <a:solidFill>
                <a:srgbClr val="494E46"/>
              </a:solidFill>
              <a:effectLst/>
              <a:latin typeface="Garamond" panose="02020404030301010803" pitchFamily="18" charset="0"/>
            </a:endParaRPr>
          </a:p>
          <a:p>
            <a:r>
              <a:rPr lang="hu-HU" sz="2100" b="0" i="0" dirty="0">
                <a:solidFill>
                  <a:srgbClr val="494E46"/>
                </a:solidFill>
                <a:effectLst/>
                <a:latin typeface="Garamond" panose="02020404030301010803" pitchFamily="18" charset="0"/>
              </a:rPr>
              <a:t>Speciális témájú gyűlések azóta:</a:t>
            </a:r>
          </a:p>
          <a:p>
            <a:r>
              <a:rPr lang="de-DE" sz="2100" b="0" i="0" dirty="0">
                <a:solidFill>
                  <a:srgbClr val="494E46"/>
                </a:solidFill>
                <a:effectLst/>
                <a:latin typeface="Garamond" panose="02020404030301010803" pitchFamily="18" charset="0"/>
              </a:rPr>
              <a:t>„Deutschlands aktuelle Verfassungslage“ (April 1990), </a:t>
            </a:r>
            <a:endParaRPr lang="hu-HU" sz="2100" b="0" i="0" dirty="0">
              <a:solidFill>
                <a:srgbClr val="494E46"/>
              </a:solidFill>
              <a:effectLst/>
              <a:latin typeface="Garamond" panose="02020404030301010803" pitchFamily="18" charset="0"/>
            </a:endParaRPr>
          </a:p>
          <a:p>
            <a:r>
              <a:rPr lang="de-DE" sz="2100" b="0" i="0" dirty="0">
                <a:solidFill>
                  <a:srgbClr val="494E46"/>
                </a:solidFill>
                <a:effectLst/>
                <a:latin typeface="Garamond" panose="02020404030301010803" pitchFamily="18" charset="0"/>
              </a:rPr>
              <a:t>„Die deutsche Staatsrechtslehre in der Zeit des Nationalsozialismus“ (2000)</a:t>
            </a:r>
            <a:endParaRPr lang="hu-HU" sz="2100" dirty="0">
              <a:latin typeface="Garamond" panose="02020404030301010803" pitchFamily="18" charset="0"/>
            </a:endParaRPr>
          </a:p>
          <a:p>
            <a:r>
              <a:rPr lang="hu-HU" sz="2100" dirty="0">
                <a:latin typeface="Garamond" panose="02020404030301010803" pitchFamily="18" charset="0"/>
              </a:rPr>
              <a:t> </a:t>
            </a:r>
          </a:p>
          <a:p>
            <a:endParaRPr lang="hu-HU" sz="2100" dirty="0">
              <a:latin typeface="Garamond" panose="02020404030301010803" pitchFamily="18" charset="0"/>
            </a:endParaRPr>
          </a:p>
        </p:txBody>
      </p:sp>
    </p:spTree>
    <p:extLst>
      <p:ext uri="{BB962C8B-B14F-4D97-AF65-F5344CB8AC3E}">
        <p14:creationId xmlns:p14="http://schemas.microsoft.com/office/powerpoint/2010/main" val="2726737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E15037F-68D0-1552-C4EB-4C22425FC104}"/>
              </a:ext>
            </a:extLst>
          </p:cNvPr>
          <p:cNvSpPr>
            <a:spLocks noGrp="1"/>
          </p:cNvSpPr>
          <p:nvPr>
            <p:ph type="title"/>
          </p:nvPr>
        </p:nvSpPr>
        <p:spPr>
          <a:xfrm>
            <a:off x="6583679" y="-92079"/>
            <a:ext cx="5342709" cy="1325563"/>
          </a:xfrm>
        </p:spPr>
        <p:txBody>
          <a:bodyPr>
            <a:normAutofit fontScale="90000"/>
          </a:bodyPr>
          <a:lstStyle/>
          <a:p>
            <a:r>
              <a:rPr lang="hu-HU" dirty="0">
                <a:latin typeface="Garamond" panose="02020404030301010803" pitchFamily="18" charset="0"/>
              </a:rPr>
              <a:t>A gyűlések programja</a:t>
            </a:r>
          </a:p>
        </p:txBody>
      </p:sp>
      <p:pic>
        <p:nvPicPr>
          <p:cNvPr id="7" name="Tartalom helye 6">
            <a:extLst>
              <a:ext uri="{FF2B5EF4-FFF2-40B4-BE49-F238E27FC236}">
                <a16:creationId xmlns:a16="http://schemas.microsoft.com/office/drawing/2014/main" id="{705F15C3-7312-1A7C-FFB7-E9BB9BEB8813}"/>
              </a:ext>
            </a:extLst>
          </p:cNvPr>
          <p:cNvPicPr>
            <a:picLocks noGrp="1" noChangeAspect="1"/>
          </p:cNvPicPr>
          <p:nvPr>
            <p:ph idx="1"/>
          </p:nvPr>
        </p:nvPicPr>
        <p:blipFill rotWithShape="1">
          <a:blip r:embed="rId2"/>
          <a:srcRect l="2477" t="3676"/>
          <a:stretch/>
        </p:blipFill>
        <p:spPr>
          <a:xfrm>
            <a:off x="-39189" y="-52252"/>
            <a:ext cx="6374674" cy="4722239"/>
          </a:xfrm>
        </p:spPr>
      </p:pic>
      <p:pic>
        <p:nvPicPr>
          <p:cNvPr id="9" name="Kép 8">
            <a:extLst>
              <a:ext uri="{FF2B5EF4-FFF2-40B4-BE49-F238E27FC236}">
                <a16:creationId xmlns:a16="http://schemas.microsoft.com/office/drawing/2014/main" id="{0B6D7876-B38B-1F9F-FA22-AF1B58E2A45B}"/>
              </a:ext>
            </a:extLst>
          </p:cNvPr>
          <p:cNvPicPr>
            <a:picLocks noChangeAspect="1"/>
          </p:cNvPicPr>
          <p:nvPr/>
        </p:nvPicPr>
        <p:blipFill rotWithShape="1">
          <a:blip r:embed="rId3"/>
          <a:srcRect t="2259" r="1860" b="1893"/>
          <a:stretch/>
        </p:blipFill>
        <p:spPr>
          <a:xfrm rot="5400000">
            <a:off x="6621510" y="1303838"/>
            <a:ext cx="4825092" cy="6283233"/>
          </a:xfrm>
          <a:prstGeom prst="rect">
            <a:avLst/>
          </a:prstGeom>
        </p:spPr>
      </p:pic>
    </p:spTree>
    <p:extLst>
      <p:ext uri="{BB962C8B-B14F-4D97-AF65-F5344CB8AC3E}">
        <p14:creationId xmlns:p14="http://schemas.microsoft.com/office/powerpoint/2010/main" val="3977418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rtalom helye 3">
            <a:extLst>
              <a:ext uri="{FF2B5EF4-FFF2-40B4-BE49-F238E27FC236}">
                <a16:creationId xmlns:a16="http://schemas.microsoft.com/office/drawing/2014/main" id="{74812129-FE41-2323-46AE-07ED128F8C8F}"/>
              </a:ext>
            </a:extLst>
          </p:cNvPr>
          <p:cNvGraphicFramePr>
            <a:graphicFrameLocks noGrp="1"/>
          </p:cNvGraphicFramePr>
          <p:nvPr>
            <p:ph idx="4294967295"/>
            <p:extLst>
              <p:ext uri="{D42A27DB-BD31-4B8C-83A1-F6EECF244321}">
                <p14:modId xmlns:p14="http://schemas.microsoft.com/office/powerpoint/2010/main" val="3378820668"/>
              </p:ext>
            </p:extLst>
          </p:nvPr>
        </p:nvGraphicFramePr>
        <p:xfrm>
          <a:off x="187325" y="-57150"/>
          <a:ext cx="12003756" cy="6664913"/>
        </p:xfrm>
        <a:graphic>
          <a:graphicData uri="http://schemas.openxmlformats.org/drawingml/2006/table">
            <a:tbl>
              <a:tblPr firstRow="1" bandRow="1"/>
              <a:tblGrid>
                <a:gridCol w="794076">
                  <a:extLst>
                    <a:ext uri="{9D8B030D-6E8A-4147-A177-3AD203B41FA5}">
                      <a16:colId xmlns:a16="http://schemas.microsoft.com/office/drawing/2014/main" val="4016449443"/>
                    </a:ext>
                  </a:extLst>
                </a:gridCol>
                <a:gridCol w="1265946">
                  <a:extLst>
                    <a:ext uri="{9D8B030D-6E8A-4147-A177-3AD203B41FA5}">
                      <a16:colId xmlns:a16="http://schemas.microsoft.com/office/drawing/2014/main" val="1910104996"/>
                    </a:ext>
                  </a:extLst>
                </a:gridCol>
                <a:gridCol w="7199724">
                  <a:extLst>
                    <a:ext uri="{9D8B030D-6E8A-4147-A177-3AD203B41FA5}">
                      <a16:colId xmlns:a16="http://schemas.microsoft.com/office/drawing/2014/main" val="2506261053"/>
                    </a:ext>
                  </a:extLst>
                </a:gridCol>
                <a:gridCol w="2744010">
                  <a:extLst>
                    <a:ext uri="{9D8B030D-6E8A-4147-A177-3AD203B41FA5}">
                      <a16:colId xmlns:a16="http://schemas.microsoft.com/office/drawing/2014/main" val="2967819352"/>
                    </a:ext>
                  </a:extLst>
                </a:gridCol>
              </a:tblGrid>
              <a:tr h="302986">
                <a:tc>
                  <a:txBody>
                    <a:bodyPr/>
                    <a:lstStyle/>
                    <a:p>
                      <a:pPr marL="73152" marR="73152">
                        <a:spcBef>
                          <a:spcPts val="216"/>
                        </a:spcBef>
                      </a:pPr>
                      <a:r>
                        <a:rPr lang="de-AT" sz="1200" b="1" cap="all">
                          <a:solidFill>
                            <a:srgbClr val="000000"/>
                          </a:solidFill>
                          <a:effectLst/>
                          <a:latin typeface="Merriweather" panose="00000500000000000000" pitchFamily="2" charset="-18"/>
                        </a:rPr>
                        <a:t>JAHR</a:t>
                      </a:r>
                      <a:endParaRPr lang="de-AT" sz="1200">
                        <a:effectLst/>
                      </a:endParaRPr>
                    </a:p>
                  </a:txBody>
                  <a:tcPr marL="8072" marR="8072" marT="8072" marB="8072">
                    <a:lnL>
                      <a:noFill/>
                    </a:lnL>
                    <a:lnR>
                      <a:noFill/>
                    </a:lnR>
                    <a:lnT>
                      <a:noFill/>
                    </a:lnT>
                    <a:lnB w="7620" cap="flat" cmpd="sng" algn="ctr">
                      <a:solidFill>
                        <a:srgbClr val="00000A"/>
                      </a:solidFill>
                      <a:prstDash val="solid"/>
                      <a:round/>
                      <a:headEnd type="none" w="med" len="med"/>
                      <a:tailEnd type="none" w="med" len="med"/>
                    </a:lnB>
                  </a:tcPr>
                </a:tc>
                <a:tc>
                  <a:txBody>
                    <a:bodyPr/>
                    <a:lstStyle/>
                    <a:p>
                      <a:pPr marL="73152" marR="73152">
                        <a:spcBef>
                          <a:spcPts val="216"/>
                        </a:spcBef>
                      </a:pPr>
                      <a:r>
                        <a:rPr lang="de-AT" sz="1200" b="1" cap="all">
                          <a:solidFill>
                            <a:srgbClr val="000000"/>
                          </a:solidFill>
                          <a:effectLst/>
                          <a:latin typeface="Merriweather" panose="00000500000000000000" pitchFamily="2" charset="-18"/>
                        </a:rPr>
                        <a:t>ORT</a:t>
                      </a:r>
                      <a:endParaRPr lang="de-AT" sz="1200">
                        <a:effectLst/>
                      </a:endParaRPr>
                    </a:p>
                  </a:txBody>
                  <a:tcPr marL="8072" marR="8072" marT="8072" marB="8072">
                    <a:lnL>
                      <a:noFill/>
                    </a:lnL>
                    <a:lnR>
                      <a:noFill/>
                    </a:lnR>
                    <a:lnT>
                      <a:noFill/>
                    </a:lnT>
                    <a:lnB w="7620" cap="flat" cmpd="sng" algn="ctr">
                      <a:solidFill>
                        <a:srgbClr val="00000A"/>
                      </a:solidFill>
                      <a:prstDash val="solid"/>
                      <a:round/>
                      <a:headEnd type="none" w="med" len="med"/>
                      <a:tailEnd type="none" w="med" len="med"/>
                    </a:lnB>
                  </a:tcPr>
                </a:tc>
                <a:tc>
                  <a:txBody>
                    <a:bodyPr/>
                    <a:lstStyle/>
                    <a:p>
                      <a:pPr marL="73152" marR="73152">
                        <a:spcBef>
                          <a:spcPts val="216"/>
                        </a:spcBef>
                      </a:pPr>
                      <a:r>
                        <a:rPr lang="de-AT" sz="1200" b="1" cap="all">
                          <a:solidFill>
                            <a:srgbClr val="000000"/>
                          </a:solidFill>
                          <a:effectLst/>
                          <a:latin typeface="Merriweather" panose="00000500000000000000" pitchFamily="2" charset="-18"/>
                        </a:rPr>
                        <a:t>THEMA</a:t>
                      </a:r>
                      <a:endParaRPr lang="de-AT" sz="1200">
                        <a:effectLst/>
                      </a:endParaRPr>
                    </a:p>
                  </a:txBody>
                  <a:tcPr marL="8072" marR="8072" marT="8072" marB="8072">
                    <a:lnL>
                      <a:noFill/>
                    </a:lnL>
                    <a:lnR>
                      <a:noFill/>
                    </a:lnR>
                    <a:lnT>
                      <a:noFill/>
                    </a:lnT>
                    <a:lnB w="7620" cap="flat" cmpd="sng" algn="ctr">
                      <a:solidFill>
                        <a:srgbClr val="00000A"/>
                      </a:solidFill>
                      <a:prstDash val="solid"/>
                      <a:round/>
                      <a:headEnd type="none" w="med" len="med"/>
                      <a:tailEnd type="none" w="med" len="med"/>
                    </a:lnB>
                  </a:tcPr>
                </a:tc>
                <a:tc>
                  <a:txBody>
                    <a:bodyPr/>
                    <a:lstStyle/>
                    <a:p>
                      <a:pPr marL="73152" marR="73152">
                        <a:spcBef>
                          <a:spcPts val="216"/>
                        </a:spcBef>
                      </a:pPr>
                      <a:r>
                        <a:rPr lang="de-AT" sz="1200" b="1" cap="all">
                          <a:solidFill>
                            <a:srgbClr val="000000"/>
                          </a:solidFill>
                          <a:effectLst/>
                          <a:latin typeface="Merriweather" panose="00000500000000000000" pitchFamily="2" charset="-18"/>
                        </a:rPr>
                        <a:t>BERICHTERSTATTER</a:t>
                      </a:r>
                      <a:endParaRPr lang="de-AT" sz="1200">
                        <a:effectLst/>
                      </a:endParaRPr>
                    </a:p>
                  </a:txBody>
                  <a:tcPr marL="8072" marR="8072" marT="8072" marB="8072">
                    <a:lnL>
                      <a:noFill/>
                    </a:lnL>
                    <a:lnR>
                      <a:noFill/>
                    </a:lnR>
                    <a:lnT>
                      <a:noFill/>
                    </a:lnT>
                    <a:lnB w="7620" cap="flat" cmpd="sng" algn="ctr">
                      <a:solidFill>
                        <a:srgbClr val="00000A"/>
                      </a:solidFill>
                      <a:prstDash val="solid"/>
                      <a:round/>
                      <a:headEnd type="none" w="med" len="med"/>
                      <a:tailEnd type="none" w="med" len="med"/>
                    </a:lnB>
                  </a:tcPr>
                </a:tc>
                <a:extLst>
                  <a:ext uri="{0D108BD9-81ED-4DB2-BD59-A6C34878D82A}">
                    <a16:rowId xmlns:a16="http://schemas.microsoft.com/office/drawing/2014/main" val="2271677231"/>
                  </a:ext>
                </a:extLst>
              </a:tr>
              <a:tr h="302986">
                <a:tc>
                  <a:txBody>
                    <a:bodyPr/>
                    <a:lstStyle/>
                    <a:p>
                      <a:pPr marL="73152" marR="73152">
                        <a:spcBef>
                          <a:spcPts val="216"/>
                        </a:spcBef>
                      </a:pPr>
                      <a:r>
                        <a:rPr lang="de-AT" sz="1200">
                          <a:solidFill>
                            <a:srgbClr val="000000"/>
                          </a:solidFill>
                          <a:effectLst/>
                          <a:latin typeface="Merriweather" panose="00000500000000000000" pitchFamily="2" charset="-18"/>
                        </a:rPr>
                        <a:t>1924</a:t>
                      </a:r>
                      <a:endParaRPr lang="de-AT" sz="1200">
                        <a:effectLst/>
                      </a:endParaRPr>
                    </a:p>
                  </a:txBody>
                  <a:tcPr marL="8072" marR="8072" marT="8072" marB="8072">
                    <a:lnL>
                      <a:noFill/>
                    </a:lnL>
                    <a:lnR>
                      <a:noFill/>
                    </a:lnR>
                    <a:lnT w="7620" cap="flat" cmpd="sng" algn="ctr">
                      <a:solidFill>
                        <a:srgbClr val="00000A"/>
                      </a:solidFill>
                      <a:prstDash val="solid"/>
                      <a:round/>
                      <a:headEnd type="none" w="med" len="med"/>
                      <a:tailEnd type="none" w="med" len="med"/>
                    </a:lnT>
                    <a:lnB>
                      <a:noFill/>
                    </a:lnB>
                  </a:tcPr>
                </a:tc>
                <a:tc>
                  <a:txBody>
                    <a:bodyPr/>
                    <a:lstStyle/>
                    <a:p>
                      <a:pPr marL="73152" marR="73152">
                        <a:spcBef>
                          <a:spcPts val="216"/>
                        </a:spcBef>
                      </a:pPr>
                      <a:r>
                        <a:rPr lang="de-AT" sz="1200" b="1">
                          <a:solidFill>
                            <a:srgbClr val="000000"/>
                          </a:solidFill>
                          <a:effectLst/>
                          <a:latin typeface="Merriweather" panose="00000500000000000000" pitchFamily="2" charset="-18"/>
                        </a:rPr>
                        <a:t>Jena</a:t>
                      </a:r>
                      <a:endParaRPr lang="de-AT" sz="1200">
                        <a:effectLst/>
                      </a:endParaRPr>
                    </a:p>
                  </a:txBody>
                  <a:tcPr marL="8072" marR="8072" marT="8072" marB="8072">
                    <a:lnL>
                      <a:noFill/>
                    </a:lnL>
                    <a:lnR>
                      <a:noFill/>
                    </a:lnR>
                    <a:lnT w="7620" cap="flat" cmpd="sng" algn="ctr">
                      <a:solidFill>
                        <a:srgbClr val="00000A"/>
                      </a:solidFill>
                      <a:prstDash val="solid"/>
                      <a:round/>
                      <a:headEnd type="none" w="med" len="med"/>
                      <a:tailEnd type="none" w="med" len="med"/>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Der deutsche Föderalismus in Vergangenheit, Gegenwart und Zukunft</a:t>
                      </a:r>
                      <a:endParaRPr lang="de-DE" sz="1200">
                        <a:effectLst/>
                      </a:endParaRPr>
                    </a:p>
                  </a:txBody>
                  <a:tcPr marL="8072" marR="8072" marT="8072" marB="8072">
                    <a:lnL>
                      <a:noFill/>
                    </a:lnL>
                    <a:lnR>
                      <a:noFill/>
                    </a:lnR>
                    <a:lnT w="7620" cap="flat" cmpd="sng" algn="ctr">
                      <a:solidFill>
                        <a:srgbClr val="00000A"/>
                      </a:solidFill>
                      <a:prstDash val="solid"/>
                      <a:round/>
                      <a:headEnd type="none" w="med" len="med"/>
                      <a:tailEnd type="none" w="med" len="med"/>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G. Anschütz / K. Bilfinger</a:t>
                      </a:r>
                      <a:endParaRPr lang="de-AT" sz="1200">
                        <a:effectLst/>
                      </a:endParaRPr>
                    </a:p>
                  </a:txBody>
                  <a:tcPr marL="8072" marR="8072" marT="8072" marB="8072">
                    <a:lnL>
                      <a:noFill/>
                    </a:lnL>
                    <a:lnR>
                      <a:noFill/>
                    </a:lnR>
                    <a:lnT w="7620" cap="flat" cmpd="sng" algn="ctr">
                      <a:solidFill>
                        <a:srgbClr val="00000A"/>
                      </a:solidFill>
                      <a:prstDash val="solid"/>
                      <a:round/>
                      <a:headEnd type="none" w="med" len="med"/>
                      <a:tailEnd type="none" w="med" len="med"/>
                    </a:lnT>
                    <a:lnB>
                      <a:noFill/>
                    </a:lnB>
                  </a:tcPr>
                </a:tc>
                <a:extLst>
                  <a:ext uri="{0D108BD9-81ED-4DB2-BD59-A6C34878D82A}">
                    <a16:rowId xmlns:a16="http://schemas.microsoft.com/office/drawing/2014/main" val="1916868523"/>
                  </a:ext>
                </a:extLst>
              </a:tr>
              <a:tr h="302986">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Die Diktatur des Reichspräsidenten nach Art. 48 der Reichsverfassung</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C. Schmitt / E. Jacobi</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2726160729"/>
                  </a:ext>
                </a:extLst>
              </a:tr>
              <a:tr h="526275">
                <a:tc>
                  <a:txBody>
                    <a:bodyPr/>
                    <a:lstStyle/>
                    <a:p>
                      <a:pPr marL="73152" marR="73152">
                        <a:spcBef>
                          <a:spcPts val="216"/>
                        </a:spcBef>
                      </a:pPr>
                      <a:r>
                        <a:rPr lang="de-AT" sz="1200">
                          <a:solidFill>
                            <a:srgbClr val="000000"/>
                          </a:solidFill>
                          <a:effectLst/>
                          <a:latin typeface="Merriweather" panose="00000500000000000000" pitchFamily="2" charset="-18"/>
                        </a:rPr>
                        <a:t>1925</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b="1">
                          <a:solidFill>
                            <a:srgbClr val="000000"/>
                          </a:solidFill>
                          <a:effectLst/>
                          <a:latin typeface="Merriweather" panose="00000500000000000000" pitchFamily="2" charset="-18"/>
                        </a:rPr>
                        <a:t>Leipzig</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Der Schutz des öffentlichen Rechts durch ordentliche und durch Verwaltungsgerichte (Fortschritte, Rückschritte und Entwicklungstendenzen seit der Revolution)</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W. Jellinek / G. Lassar</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3015680787"/>
                  </a:ext>
                </a:extLst>
              </a:tr>
              <a:tr h="302986">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Die neueste Entwicklung des Gemeindeverfassungsrechts in Deutschland</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F. Stier-Somlo / L. v. Köhler / H. Helfritz</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2801560570"/>
                  </a:ext>
                </a:extLst>
              </a:tr>
              <a:tr h="302986">
                <a:tc>
                  <a:txBody>
                    <a:bodyPr/>
                    <a:lstStyle/>
                    <a:p>
                      <a:pPr marL="73152" marR="73152">
                        <a:spcBef>
                          <a:spcPts val="216"/>
                        </a:spcBef>
                      </a:pPr>
                      <a:r>
                        <a:rPr lang="de-AT" sz="1200">
                          <a:solidFill>
                            <a:srgbClr val="000000"/>
                          </a:solidFill>
                          <a:effectLst/>
                          <a:latin typeface="Merriweather" panose="00000500000000000000" pitchFamily="2" charset="-18"/>
                        </a:rPr>
                        <a:t>1926</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b="1">
                          <a:solidFill>
                            <a:srgbClr val="000000"/>
                          </a:solidFill>
                          <a:effectLst/>
                          <a:latin typeface="Merriweather" panose="00000500000000000000" pitchFamily="2" charset="-18"/>
                        </a:rPr>
                        <a:t>Münster</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Die Gleichheit vor dem Gesetz i.S. des Art. 109 der Reichsverfassung</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E. Kaufmann / H. Nawiasky</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2330154107"/>
                  </a:ext>
                </a:extLst>
              </a:tr>
              <a:tr h="302986">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Der Einfluß des Steuerrechts auf die Begriffsbildung des öffentlichen Rechts</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A. Hensel / O. Bühler</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2285253294"/>
                  </a:ext>
                </a:extLst>
              </a:tr>
              <a:tr h="302986">
                <a:tc>
                  <a:txBody>
                    <a:bodyPr/>
                    <a:lstStyle/>
                    <a:p>
                      <a:pPr marL="73152" marR="73152">
                        <a:spcBef>
                          <a:spcPts val="216"/>
                        </a:spcBef>
                      </a:pPr>
                      <a:r>
                        <a:rPr lang="de-AT" sz="1200">
                          <a:solidFill>
                            <a:srgbClr val="000000"/>
                          </a:solidFill>
                          <a:effectLst/>
                          <a:latin typeface="Merriweather" panose="00000500000000000000" pitchFamily="2" charset="-18"/>
                        </a:rPr>
                        <a:t>1927</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b="1">
                          <a:solidFill>
                            <a:srgbClr val="000000"/>
                          </a:solidFill>
                          <a:effectLst/>
                          <a:latin typeface="Merriweather" panose="00000500000000000000" pitchFamily="2" charset="-18"/>
                        </a:rPr>
                        <a:t>München</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Das Recht der freien Meinungsäußerung</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K. Rothenbücher / R. Smend</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3021480382"/>
                  </a:ext>
                </a:extLst>
              </a:tr>
              <a:tr h="302986">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Der Begriff des Gesetzes in der Reichsverfassung</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H. Heller / M. Wenzel</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3755971084"/>
                  </a:ext>
                </a:extLst>
              </a:tr>
              <a:tr h="302986">
                <a:tc>
                  <a:txBody>
                    <a:bodyPr/>
                    <a:lstStyle/>
                    <a:p>
                      <a:pPr marL="73152" marR="73152">
                        <a:spcBef>
                          <a:spcPts val="216"/>
                        </a:spcBef>
                      </a:pPr>
                      <a:r>
                        <a:rPr lang="de-AT" sz="1200">
                          <a:solidFill>
                            <a:srgbClr val="000000"/>
                          </a:solidFill>
                          <a:effectLst/>
                          <a:latin typeface="Merriweather" panose="00000500000000000000" pitchFamily="2" charset="-18"/>
                        </a:rPr>
                        <a:t>1928</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b="1">
                          <a:solidFill>
                            <a:srgbClr val="000000"/>
                          </a:solidFill>
                          <a:effectLst/>
                          <a:latin typeface="Merriweather" panose="00000500000000000000" pitchFamily="2" charset="-18"/>
                        </a:rPr>
                        <a:t>Wien</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Wesen und Entwicklung der Staatsgerichtsbarkeit</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H. Triepel / H. Kelsen</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1024700718"/>
                  </a:ext>
                </a:extLst>
              </a:tr>
              <a:tr h="302986">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Überprüfung von Verwaltungsakten durch die ordentlichen Gerichte</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en-US" sz="1200">
                          <a:solidFill>
                            <a:srgbClr val="000000"/>
                          </a:solidFill>
                          <a:effectLst/>
                          <a:latin typeface="Merriweather" panose="00000500000000000000" pitchFamily="2" charset="-18"/>
                        </a:rPr>
                        <a:t>M. Layer / E. v. Hippel</a:t>
                      </a:r>
                      <a:endParaRPr lang="en-US"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3773408444"/>
                  </a:ext>
                </a:extLst>
              </a:tr>
              <a:tr h="302986">
                <a:tc>
                  <a:txBody>
                    <a:bodyPr/>
                    <a:lstStyle/>
                    <a:p>
                      <a:pPr marL="73152" marR="73152">
                        <a:spcBef>
                          <a:spcPts val="216"/>
                        </a:spcBef>
                      </a:pPr>
                      <a:r>
                        <a:rPr lang="de-AT" sz="1200">
                          <a:solidFill>
                            <a:srgbClr val="000000"/>
                          </a:solidFill>
                          <a:effectLst/>
                          <a:latin typeface="Merriweather" panose="00000500000000000000" pitchFamily="2" charset="-18"/>
                        </a:rPr>
                        <a:t>1929</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b="1">
                          <a:solidFill>
                            <a:srgbClr val="000000"/>
                          </a:solidFill>
                          <a:effectLst/>
                          <a:latin typeface="Merriweather" panose="00000500000000000000" pitchFamily="2" charset="-18"/>
                        </a:rPr>
                        <a:t>Frankfurt</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Bundesstaatliche und gliedstaatliche Rechtsordnung</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F. Fleiner / J. Lukas</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1398125738"/>
                  </a:ext>
                </a:extLst>
              </a:tr>
              <a:tr h="302986">
                <a:tc>
                  <a:txBody>
                    <a:bodyPr/>
                    <a:lstStyle/>
                    <a:p>
                      <a:pPr marL="73152" marR="73152">
                        <a:spcBef>
                          <a:spcPts val="216"/>
                        </a:spcBef>
                      </a:pPr>
                      <a:r>
                        <a:rPr lang="hu-HU" sz="1200" dirty="0">
                          <a:effectLst/>
                        </a:rPr>
                        <a:t> </a:t>
                      </a:r>
                    </a:p>
                  </a:txBody>
                  <a:tcPr marL="8072" marR="8072" marT="8072" marB="8072">
                    <a:lnL>
                      <a:noFill/>
                    </a:lnL>
                    <a:lnR>
                      <a:noFill/>
                    </a:lnR>
                    <a:lnT>
                      <a:noFill/>
                    </a:lnT>
                    <a:lnB>
                      <a:noFill/>
                    </a:lnB>
                  </a:tcPr>
                </a:tc>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Verwaltungsrecht der öffentlichen Anstalt</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L. Richter / A. Köttgen</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767363184"/>
                  </a:ext>
                </a:extLst>
              </a:tr>
              <a:tr h="302986">
                <a:tc>
                  <a:txBody>
                    <a:bodyPr/>
                    <a:lstStyle/>
                    <a:p>
                      <a:pPr marL="73152" marR="73152">
                        <a:spcBef>
                          <a:spcPts val="216"/>
                        </a:spcBef>
                      </a:pPr>
                      <a:r>
                        <a:rPr lang="de-AT" sz="1200">
                          <a:solidFill>
                            <a:srgbClr val="000000"/>
                          </a:solidFill>
                          <a:effectLst/>
                          <a:latin typeface="Merriweather" panose="00000500000000000000" pitchFamily="2" charset="-18"/>
                        </a:rPr>
                        <a:t>1931</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b="1">
                          <a:solidFill>
                            <a:srgbClr val="000000"/>
                          </a:solidFill>
                          <a:effectLst/>
                          <a:latin typeface="Merriweather" panose="00000500000000000000" pitchFamily="2" charset="-18"/>
                        </a:rPr>
                        <a:t>Halle</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Entwicklung und Reform des Beamtenrechts</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H. Gerber / A. Merkl</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1868425959"/>
                  </a:ext>
                </a:extLst>
              </a:tr>
              <a:tr h="302986">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Die Reform des Wahlrechts</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H. Pohl / G. Leibholz </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445123748"/>
                  </a:ext>
                </a:extLst>
              </a:tr>
              <a:tr h="302986">
                <a:tc>
                  <a:txBody>
                    <a:bodyPr/>
                    <a:lstStyle/>
                    <a:p>
                      <a:pPr marL="73152" marR="73152">
                        <a:spcBef>
                          <a:spcPts val="216"/>
                        </a:spcBef>
                      </a:pPr>
                      <a:r>
                        <a:rPr lang="de-AT" sz="1200">
                          <a:solidFill>
                            <a:srgbClr val="000000"/>
                          </a:solidFill>
                          <a:effectLst/>
                          <a:latin typeface="Merriweather" panose="00000500000000000000" pitchFamily="2" charset="-18"/>
                        </a:rPr>
                        <a:t>1949</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b="1">
                          <a:solidFill>
                            <a:srgbClr val="000000"/>
                          </a:solidFill>
                          <a:effectLst/>
                          <a:latin typeface="Merriweather" panose="00000500000000000000" pitchFamily="2" charset="-18"/>
                        </a:rPr>
                        <a:t>Heidelberg</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Kabinettsfrage und Gesetzgebungsnotstand nach dem Bonner Grundgesetz</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W. Jellinek / H. Schneider</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4206512660"/>
                  </a:ext>
                </a:extLst>
              </a:tr>
              <a:tr h="302986">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Tragweite der Generalklausel im Art. 19 Abs. 4 des Bonner Grundgesetzes</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F. Klein / H. Herrfahrdt</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2050711261"/>
                  </a:ext>
                </a:extLst>
              </a:tr>
              <a:tr h="302986">
                <a:tc>
                  <a:txBody>
                    <a:bodyPr/>
                    <a:lstStyle/>
                    <a:p>
                      <a:pPr marL="73152" marR="73152">
                        <a:spcBef>
                          <a:spcPts val="216"/>
                        </a:spcBef>
                      </a:pPr>
                      <a:r>
                        <a:rPr lang="de-AT" sz="1200">
                          <a:solidFill>
                            <a:srgbClr val="000000"/>
                          </a:solidFill>
                          <a:effectLst/>
                          <a:latin typeface="Merriweather" panose="00000500000000000000" pitchFamily="2" charset="-18"/>
                        </a:rPr>
                        <a:t>1950</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b="1">
                          <a:solidFill>
                            <a:srgbClr val="000000"/>
                          </a:solidFill>
                          <a:effectLst/>
                          <a:latin typeface="Merriweather" panose="00000500000000000000" pitchFamily="2" charset="-18"/>
                        </a:rPr>
                        <a:t>München</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Die Grenzen der Verfassungsgerichtsbarkeit</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E. Kaufmann / M. Drath</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3524164232"/>
                  </a:ext>
                </a:extLst>
              </a:tr>
              <a:tr h="302986">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Die Gestaltung des Polizei- und Ordnungsrechts in den Besatzungszonen Deutschland</a:t>
                      </a:r>
                      <a:endParaRPr lang="de-DE" sz="1200">
                        <a:effectLst/>
                      </a:endParaRPr>
                    </a:p>
                  </a:txBody>
                  <a:tcPr marL="8072" marR="8072" marT="8072" marB="8072">
                    <a:lnL>
                      <a:noFill/>
                    </a:lnL>
                    <a:lnR>
                      <a:noFill/>
                    </a:lnR>
                    <a:lnT>
                      <a:noFill/>
                    </a:lnT>
                    <a:lnB>
                      <a:noFill/>
                    </a:lnB>
                  </a:tcPr>
                </a:tc>
                <a:tc>
                  <a:txBody>
                    <a:bodyPr/>
                    <a:lstStyle/>
                    <a:p>
                      <a:pPr marL="73152" marR="73152">
                        <a:spcBef>
                          <a:spcPts val="216"/>
                        </a:spcBef>
                      </a:pPr>
                      <a:r>
                        <a:rPr lang="de-DE" sz="1200">
                          <a:solidFill>
                            <a:srgbClr val="000000"/>
                          </a:solidFill>
                          <a:effectLst/>
                          <a:latin typeface="Merriweather" panose="00000500000000000000" pitchFamily="2" charset="-18"/>
                        </a:rPr>
                        <a:t>H.J. Wolff / O. Gönnenwein</a:t>
                      </a:r>
                      <a:endParaRPr lang="de-DE"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3520727494"/>
                  </a:ext>
                </a:extLst>
              </a:tr>
              <a:tr h="302986">
                <a:tc>
                  <a:txBody>
                    <a:bodyPr/>
                    <a:lstStyle/>
                    <a:p>
                      <a:pPr marL="73152" marR="73152">
                        <a:spcBef>
                          <a:spcPts val="216"/>
                        </a:spcBef>
                      </a:pPr>
                      <a:r>
                        <a:rPr lang="de-AT" sz="1200">
                          <a:solidFill>
                            <a:srgbClr val="000000"/>
                          </a:solidFill>
                          <a:effectLst/>
                          <a:latin typeface="Merriweather" panose="00000500000000000000" pitchFamily="2" charset="-18"/>
                        </a:rPr>
                        <a:t>1951</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b="1">
                          <a:solidFill>
                            <a:srgbClr val="000000"/>
                          </a:solidFill>
                          <a:effectLst/>
                          <a:latin typeface="Merriweather" panose="00000500000000000000" pitchFamily="2" charset="-18"/>
                        </a:rPr>
                        <a:t>Göttingen</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Ungeschriebenes Verfassungsrecht</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E. v. Hippel / A. Voigt</a:t>
                      </a:r>
                      <a:endParaRPr lang="de-AT" sz="1200">
                        <a:effectLst/>
                      </a:endParaRPr>
                    </a:p>
                  </a:txBody>
                  <a:tcPr marL="8072" marR="8072" marT="8072" marB="8072">
                    <a:lnL>
                      <a:noFill/>
                    </a:lnL>
                    <a:lnR>
                      <a:noFill/>
                    </a:lnR>
                    <a:lnT>
                      <a:noFill/>
                    </a:lnT>
                    <a:lnB>
                      <a:noFill/>
                    </a:lnB>
                  </a:tcPr>
                </a:tc>
                <a:extLst>
                  <a:ext uri="{0D108BD9-81ED-4DB2-BD59-A6C34878D82A}">
                    <a16:rowId xmlns:a16="http://schemas.microsoft.com/office/drawing/2014/main" val="2608600806"/>
                  </a:ext>
                </a:extLst>
              </a:tr>
              <a:tr h="302986">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hu-HU" sz="1200">
                          <a:effectLst/>
                        </a:rPr>
                        <a:t> </a:t>
                      </a:r>
                    </a:p>
                  </a:txBody>
                  <a:tcPr marL="8072" marR="8072" marT="8072" marB="8072">
                    <a:lnL>
                      <a:noFill/>
                    </a:lnL>
                    <a:lnR>
                      <a:noFill/>
                    </a:lnR>
                    <a:lnT>
                      <a:noFill/>
                    </a:lnT>
                    <a:lnB>
                      <a:noFill/>
                    </a:lnB>
                  </a:tcPr>
                </a:tc>
                <a:tc>
                  <a:txBody>
                    <a:bodyPr/>
                    <a:lstStyle/>
                    <a:p>
                      <a:pPr marL="73152" marR="73152">
                        <a:spcBef>
                          <a:spcPts val="216"/>
                        </a:spcBef>
                      </a:pPr>
                      <a:r>
                        <a:rPr lang="de-AT" sz="1200">
                          <a:solidFill>
                            <a:srgbClr val="000000"/>
                          </a:solidFill>
                          <a:effectLst/>
                          <a:latin typeface="Merriweather" panose="00000500000000000000" pitchFamily="2" charset="-18"/>
                        </a:rPr>
                        <a:t>Enteignung und Sozialisierung</a:t>
                      </a:r>
                      <a:endParaRPr lang="de-AT" sz="1200">
                        <a:effectLst/>
                      </a:endParaRPr>
                    </a:p>
                  </a:txBody>
                  <a:tcPr marL="8072" marR="8072" marT="8072" marB="8072">
                    <a:lnL>
                      <a:noFill/>
                    </a:lnL>
                    <a:lnR>
                      <a:noFill/>
                    </a:lnR>
                    <a:lnT>
                      <a:noFill/>
                    </a:lnT>
                    <a:lnB>
                      <a:noFill/>
                    </a:lnB>
                  </a:tcPr>
                </a:tc>
                <a:tc>
                  <a:txBody>
                    <a:bodyPr/>
                    <a:lstStyle/>
                    <a:p>
                      <a:pPr marL="73152" marR="73152">
                        <a:spcBef>
                          <a:spcPts val="216"/>
                        </a:spcBef>
                      </a:pPr>
                      <a:r>
                        <a:rPr lang="de-AT" sz="1200" dirty="0">
                          <a:solidFill>
                            <a:srgbClr val="000000"/>
                          </a:solidFill>
                          <a:effectLst/>
                          <a:latin typeface="Merriweather" panose="00000500000000000000" pitchFamily="2" charset="-18"/>
                        </a:rPr>
                        <a:t>H.P. Ipsen / H.K.J. Ridder</a:t>
                      </a:r>
                      <a:endParaRPr lang="de-AT" sz="1200" dirty="0">
                        <a:effectLst/>
                      </a:endParaRPr>
                    </a:p>
                  </a:txBody>
                  <a:tcPr marL="8072" marR="8072" marT="8072" marB="8072">
                    <a:lnL>
                      <a:noFill/>
                    </a:lnL>
                    <a:lnR>
                      <a:noFill/>
                    </a:lnR>
                    <a:lnT>
                      <a:noFill/>
                    </a:lnT>
                    <a:lnB>
                      <a:noFill/>
                    </a:lnB>
                  </a:tcPr>
                </a:tc>
                <a:extLst>
                  <a:ext uri="{0D108BD9-81ED-4DB2-BD59-A6C34878D82A}">
                    <a16:rowId xmlns:a16="http://schemas.microsoft.com/office/drawing/2014/main" val="1527434414"/>
                  </a:ext>
                </a:extLst>
              </a:tr>
            </a:tbl>
          </a:graphicData>
        </a:graphic>
      </p:graphicFrame>
    </p:spTree>
    <p:extLst>
      <p:ext uri="{BB962C8B-B14F-4D97-AF65-F5344CB8AC3E}">
        <p14:creationId xmlns:p14="http://schemas.microsoft.com/office/powerpoint/2010/main" val="1200899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rtalom helye 3">
            <a:extLst>
              <a:ext uri="{FF2B5EF4-FFF2-40B4-BE49-F238E27FC236}">
                <a16:creationId xmlns:a16="http://schemas.microsoft.com/office/drawing/2014/main" id="{74812129-FE41-2323-46AE-07ED128F8C8F}"/>
              </a:ext>
            </a:extLst>
          </p:cNvPr>
          <p:cNvGraphicFramePr>
            <a:graphicFrameLocks noGrp="1"/>
          </p:cNvGraphicFramePr>
          <p:nvPr>
            <p:ph idx="4294967295"/>
            <p:extLst>
              <p:ext uri="{D42A27DB-BD31-4B8C-83A1-F6EECF244321}">
                <p14:modId xmlns:p14="http://schemas.microsoft.com/office/powerpoint/2010/main" val="2571505449"/>
              </p:ext>
            </p:extLst>
          </p:nvPr>
        </p:nvGraphicFramePr>
        <p:xfrm>
          <a:off x="0" y="0"/>
          <a:ext cx="11898775" cy="6858005"/>
        </p:xfrm>
        <a:graphic>
          <a:graphicData uri="http://schemas.openxmlformats.org/drawingml/2006/table">
            <a:tbl>
              <a:tblPr firstRow="1" bandRow="1"/>
              <a:tblGrid>
                <a:gridCol w="639855">
                  <a:extLst>
                    <a:ext uri="{9D8B030D-6E8A-4147-A177-3AD203B41FA5}">
                      <a16:colId xmlns:a16="http://schemas.microsoft.com/office/drawing/2014/main" val="4016449443"/>
                    </a:ext>
                  </a:extLst>
                </a:gridCol>
                <a:gridCol w="1333225">
                  <a:extLst>
                    <a:ext uri="{9D8B030D-6E8A-4147-A177-3AD203B41FA5}">
                      <a16:colId xmlns:a16="http://schemas.microsoft.com/office/drawing/2014/main" val="1910104996"/>
                    </a:ext>
                  </a:extLst>
                </a:gridCol>
                <a:gridCol w="7610759">
                  <a:extLst>
                    <a:ext uri="{9D8B030D-6E8A-4147-A177-3AD203B41FA5}">
                      <a16:colId xmlns:a16="http://schemas.microsoft.com/office/drawing/2014/main" val="2506261053"/>
                    </a:ext>
                  </a:extLst>
                </a:gridCol>
                <a:gridCol w="2314936">
                  <a:extLst>
                    <a:ext uri="{9D8B030D-6E8A-4147-A177-3AD203B41FA5}">
                      <a16:colId xmlns:a16="http://schemas.microsoft.com/office/drawing/2014/main" val="2967819352"/>
                    </a:ext>
                  </a:extLst>
                </a:gridCol>
              </a:tblGrid>
              <a:tr h="300328">
                <a:tc>
                  <a:txBody>
                    <a:bodyPr/>
                    <a:lstStyle/>
                    <a:p>
                      <a:pPr marL="73152" marR="73152">
                        <a:spcBef>
                          <a:spcPts val="216"/>
                        </a:spcBef>
                      </a:pPr>
                      <a:r>
                        <a:rPr lang="de-AT" sz="900" b="1" cap="all" dirty="0">
                          <a:solidFill>
                            <a:srgbClr val="000000"/>
                          </a:solidFill>
                          <a:effectLst/>
                          <a:latin typeface="Merriweather" panose="00000500000000000000" pitchFamily="2" charset="-18"/>
                        </a:rPr>
                        <a:t>JAHR</a:t>
                      </a:r>
                      <a:endParaRPr lang="de-AT" sz="900" dirty="0">
                        <a:effectLst/>
                      </a:endParaRPr>
                    </a:p>
                  </a:txBody>
                  <a:tcPr marL="8072" marR="8072" marT="8072" marB="8072">
                    <a:lnL>
                      <a:noFill/>
                    </a:lnL>
                    <a:lnR>
                      <a:noFill/>
                    </a:lnR>
                    <a:lnT>
                      <a:noFill/>
                    </a:lnT>
                    <a:lnB w="7620" cap="flat" cmpd="sng" algn="ctr">
                      <a:solidFill>
                        <a:srgbClr val="00000A"/>
                      </a:solidFill>
                      <a:prstDash val="solid"/>
                      <a:round/>
                      <a:headEnd type="none" w="med" len="med"/>
                      <a:tailEnd type="none" w="med" len="med"/>
                    </a:lnB>
                  </a:tcPr>
                </a:tc>
                <a:tc>
                  <a:txBody>
                    <a:bodyPr/>
                    <a:lstStyle/>
                    <a:p>
                      <a:pPr marL="73152" marR="73152">
                        <a:spcBef>
                          <a:spcPts val="216"/>
                        </a:spcBef>
                      </a:pPr>
                      <a:r>
                        <a:rPr lang="de-AT" sz="900" b="1" cap="all" dirty="0">
                          <a:solidFill>
                            <a:srgbClr val="000000"/>
                          </a:solidFill>
                          <a:effectLst/>
                          <a:latin typeface="Merriweather" panose="00000500000000000000" pitchFamily="2" charset="-18"/>
                        </a:rPr>
                        <a:t>ORT</a:t>
                      </a:r>
                      <a:endParaRPr lang="de-AT" sz="900" dirty="0">
                        <a:effectLst/>
                      </a:endParaRPr>
                    </a:p>
                  </a:txBody>
                  <a:tcPr marL="8072" marR="8072" marT="8072" marB="8072">
                    <a:lnL>
                      <a:noFill/>
                    </a:lnL>
                    <a:lnR>
                      <a:noFill/>
                    </a:lnR>
                    <a:lnT>
                      <a:noFill/>
                    </a:lnT>
                    <a:lnB w="7620" cap="flat" cmpd="sng" algn="ctr">
                      <a:solidFill>
                        <a:srgbClr val="00000A"/>
                      </a:solidFill>
                      <a:prstDash val="solid"/>
                      <a:round/>
                      <a:headEnd type="none" w="med" len="med"/>
                      <a:tailEnd type="none" w="med" len="med"/>
                    </a:lnB>
                  </a:tcPr>
                </a:tc>
                <a:tc>
                  <a:txBody>
                    <a:bodyPr/>
                    <a:lstStyle/>
                    <a:p>
                      <a:pPr marL="73152" marR="73152">
                        <a:spcBef>
                          <a:spcPts val="216"/>
                        </a:spcBef>
                      </a:pPr>
                      <a:r>
                        <a:rPr lang="de-AT" sz="900" b="1" cap="all">
                          <a:solidFill>
                            <a:srgbClr val="000000"/>
                          </a:solidFill>
                          <a:effectLst/>
                          <a:latin typeface="Merriweather" panose="00000500000000000000" pitchFamily="2" charset="-18"/>
                        </a:rPr>
                        <a:t>THEMA</a:t>
                      </a:r>
                      <a:endParaRPr lang="de-AT" sz="900">
                        <a:effectLst/>
                      </a:endParaRPr>
                    </a:p>
                  </a:txBody>
                  <a:tcPr marL="8072" marR="8072" marT="8072" marB="8072">
                    <a:lnL>
                      <a:noFill/>
                    </a:lnL>
                    <a:lnR>
                      <a:noFill/>
                    </a:lnR>
                    <a:lnT>
                      <a:noFill/>
                    </a:lnT>
                    <a:lnB w="7620" cap="flat" cmpd="sng" algn="ctr">
                      <a:solidFill>
                        <a:srgbClr val="00000A"/>
                      </a:solidFill>
                      <a:prstDash val="solid"/>
                      <a:round/>
                      <a:headEnd type="none" w="med" len="med"/>
                      <a:tailEnd type="none" w="med" len="med"/>
                    </a:lnB>
                  </a:tcPr>
                </a:tc>
                <a:tc>
                  <a:txBody>
                    <a:bodyPr/>
                    <a:lstStyle/>
                    <a:p>
                      <a:pPr marL="73152" marR="73152">
                        <a:spcBef>
                          <a:spcPts val="216"/>
                        </a:spcBef>
                      </a:pPr>
                      <a:r>
                        <a:rPr lang="de-AT" sz="900" b="1" cap="all" dirty="0">
                          <a:solidFill>
                            <a:srgbClr val="000000"/>
                          </a:solidFill>
                          <a:effectLst/>
                          <a:latin typeface="Merriweather" panose="00000500000000000000" pitchFamily="2" charset="-18"/>
                        </a:rPr>
                        <a:t>BERICHTERSTATTER</a:t>
                      </a:r>
                      <a:endParaRPr lang="de-AT" sz="900" dirty="0">
                        <a:effectLst/>
                      </a:endParaRPr>
                    </a:p>
                  </a:txBody>
                  <a:tcPr marL="8072" marR="8072" marT="8072" marB="8072">
                    <a:lnL>
                      <a:noFill/>
                    </a:lnL>
                    <a:lnR>
                      <a:noFill/>
                    </a:lnR>
                    <a:lnT>
                      <a:noFill/>
                    </a:lnT>
                    <a:lnB w="7620" cap="flat" cmpd="sng" algn="ctr">
                      <a:solidFill>
                        <a:srgbClr val="00000A"/>
                      </a:solidFill>
                      <a:prstDash val="solid"/>
                      <a:round/>
                      <a:headEnd type="none" w="med" len="med"/>
                      <a:tailEnd type="none" w="med" len="med"/>
                    </a:lnB>
                  </a:tcPr>
                </a:tc>
                <a:extLst>
                  <a:ext uri="{0D108BD9-81ED-4DB2-BD59-A6C34878D82A}">
                    <a16:rowId xmlns:a16="http://schemas.microsoft.com/office/drawing/2014/main" val="2271677231"/>
                  </a:ext>
                </a:extLst>
              </a:tr>
              <a:tr h="300328">
                <a:tc>
                  <a:txBody>
                    <a:bodyPr/>
                    <a:lstStyle/>
                    <a:p>
                      <a:pPr marL="73152" marR="73152">
                        <a:spcBef>
                          <a:spcPts val="0"/>
                        </a:spcBef>
                      </a:pPr>
                      <a:r>
                        <a:rPr lang="hu-HU" sz="1200" b="0" dirty="0">
                          <a:solidFill>
                            <a:srgbClr val="000000"/>
                          </a:solidFill>
                          <a:effectLst/>
                          <a:latin typeface="Merriweather" panose="00000500000000000000" pitchFamily="2" charset="-18"/>
                        </a:rPr>
                        <a:t>2015</a:t>
                      </a:r>
                      <a:endParaRPr lang="de-AT" sz="1200" b="0" dirty="0">
                        <a:effectLst/>
                      </a:endParaRPr>
                    </a:p>
                  </a:txBody>
                  <a:tcPr marL="38100" marR="38100" marT="38100" marB="38100">
                    <a:lnL>
                      <a:noFill/>
                    </a:lnL>
                    <a:lnR>
                      <a:noFill/>
                    </a:lnR>
                    <a:lnT w="7620" cap="flat" cmpd="sng" algn="ctr">
                      <a:solidFill>
                        <a:srgbClr val="00000A"/>
                      </a:solidFill>
                      <a:prstDash val="solid"/>
                      <a:round/>
                      <a:headEnd type="none" w="med" len="med"/>
                      <a:tailEnd type="none" w="med" len="med"/>
                    </a:lnT>
                    <a:lnB>
                      <a:noFill/>
                    </a:lnB>
                  </a:tcPr>
                </a:tc>
                <a:tc>
                  <a:txBody>
                    <a:bodyPr/>
                    <a:lstStyle/>
                    <a:p>
                      <a:pPr marL="73152" marR="73152" lvl="0" indent="0" algn="l" defTabSz="914400" rtl="0" eaLnBrk="1" fontAlgn="auto" latinLnBrk="0" hangingPunct="1">
                        <a:lnSpc>
                          <a:spcPct val="100000"/>
                        </a:lnSpc>
                        <a:spcBef>
                          <a:spcPts val="0"/>
                        </a:spcBef>
                        <a:spcAft>
                          <a:spcPts val="0"/>
                        </a:spcAft>
                        <a:buClrTx/>
                        <a:buSzTx/>
                        <a:buFontTx/>
                        <a:buNone/>
                        <a:tabLst/>
                        <a:defRPr/>
                      </a:pPr>
                      <a:r>
                        <a:rPr lang="hu-HU" sz="1200" b="1" i="0" dirty="0" err="1">
                          <a:solidFill>
                            <a:srgbClr val="000000"/>
                          </a:solidFill>
                          <a:effectLst/>
                          <a:latin typeface="Merriweather" panose="00000500000000000000" pitchFamily="2" charset="-18"/>
                        </a:rPr>
                        <a:t>Speyer</a:t>
                      </a:r>
                      <a:endParaRPr lang="de-AT" sz="1200" i="0" dirty="0">
                        <a:effectLst/>
                      </a:endParaRPr>
                    </a:p>
                  </a:txBody>
                  <a:tcPr marL="38100" marR="38100" marT="38100" marB="38100">
                    <a:lnL>
                      <a:noFill/>
                    </a:lnL>
                    <a:lnR>
                      <a:noFill/>
                    </a:lnR>
                    <a:lnT w="7620" cap="flat" cmpd="sng" algn="ctr">
                      <a:solidFill>
                        <a:srgbClr val="00000A"/>
                      </a:solidFill>
                      <a:prstDash val="solid"/>
                      <a:round/>
                      <a:headEnd type="none" w="med" len="med"/>
                      <a:tailEnd type="none" w="med" len="med"/>
                    </a:lnT>
                    <a:lnB>
                      <a:noFill/>
                    </a:lnB>
                  </a:tcPr>
                </a:tc>
                <a:tc>
                  <a:txBody>
                    <a:bodyPr/>
                    <a:lstStyle/>
                    <a:p>
                      <a:pPr marL="73152" marR="73152" lvl="0" indent="0" algn="l" defTabSz="914400" rtl="0" eaLnBrk="1" fontAlgn="auto" latinLnBrk="0" hangingPunct="1">
                        <a:lnSpc>
                          <a:spcPct val="100000"/>
                        </a:lnSpc>
                        <a:spcBef>
                          <a:spcPts val="0"/>
                        </a:spcBef>
                        <a:spcAft>
                          <a:spcPts val="0"/>
                        </a:spcAft>
                        <a:buClrTx/>
                        <a:buSzTx/>
                        <a:buFontTx/>
                        <a:buNone/>
                        <a:tabLst/>
                        <a:defRPr/>
                      </a:pPr>
                      <a:r>
                        <a:rPr lang="de-AT" sz="1200" b="1" i="1" dirty="0">
                          <a:solidFill>
                            <a:srgbClr val="000000"/>
                          </a:solidFill>
                          <a:effectLst/>
                          <a:latin typeface="Merriweather" panose="00000500000000000000" pitchFamily="2" charset="-18"/>
                        </a:rPr>
                        <a:t>Verfassung als Ordnungskonzept</a:t>
                      </a:r>
                      <a:endParaRPr lang="de-AT" sz="1200" b="1" i="1" dirty="0">
                        <a:effectLst/>
                      </a:endParaRPr>
                    </a:p>
                  </a:txBody>
                  <a:tcPr marL="38100" marR="38100" marT="38100" marB="38100">
                    <a:lnL>
                      <a:noFill/>
                    </a:lnL>
                    <a:lnR>
                      <a:noFill/>
                    </a:lnR>
                    <a:lnT w="7620" cap="flat" cmpd="sng" algn="ctr">
                      <a:solidFill>
                        <a:srgbClr val="00000A"/>
                      </a:solidFill>
                      <a:prstDash val="solid"/>
                      <a:round/>
                      <a:headEnd type="none" w="med" len="med"/>
                      <a:tailEnd type="none" w="med" len="med"/>
                    </a:lnT>
                    <a:lnB>
                      <a:noFill/>
                    </a:lnB>
                  </a:tcPr>
                </a:tc>
                <a:tc>
                  <a:txBody>
                    <a:bodyPr/>
                    <a:lstStyle/>
                    <a:p>
                      <a:pPr>
                        <a:spcBef>
                          <a:spcPts val="0"/>
                        </a:spcBef>
                      </a:pPr>
                      <a:endParaRPr lang="hu-HU" sz="1200" dirty="0"/>
                    </a:p>
                  </a:txBody>
                  <a:tcPr>
                    <a:lnL>
                      <a:noFill/>
                    </a:lnL>
                    <a:lnR>
                      <a:noFill/>
                    </a:lnR>
                    <a:lnT w="7620" cap="flat" cmpd="sng" algn="ctr">
                      <a:solidFill>
                        <a:srgbClr val="00000A"/>
                      </a:solidFill>
                      <a:prstDash val="solid"/>
                      <a:round/>
                      <a:headEnd type="none" w="med" len="med"/>
                      <a:tailEnd type="none" w="med" len="med"/>
                    </a:lnT>
                    <a:lnB>
                      <a:noFill/>
                    </a:lnB>
                  </a:tcPr>
                </a:tc>
                <a:extLst>
                  <a:ext uri="{0D108BD9-81ED-4DB2-BD59-A6C34878D82A}">
                    <a16:rowId xmlns:a16="http://schemas.microsoft.com/office/drawing/2014/main" val="1916868523"/>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DE" sz="1200" dirty="0">
                          <a:solidFill>
                            <a:srgbClr val="000000"/>
                          </a:solidFill>
                          <a:effectLst/>
                          <a:latin typeface="Merriweather" panose="00000500000000000000" pitchFamily="2" charset="-18"/>
                        </a:rPr>
                        <a:t>Verfassung im Nationalstaat: Von der Gesamtordnung zur europäischen Teilordnung?</a:t>
                      </a:r>
                      <a:endParaRPr lang="de-DE"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DE" sz="1200" dirty="0">
                          <a:solidFill>
                            <a:srgbClr val="000000"/>
                          </a:solidFill>
                          <a:effectLst/>
                          <a:latin typeface="Merriweather" panose="00000500000000000000" pitchFamily="2" charset="-18"/>
                        </a:rPr>
                        <a:t>F. Mayer / H. M. Heinig</a:t>
                      </a:r>
                      <a:endParaRPr lang="de-DE"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2726160729"/>
                  </a:ext>
                </a:extLst>
              </a:tr>
              <a:tr h="521657">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DE" sz="1200" dirty="0">
                          <a:solidFill>
                            <a:srgbClr val="000000"/>
                          </a:solidFill>
                          <a:effectLst/>
                          <a:latin typeface="Merriweather" panose="00000500000000000000" pitchFamily="2" charset="-18"/>
                        </a:rPr>
                        <a:t>Verfassung im allgemeinen Verwaltungsrecht: Bedeutungsverlust durch Europäisierung und Emanzipation?</a:t>
                      </a:r>
                      <a:endParaRPr lang="de-DE"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L. Michael / F. Wollenschläger</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3015680787"/>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DE" sz="1200">
                          <a:solidFill>
                            <a:srgbClr val="000000"/>
                          </a:solidFill>
                          <a:effectLst/>
                          <a:latin typeface="Merriweather" panose="00000500000000000000" pitchFamily="2" charset="-18"/>
                        </a:rPr>
                        <a:t>Verfassung in ausgewählten Teilrechtsordnungen: Konstitutionalisierung und Gegenbewegungen</a:t>
                      </a:r>
                      <a:endParaRPr lang="de-DE" sz="120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C. Seiler / B. Wegener</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2801560570"/>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 Steuerrecht</a:t>
                      </a:r>
                      <a:endParaRPr lang="de-AT"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extLst>
                  <a:ext uri="{0D108BD9-81ED-4DB2-BD59-A6C34878D82A}">
                    <a16:rowId xmlns:a16="http://schemas.microsoft.com/office/drawing/2014/main" val="2330154107"/>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 Sicherheitsrecht</a:t>
                      </a:r>
                      <a:endParaRPr lang="de-AT"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extLst>
                  <a:ext uri="{0D108BD9-81ED-4DB2-BD59-A6C34878D82A}">
                    <a16:rowId xmlns:a16="http://schemas.microsoft.com/office/drawing/2014/main" val="2285253294"/>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DE" sz="1200" dirty="0">
                          <a:solidFill>
                            <a:srgbClr val="000000"/>
                          </a:solidFill>
                          <a:effectLst/>
                          <a:latin typeface="Merriweather" panose="00000500000000000000" pitchFamily="2" charset="-18"/>
                        </a:rPr>
                        <a:t>Verfassung im Völkerrecht: Konstitutionelle Elemente jenseits des Staates?</a:t>
                      </a:r>
                      <a:endParaRPr lang="de-DE"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A. Tschentscher / H. Krieger</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3021480382"/>
                  </a:ext>
                </a:extLst>
              </a:tr>
              <a:tr h="300328">
                <a:tc>
                  <a:txBody>
                    <a:bodyPr/>
                    <a:lstStyle/>
                    <a:p>
                      <a:pPr marL="73152" marR="73152">
                        <a:spcBef>
                          <a:spcPts val="0"/>
                        </a:spcBef>
                      </a:pPr>
                      <a:r>
                        <a:rPr lang="de-AT" sz="1200" dirty="0">
                          <a:solidFill>
                            <a:srgbClr val="000000"/>
                          </a:solidFill>
                          <a:effectLst/>
                          <a:latin typeface="Merriweather" panose="00000500000000000000" pitchFamily="2" charset="-18"/>
                        </a:rPr>
                        <a:t>2016</a:t>
                      </a:r>
                      <a:endParaRPr lang="de-AT"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b="1">
                          <a:solidFill>
                            <a:srgbClr val="000000"/>
                          </a:solidFill>
                          <a:effectLst/>
                          <a:latin typeface="Merriweather" panose="00000500000000000000" pitchFamily="2" charset="-18"/>
                        </a:rPr>
                        <a:t>Linz</a:t>
                      </a:r>
                      <a:endParaRPr lang="de-AT" sz="120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b="1" i="1">
                          <a:solidFill>
                            <a:srgbClr val="000000"/>
                          </a:solidFill>
                          <a:effectLst/>
                          <a:latin typeface="Merriweather" panose="00000500000000000000" pitchFamily="2" charset="-18"/>
                        </a:rPr>
                        <a:t>Grenzüberschreitungen</a:t>
                      </a:r>
                      <a:endParaRPr lang="de-AT" sz="1200">
                        <a:effectLst/>
                      </a:endParaRPr>
                    </a:p>
                  </a:txBody>
                  <a:tcPr marL="38100" marR="38100" marT="38100" marB="38100">
                    <a:lnL>
                      <a:noFill/>
                    </a:lnL>
                    <a:lnR>
                      <a:noFill/>
                    </a:lnR>
                    <a:lnT>
                      <a:noFill/>
                    </a:lnT>
                    <a:lnB>
                      <a:noFill/>
                    </a:lnB>
                  </a:tcPr>
                </a:tc>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extLst>
                  <a:ext uri="{0D108BD9-81ED-4DB2-BD59-A6C34878D82A}">
                    <a16:rowId xmlns:a16="http://schemas.microsoft.com/office/drawing/2014/main" val="3755971084"/>
                  </a:ext>
                </a:extLst>
              </a:tr>
              <a:tr h="465222">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AT" sz="1200">
                          <a:solidFill>
                            <a:srgbClr val="000000"/>
                          </a:solidFill>
                          <a:effectLst/>
                          <a:latin typeface="Merriweather" panose="00000500000000000000" pitchFamily="2" charset="-18"/>
                        </a:rPr>
                        <a:t>Migrationssteuerung im Mehrebenensystem</a:t>
                      </a:r>
                      <a:endParaRPr lang="de-AT" sz="120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S. Breitenmoser / K. Odendahl</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1024700718"/>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Status als Instrument des Migrationsrechts</a:t>
                      </a:r>
                      <a:endParaRPr lang="de-AT"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M. Krajewski</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3773408444"/>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Migrationsfolgenrecht</a:t>
                      </a:r>
                      <a:endParaRPr lang="de-AT"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D. Thym</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1398125738"/>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DE" sz="1200" dirty="0">
                          <a:solidFill>
                            <a:srgbClr val="000000"/>
                          </a:solidFill>
                          <a:effectLst/>
                          <a:latin typeface="Merriweather" panose="00000500000000000000" pitchFamily="2" charset="-18"/>
                        </a:rPr>
                        <a:t>Völker- und unionsrechtliche Anstöße zur </a:t>
                      </a:r>
                      <a:r>
                        <a:rPr lang="de-DE" sz="1200" dirty="0" err="1">
                          <a:solidFill>
                            <a:srgbClr val="000000"/>
                          </a:solidFill>
                          <a:effectLst/>
                          <a:latin typeface="Merriweather" panose="00000500000000000000" pitchFamily="2" charset="-18"/>
                        </a:rPr>
                        <a:t>Entterritorialisierung</a:t>
                      </a:r>
                      <a:r>
                        <a:rPr lang="de-DE" sz="1200" dirty="0">
                          <a:solidFill>
                            <a:srgbClr val="000000"/>
                          </a:solidFill>
                          <a:effectLst/>
                          <a:latin typeface="Merriweather" panose="00000500000000000000" pitchFamily="2" charset="-18"/>
                        </a:rPr>
                        <a:t> des Rechts</a:t>
                      </a:r>
                      <a:endParaRPr lang="de-DE"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K. Schmalenbach / J. Bast</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767363184"/>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AT" sz="1200" dirty="0" err="1">
                          <a:solidFill>
                            <a:srgbClr val="000000"/>
                          </a:solidFill>
                          <a:effectLst/>
                          <a:latin typeface="Merriweather" panose="00000500000000000000" pitchFamily="2" charset="-18"/>
                        </a:rPr>
                        <a:t>Entterritorialisierung</a:t>
                      </a:r>
                      <a:r>
                        <a:rPr lang="de-AT" sz="1200" dirty="0">
                          <a:solidFill>
                            <a:srgbClr val="000000"/>
                          </a:solidFill>
                          <a:effectLst/>
                          <a:latin typeface="Merriweather" panose="00000500000000000000" pitchFamily="2" charset="-18"/>
                        </a:rPr>
                        <a:t> im Wirtschaftsrecht</a:t>
                      </a:r>
                      <a:endParaRPr lang="de-AT"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A. Kahl</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1868425959"/>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AT" sz="1200" dirty="0" err="1">
                          <a:solidFill>
                            <a:srgbClr val="000000"/>
                          </a:solidFill>
                          <a:effectLst/>
                          <a:latin typeface="Merriweather" panose="00000500000000000000" pitchFamily="2" charset="-18"/>
                        </a:rPr>
                        <a:t>Entterritorialisierung</a:t>
                      </a:r>
                      <a:r>
                        <a:rPr lang="de-AT" sz="1200" dirty="0">
                          <a:solidFill>
                            <a:srgbClr val="000000"/>
                          </a:solidFill>
                          <a:effectLst/>
                          <a:latin typeface="Merriweather" panose="00000500000000000000" pitchFamily="2" charset="-18"/>
                        </a:rPr>
                        <a:t> im Kommunikationsrecht</a:t>
                      </a:r>
                      <a:endParaRPr lang="de-AT"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M. Cornils</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445123748"/>
                  </a:ext>
                </a:extLst>
              </a:tr>
              <a:tr h="300328">
                <a:tc>
                  <a:txBody>
                    <a:bodyPr/>
                    <a:lstStyle/>
                    <a:p>
                      <a:pPr marL="73152" marR="73152">
                        <a:spcBef>
                          <a:spcPts val="0"/>
                        </a:spcBef>
                      </a:pPr>
                      <a:r>
                        <a:rPr lang="de-AT" sz="1200" dirty="0">
                          <a:solidFill>
                            <a:srgbClr val="000000"/>
                          </a:solidFill>
                          <a:effectLst/>
                          <a:latin typeface="Merriweather" panose="00000500000000000000" pitchFamily="2" charset="-18"/>
                        </a:rPr>
                        <a:t>2017</a:t>
                      </a:r>
                      <a:endParaRPr lang="de-AT"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b="1">
                          <a:solidFill>
                            <a:srgbClr val="000000"/>
                          </a:solidFill>
                          <a:effectLst/>
                          <a:latin typeface="Merriweather" panose="00000500000000000000" pitchFamily="2" charset="-18"/>
                        </a:rPr>
                        <a:t>Saarbrücken</a:t>
                      </a:r>
                      <a:endParaRPr lang="de-AT" sz="120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b="1" i="1" dirty="0">
                          <a:solidFill>
                            <a:srgbClr val="000000"/>
                          </a:solidFill>
                          <a:effectLst/>
                          <a:latin typeface="Merriweather" panose="00000500000000000000" pitchFamily="2" charset="-18"/>
                        </a:rPr>
                        <a:t>Fragmentierungen</a:t>
                      </a:r>
                      <a:endParaRPr lang="de-AT"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extLst>
                  <a:ext uri="{0D108BD9-81ED-4DB2-BD59-A6C34878D82A}">
                    <a16:rowId xmlns:a16="http://schemas.microsoft.com/office/drawing/2014/main" val="4206512660"/>
                  </a:ext>
                </a:extLst>
              </a:tr>
              <a:tr h="465222">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Parteien-Medien-Sozialstrukturen</a:t>
                      </a:r>
                      <a:endParaRPr lang="de-AT"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DE" sz="1200" dirty="0">
                          <a:solidFill>
                            <a:srgbClr val="000000"/>
                          </a:solidFill>
                          <a:effectLst/>
                          <a:latin typeface="Merriweather" panose="00000500000000000000" pitchFamily="2" charset="-18"/>
                        </a:rPr>
                        <a:t>I. Spiecker gen. </a:t>
                      </a:r>
                      <a:r>
                        <a:rPr lang="de-DE" sz="1200" dirty="0" err="1">
                          <a:solidFill>
                            <a:srgbClr val="000000"/>
                          </a:solidFill>
                          <a:effectLst/>
                          <a:latin typeface="Merriweather" panose="00000500000000000000" pitchFamily="2" charset="-18"/>
                        </a:rPr>
                        <a:t>Döhmann</a:t>
                      </a:r>
                      <a:r>
                        <a:rPr lang="de-DE" sz="1200" dirty="0">
                          <a:solidFill>
                            <a:srgbClr val="000000"/>
                          </a:solidFill>
                          <a:effectLst/>
                          <a:latin typeface="Merriweather" panose="00000500000000000000" pitchFamily="2" charset="-18"/>
                        </a:rPr>
                        <a:t> / S. Magen</a:t>
                      </a:r>
                      <a:endParaRPr lang="de-DE"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2050711261"/>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AT" sz="1200" dirty="0" err="1">
                          <a:solidFill>
                            <a:srgbClr val="000000"/>
                          </a:solidFill>
                          <a:effectLst/>
                          <a:latin typeface="Merriweather" panose="00000500000000000000" pitchFamily="2" charset="-18"/>
                        </a:rPr>
                        <a:t>HerrschaftsausübAung</a:t>
                      </a:r>
                      <a:r>
                        <a:rPr lang="de-AT" sz="1200" dirty="0">
                          <a:solidFill>
                            <a:srgbClr val="000000"/>
                          </a:solidFill>
                          <a:effectLst/>
                          <a:latin typeface="Merriweather" panose="00000500000000000000" pitchFamily="2" charset="-18"/>
                        </a:rPr>
                        <a:t> in Arbeitsteilung</a:t>
                      </a:r>
                      <a:endParaRPr lang="de-AT"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A. Kley / S. Kirste</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3524164232"/>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DE" sz="1200" dirty="0">
                          <a:solidFill>
                            <a:srgbClr val="000000"/>
                          </a:solidFill>
                          <a:effectLst/>
                          <a:latin typeface="Merriweather" panose="00000500000000000000" pitchFamily="2" charset="-18"/>
                        </a:rPr>
                        <a:t>Diskursvergleich im internationalen und im nationalen Recht</a:t>
                      </a:r>
                      <a:endParaRPr lang="de-DE"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S. Griller / U. Kischel</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3520727494"/>
                  </a:ext>
                </a:extLst>
              </a:tr>
              <a:tr h="300328">
                <a:tc>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tc>
                  <a:txBody>
                    <a:bodyPr/>
                    <a:lstStyle/>
                    <a:p>
                      <a:pPr marL="73152" marR="73152">
                        <a:spcBef>
                          <a:spcPts val="0"/>
                        </a:spcBef>
                      </a:pPr>
                      <a:r>
                        <a:rPr lang="hu-HU" sz="1200">
                          <a:effectLst/>
                        </a:rPr>
                        <a:t> </a:t>
                      </a:r>
                    </a:p>
                  </a:txBody>
                  <a:tcPr marL="38100" marR="38100" marT="38100" marB="38100">
                    <a:lnL>
                      <a:noFill/>
                    </a:lnL>
                    <a:lnR>
                      <a:noFill/>
                    </a:lnR>
                    <a:lnT>
                      <a:noFill/>
                    </a:lnT>
                    <a:lnB>
                      <a:noFill/>
                    </a:lnB>
                  </a:tcPr>
                </a:tc>
                <a:tc>
                  <a:txBody>
                    <a:bodyPr/>
                    <a:lstStyle/>
                    <a:p>
                      <a:pPr marL="73152" marR="73152">
                        <a:spcBef>
                          <a:spcPts val="0"/>
                        </a:spcBef>
                      </a:pPr>
                      <a:r>
                        <a:rPr lang="de-DE" sz="1200" dirty="0">
                          <a:solidFill>
                            <a:srgbClr val="000000"/>
                          </a:solidFill>
                          <a:effectLst/>
                          <a:latin typeface="Merriweather" panose="00000500000000000000" pitchFamily="2" charset="-18"/>
                        </a:rPr>
                        <a:t>Diskursvergleich im Verfassungs- und im Verwaltungsrecht</a:t>
                      </a:r>
                      <a:endParaRPr lang="de-DE" sz="1200" dirty="0">
                        <a:effectLst/>
                      </a:endParaRPr>
                    </a:p>
                  </a:txBody>
                  <a:tcPr marL="38100" marR="38100" marT="38100" marB="38100">
                    <a:lnL>
                      <a:noFill/>
                    </a:lnL>
                    <a:lnR>
                      <a:noFill/>
                    </a:lnR>
                    <a:lnT>
                      <a:noFill/>
                    </a:lnT>
                    <a:lnB>
                      <a:noFill/>
                    </a:lnB>
                  </a:tcPr>
                </a:tc>
                <a:tc>
                  <a:txBody>
                    <a:bodyPr/>
                    <a:lstStyle/>
                    <a:p>
                      <a:pPr marL="73152" marR="73152">
                        <a:spcBef>
                          <a:spcPts val="0"/>
                        </a:spcBef>
                      </a:pPr>
                      <a:r>
                        <a:rPr lang="de-AT" sz="1200" dirty="0">
                          <a:solidFill>
                            <a:srgbClr val="000000"/>
                          </a:solidFill>
                          <a:effectLst/>
                          <a:latin typeface="Merriweather" panose="00000500000000000000" pitchFamily="2" charset="-18"/>
                        </a:rPr>
                        <a:t>O. </a:t>
                      </a:r>
                      <a:r>
                        <a:rPr lang="de-AT" sz="1200" dirty="0" err="1">
                          <a:solidFill>
                            <a:srgbClr val="000000"/>
                          </a:solidFill>
                          <a:effectLst/>
                          <a:latin typeface="Merriweather" panose="00000500000000000000" pitchFamily="2" charset="-18"/>
                        </a:rPr>
                        <a:t>Jouanjan</a:t>
                      </a:r>
                      <a:r>
                        <a:rPr lang="de-AT" sz="1200" dirty="0">
                          <a:solidFill>
                            <a:srgbClr val="000000"/>
                          </a:solidFill>
                          <a:effectLst/>
                          <a:latin typeface="Merriweather" panose="00000500000000000000" pitchFamily="2" charset="-18"/>
                        </a:rPr>
                        <a:t> / F. Reimer</a:t>
                      </a:r>
                      <a:endParaRPr lang="de-AT" sz="1200" dirty="0">
                        <a:effectLst/>
                      </a:endParaRPr>
                    </a:p>
                  </a:txBody>
                  <a:tcPr marL="38100" marR="38100" marT="38100" marB="38100">
                    <a:lnL>
                      <a:noFill/>
                    </a:lnL>
                    <a:lnR>
                      <a:noFill/>
                    </a:lnR>
                    <a:lnT>
                      <a:noFill/>
                    </a:lnT>
                    <a:lnB>
                      <a:noFill/>
                    </a:lnB>
                  </a:tcPr>
                </a:tc>
                <a:extLst>
                  <a:ext uri="{0D108BD9-81ED-4DB2-BD59-A6C34878D82A}">
                    <a16:rowId xmlns:a16="http://schemas.microsoft.com/office/drawing/2014/main" val="2608600806"/>
                  </a:ext>
                </a:extLst>
              </a:tr>
              <a:tr h="300328">
                <a:tc gridSpan="4">
                  <a:txBody>
                    <a:bodyPr/>
                    <a:lstStyle/>
                    <a:p>
                      <a:pPr marL="73152" marR="73152">
                        <a:spcBef>
                          <a:spcPts val="0"/>
                        </a:spcBef>
                      </a:pPr>
                      <a:endParaRPr lang="hu-HU" sz="1200" dirty="0">
                        <a:effectLst/>
                      </a:endParaRPr>
                    </a:p>
                  </a:txBody>
                  <a:tcPr marL="38100" marR="38100" marT="38100" marB="38100">
                    <a:lnL>
                      <a:noFill/>
                    </a:lnL>
                    <a:lnR>
                      <a:noFill/>
                    </a:lnR>
                    <a:lnT>
                      <a:noFill/>
                    </a:lnT>
                    <a:lnB>
                      <a:noFill/>
                    </a:lnB>
                  </a:tcPr>
                </a:tc>
                <a:tc hMerge="1">
                  <a:txBody>
                    <a:bodyPr/>
                    <a:lstStyle/>
                    <a:p>
                      <a:pPr marL="73152" marR="73152">
                        <a:spcBef>
                          <a:spcPts val="0"/>
                        </a:spcBef>
                      </a:pPr>
                      <a:r>
                        <a:rPr lang="de-AT" sz="1200" b="1" dirty="0">
                          <a:solidFill>
                            <a:srgbClr val="000000"/>
                          </a:solidFill>
                          <a:effectLst/>
                          <a:latin typeface="Merriweather" panose="00000500000000000000" pitchFamily="2" charset="-18"/>
                        </a:rPr>
                        <a:t>Bonn</a:t>
                      </a:r>
                      <a:endParaRPr lang="de-AT" sz="1200" dirty="0">
                        <a:effectLst/>
                      </a:endParaRPr>
                    </a:p>
                  </a:txBody>
                  <a:tcPr marL="38100" marR="38100" marT="38100" marB="38100">
                    <a:lnL>
                      <a:noFill/>
                    </a:lnL>
                    <a:lnR>
                      <a:noFill/>
                    </a:lnR>
                    <a:lnT>
                      <a:noFill/>
                    </a:lnT>
                    <a:lnB>
                      <a:noFill/>
                    </a:lnB>
                  </a:tcPr>
                </a:tc>
                <a:tc hMerge="1">
                  <a:txBody>
                    <a:bodyPr/>
                    <a:lstStyle/>
                    <a:p>
                      <a:pPr marL="73152" marR="73152">
                        <a:spcBef>
                          <a:spcPts val="0"/>
                        </a:spcBef>
                      </a:pPr>
                      <a:r>
                        <a:rPr lang="de-AT" sz="1200" b="1" i="1" dirty="0">
                          <a:solidFill>
                            <a:srgbClr val="000000"/>
                          </a:solidFill>
                          <a:effectLst/>
                          <a:latin typeface="Merriweather" panose="00000500000000000000" pitchFamily="2" charset="-18"/>
                        </a:rPr>
                        <a:t>Gleichheit und Vielfalt</a:t>
                      </a:r>
                      <a:endParaRPr lang="de-AT" sz="1200" dirty="0">
                        <a:effectLst/>
                      </a:endParaRPr>
                    </a:p>
                  </a:txBody>
                  <a:tcPr marL="38100" marR="38100" marT="38100" marB="38100">
                    <a:lnL>
                      <a:noFill/>
                    </a:lnL>
                    <a:lnR>
                      <a:noFill/>
                    </a:lnR>
                    <a:lnT>
                      <a:noFill/>
                    </a:lnT>
                    <a:lnB>
                      <a:noFill/>
                    </a:lnB>
                  </a:tcPr>
                </a:tc>
                <a:tc hMerge="1">
                  <a:txBody>
                    <a:bodyPr/>
                    <a:lstStyle/>
                    <a:p>
                      <a:pPr marL="73152" marR="73152">
                        <a:spcBef>
                          <a:spcPts val="0"/>
                        </a:spcBef>
                      </a:pPr>
                      <a:r>
                        <a:rPr lang="hu-HU" sz="1200" dirty="0">
                          <a:effectLst/>
                        </a:rPr>
                        <a:t> </a:t>
                      </a:r>
                    </a:p>
                  </a:txBody>
                  <a:tcPr marL="38100" marR="38100" marT="38100" marB="38100">
                    <a:lnL>
                      <a:noFill/>
                    </a:lnL>
                    <a:lnR>
                      <a:noFill/>
                    </a:lnR>
                    <a:lnT>
                      <a:noFill/>
                    </a:lnT>
                    <a:lnB>
                      <a:noFill/>
                    </a:lnB>
                  </a:tcPr>
                </a:tc>
                <a:extLst>
                  <a:ext uri="{0D108BD9-81ED-4DB2-BD59-A6C34878D82A}">
                    <a16:rowId xmlns:a16="http://schemas.microsoft.com/office/drawing/2014/main" val="1527434414"/>
                  </a:ext>
                </a:extLst>
              </a:tr>
            </a:tbl>
          </a:graphicData>
        </a:graphic>
      </p:graphicFrame>
    </p:spTree>
    <p:extLst>
      <p:ext uri="{BB962C8B-B14F-4D97-AF65-F5344CB8AC3E}">
        <p14:creationId xmlns:p14="http://schemas.microsoft.com/office/powerpoint/2010/main" val="1447779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rtalom helye 3">
            <a:extLst>
              <a:ext uri="{FF2B5EF4-FFF2-40B4-BE49-F238E27FC236}">
                <a16:creationId xmlns:a16="http://schemas.microsoft.com/office/drawing/2014/main" id="{FC683DFA-130A-74B7-9CE6-25439F0D9E61}"/>
              </a:ext>
            </a:extLst>
          </p:cNvPr>
          <p:cNvGraphicFramePr>
            <a:graphicFrameLocks noGrp="1"/>
          </p:cNvGraphicFramePr>
          <p:nvPr>
            <p:ph idx="4294967295"/>
            <p:extLst>
              <p:ext uri="{D42A27DB-BD31-4B8C-83A1-F6EECF244321}">
                <p14:modId xmlns:p14="http://schemas.microsoft.com/office/powerpoint/2010/main" val="880011792"/>
              </p:ext>
            </p:extLst>
          </p:nvPr>
        </p:nvGraphicFramePr>
        <p:xfrm>
          <a:off x="211138" y="67265"/>
          <a:ext cx="11980604" cy="6686206"/>
        </p:xfrm>
        <a:graphic>
          <a:graphicData uri="http://schemas.openxmlformats.org/drawingml/2006/table">
            <a:tbl>
              <a:tblPr/>
              <a:tblGrid>
                <a:gridCol w="882526">
                  <a:extLst>
                    <a:ext uri="{9D8B030D-6E8A-4147-A177-3AD203B41FA5}">
                      <a16:colId xmlns:a16="http://schemas.microsoft.com/office/drawing/2014/main" val="2501335710"/>
                    </a:ext>
                  </a:extLst>
                </a:gridCol>
                <a:gridCol w="1235640">
                  <a:extLst>
                    <a:ext uri="{9D8B030D-6E8A-4147-A177-3AD203B41FA5}">
                      <a16:colId xmlns:a16="http://schemas.microsoft.com/office/drawing/2014/main" val="3814391490"/>
                    </a:ext>
                  </a:extLst>
                </a:gridCol>
                <a:gridCol w="7014259">
                  <a:extLst>
                    <a:ext uri="{9D8B030D-6E8A-4147-A177-3AD203B41FA5}">
                      <a16:colId xmlns:a16="http://schemas.microsoft.com/office/drawing/2014/main" val="2479789805"/>
                    </a:ext>
                  </a:extLst>
                </a:gridCol>
                <a:gridCol w="2848179">
                  <a:extLst>
                    <a:ext uri="{9D8B030D-6E8A-4147-A177-3AD203B41FA5}">
                      <a16:colId xmlns:a16="http://schemas.microsoft.com/office/drawing/2014/main" val="1584719738"/>
                    </a:ext>
                  </a:extLst>
                </a:gridCol>
              </a:tblGrid>
              <a:tr h="204970">
                <a:tc>
                  <a:txBody>
                    <a:bodyPr/>
                    <a:lstStyle/>
                    <a:p>
                      <a:pPr marL="73152" marR="73152" algn="l" fontAlgn="t">
                        <a:spcBef>
                          <a:spcPts val="216"/>
                        </a:spcBef>
                        <a:spcAft>
                          <a:spcPts val="0"/>
                        </a:spcAft>
                      </a:pPr>
                      <a:r>
                        <a:rPr lang="hu-HU" sz="1050" b="0" i="0" u="none" strike="noStrike" dirty="0">
                          <a:effectLst/>
                          <a:latin typeface="Arial" panose="020B0604020202020204" pitchFamily="34" charset="0"/>
                        </a:rPr>
                        <a:t>2018</a:t>
                      </a:r>
                      <a:endParaRPr lang="de-AT"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1" i="0" u="none" strike="noStrike" dirty="0">
                          <a:solidFill>
                            <a:srgbClr val="000000"/>
                          </a:solidFill>
                          <a:effectLst/>
                          <a:latin typeface="Merriweather" panose="00000500000000000000" pitchFamily="2" charset="0"/>
                        </a:rPr>
                        <a:t>Bonn</a:t>
                      </a:r>
                      <a:endParaRPr lang="de-AT"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1" i="1" u="none" strike="noStrike" dirty="0">
                          <a:solidFill>
                            <a:srgbClr val="000000"/>
                          </a:solidFill>
                          <a:effectLst/>
                          <a:latin typeface="Merriweather" panose="00000500000000000000" pitchFamily="2" charset="0"/>
                        </a:rPr>
                        <a:t>Gleichheit und Vielfalt</a:t>
                      </a:r>
                      <a:r>
                        <a:rPr lang="hu-HU" sz="1050" b="0" i="0" u="none" strike="noStrike" dirty="0">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algn="l" fontAlgn="t">
                        <a:spcBef>
                          <a:spcPts val="0"/>
                        </a:spcBef>
                        <a:spcAft>
                          <a:spcPts val="0"/>
                        </a:spcAft>
                      </a:pPr>
                      <a:endParaRPr lang="hu-HU" sz="1050" b="0" i="0" u="none" strike="noStrike">
                        <a:effectLst/>
                        <a:latin typeface="Arial" panose="020B0604020202020204" pitchFamily="34" charset="0"/>
                      </a:endParaRPr>
                    </a:p>
                  </a:txBody>
                  <a:tcPr marL="32200" marR="32200" marT="16100" marB="16100">
                    <a:lnL>
                      <a:noFill/>
                    </a:lnL>
                    <a:lnR>
                      <a:noFill/>
                    </a:lnR>
                    <a:lnT>
                      <a:noFill/>
                    </a:lnT>
                    <a:lnB>
                      <a:noFill/>
                    </a:lnB>
                    <a:noFill/>
                  </a:tcPr>
                </a:tc>
                <a:extLst>
                  <a:ext uri="{0D108BD9-81ED-4DB2-BD59-A6C34878D82A}">
                    <a16:rowId xmlns:a16="http://schemas.microsoft.com/office/drawing/2014/main" val="1769340608"/>
                  </a:ext>
                </a:extLst>
              </a:tr>
              <a:tr h="331649">
                <a:tc>
                  <a:txBody>
                    <a:bodyPr/>
                    <a:lstStyle/>
                    <a:p>
                      <a:pPr marL="73152" marR="73152" algn="l" fontAlgn="t">
                        <a:spcBef>
                          <a:spcPts val="216"/>
                        </a:spcBef>
                        <a:spcAft>
                          <a:spcPts val="0"/>
                        </a:spcAft>
                      </a:pPr>
                      <a:r>
                        <a:rPr lang="hu-HU" sz="1050" b="0" i="0" u="none" strike="noStrike" dirty="0">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hu-HU" sz="1050" b="0" i="0" u="none" strike="noStrike" dirty="0">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dirty="0">
                          <a:solidFill>
                            <a:srgbClr val="000000"/>
                          </a:solidFill>
                          <a:effectLst/>
                          <a:latin typeface="Merriweather" panose="00000500000000000000" pitchFamily="2" charset="0"/>
                        </a:rPr>
                        <a:t>Gleichheit angesichts von Vielfalt als Gegenstand des philosophischen und des juristischen Diskurses</a:t>
                      </a:r>
                      <a:endParaRPr lang="de-DE"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a:solidFill>
                            <a:srgbClr val="000000"/>
                          </a:solidFill>
                          <a:effectLst/>
                          <a:latin typeface="Merriweather" panose="00000500000000000000" pitchFamily="2" charset="0"/>
                        </a:rPr>
                        <a:t>S. Augsberg / F. Wapler</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553746221"/>
                  </a:ext>
                </a:extLst>
              </a:tr>
              <a:tr h="199248">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a:solidFill>
                            <a:srgbClr val="000000"/>
                          </a:solidFill>
                          <a:effectLst/>
                          <a:latin typeface="Merriweather" panose="00000500000000000000" pitchFamily="2" charset="0"/>
                        </a:rPr>
                        <a:t>Rechtsanwendungsgleichheit in Mehrebenensystemen</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a:solidFill>
                            <a:srgbClr val="000000"/>
                          </a:solidFill>
                          <a:effectLst/>
                          <a:latin typeface="Merriweather" panose="00000500000000000000" pitchFamily="2" charset="0"/>
                        </a:rPr>
                        <a:t>W. Cremer / B. Schindler</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1214218532"/>
                  </a:ext>
                </a:extLst>
              </a:tr>
              <a:tr h="199248">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a:solidFill>
                            <a:srgbClr val="000000"/>
                          </a:solidFill>
                          <a:effectLst/>
                          <a:latin typeface="Merriweather" panose="00000500000000000000" pitchFamily="2" charset="0"/>
                        </a:rPr>
                        <a:t>Rechtliche Verarbeitung des technischen und medizinischen Wandels</a:t>
                      </a:r>
                      <a:endParaRPr lang="de-DE"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extLst>
                  <a:ext uri="{0D108BD9-81ED-4DB2-BD59-A6C34878D82A}">
                    <a16:rowId xmlns:a16="http://schemas.microsoft.com/office/drawing/2014/main" val="3157709811"/>
                  </a:ext>
                </a:extLst>
              </a:tr>
              <a:tr h="331649">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a:solidFill>
                            <a:srgbClr val="000000"/>
                          </a:solidFill>
                          <a:effectLst/>
                          <a:latin typeface="Merriweather" panose="00000500000000000000" pitchFamily="2" charset="0"/>
                        </a:rPr>
                        <a:t>E-Government: Ein Paradigmenwechsel in Verwaltung und Verwaltungsrecht?</a:t>
                      </a:r>
                      <a:endParaRPr lang="de-DE"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a:solidFill>
                            <a:srgbClr val="000000"/>
                          </a:solidFill>
                          <a:effectLst/>
                          <a:latin typeface="Merriweather" panose="00000500000000000000" pitchFamily="2" charset="0"/>
                        </a:rPr>
                        <a:t>A. Guckelberger / H. Kube</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3459673418"/>
                  </a:ext>
                </a:extLst>
              </a:tr>
              <a:tr h="331649">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a:solidFill>
                            <a:srgbClr val="000000"/>
                          </a:solidFill>
                          <a:effectLst/>
                          <a:latin typeface="Merriweather" panose="00000500000000000000" pitchFamily="2" charset="0"/>
                        </a:rPr>
                        <a:t>Regulierungsauftrag für den Staat im Bereich der Fortpflanzungs-medizin?</a:t>
                      </a:r>
                      <a:endParaRPr lang="de-DE"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a:solidFill>
                            <a:srgbClr val="000000"/>
                          </a:solidFill>
                          <a:effectLst/>
                          <a:latin typeface="Merriweather" panose="00000500000000000000" pitchFamily="2" charset="0"/>
                        </a:rPr>
                        <a:t>G. Sydow / A. Siehr</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1490124144"/>
                  </a:ext>
                </a:extLst>
              </a:tr>
              <a:tr h="199248">
                <a:tc>
                  <a:txBody>
                    <a:bodyPr/>
                    <a:lstStyle/>
                    <a:p>
                      <a:pPr marL="73152" marR="73152" algn="l" fontAlgn="t">
                        <a:spcBef>
                          <a:spcPts val="216"/>
                        </a:spcBef>
                        <a:spcAft>
                          <a:spcPts val="0"/>
                        </a:spcAft>
                      </a:pPr>
                      <a:r>
                        <a:rPr lang="de-AT" sz="1050" b="0" i="0" u="none" strike="noStrike">
                          <a:solidFill>
                            <a:srgbClr val="000000"/>
                          </a:solidFill>
                          <a:effectLst/>
                          <a:latin typeface="Merriweather" panose="00000500000000000000" pitchFamily="2" charset="0"/>
                        </a:rPr>
                        <a:t>2019</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1" i="0" u="none" strike="noStrike">
                          <a:solidFill>
                            <a:srgbClr val="000000"/>
                          </a:solidFill>
                          <a:effectLst/>
                          <a:latin typeface="Merriweather" panose="00000500000000000000" pitchFamily="2" charset="0"/>
                        </a:rPr>
                        <a:t>Marburg</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1" i="1" u="none" strike="noStrike">
                          <a:solidFill>
                            <a:srgbClr val="000000"/>
                          </a:solidFill>
                          <a:effectLst/>
                          <a:latin typeface="Merriweather" panose="00000500000000000000" pitchFamily="2" charset="0"/>
                        </a:rPr>
                        <a:t>Öffentliches Recht und Privatrecht</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extLst>
                  <a:ext uri="{0D108BD9-81ED-4DB2-BD59-A6C34878D82A}">
                    <a16:rowId xmlns:a16="http://schemas.microsoft.com/office/drawing/2014/main" val="2635304186"/>
                  </a:ext>
                </a:extLst>
              </a:tr>
              <a:tr h="199248">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a:solidFill>
                            <a:srgbClr val="000000"/>
                          </a:solidFill>
                          <a:effectLst/>
                          <a:latin typeface="Merriweather" panose="00000500000000000000" pitchFamily="2" charset="0"/>
                        </a:rPr>
                        <a:t>Kategoriale Unterscheidung von Öffentlichem Recht und Privatrecht?</a:t>
                      </a:r>
                      <a:endParaRPr lang="de-DE"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a:solidFill>
                            <a:srgbClr val="000000"/>
                          </a:solidFill>
                          <a:effectLst/>
                          <a:latin typeface="Merriweather" panose="00000500000000000000" pitchFamily="2" charset="0"/>
                        </a:rPr>
                        <a:t>A. Somek / J. Krüper</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2296480947"/>
                  </a:ext>
                </a:extLst>
              </a:tr>
              <a:tr h="331649">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dirty="0">
                          <a:solidFill>
                            <a:srgbClr val="000000"/>
                          </a:solidFill>
                          <a:effectLst/>
                          <a:latin typeface="Merriweather" panose="00000500000000000000" pitchFamily="2" charset="0"/>
                        </a:rPr>
                        <a:t>Verschränkungen öffentlich-rechtlicher und privatrechtlicher Regime im Verwaltungsrecht</a:t>
                      </a:r>
                      <a:endParaRPr lang="de-DE"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a:solidFill>
                            <a:srgbClr val="000000"/>
                          </a:solidFill>
                          <a:effectLst/>
                          <a:latin typeface="Merriweather" panose="00000500000000000000" pitchFamily="2" charset="0"/>
                        </a:rPr>
                        <a:t>K.-D. Drüen / S. Schlacke</a:t>
                      </a:r>
                      <a:endParaRPr lang="de-DE"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2881829369"/>
                  </a:ext>
                </a:extLst>
              </a:tr>
              <a:tr h="369882">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dirty="0">
                          <a:solidFill>
                            <a:srgbClr val="000000"/>
                          </a:solidFill>
                          <a:effectLst/>
                          <a:latin typeface="Merriweather" panose="00000500000000000000" pitchFamily="2" charset="0"/>
                        </a:rPr>
                        <a:t>Wandel des Verhältnisses von Staat und Gesellschaft - Folgen für Grundrechtstheorie und Grundrechtsdogmatik</a:t>
                      </a:r>
                      <a:endParaRPr lang="de-DE"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a:solidFill>
                            <a:srgbClr val="000000"/>
                          </a:solidFill>
                          <a:effectLst/>
                          <a:latin typeface="Merriweather" panose="00000500000000000000" pitchFamily="2" charset="0"/>
                        </a:rPr>
                        <a:t>S. Muckel / S. Schönberger</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1102841861"/>
                  </a:ext>
                </a:extLst>
              </a:tr>
              <a:tr h="369882">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dirty="0">
                          <a:solidFill>
                            <a:srgbClr val="000000"/>
                          </a:solidFill>
                          <a:effectLst/>
                          <a:latin typeface="Merriweather" panose="00000500000000000000" pitchFamily="2" charset="0"/>
                        </a:rPr>
                        <a:t>Die Rolle nichtstaatlicher Akteure bei der Entwicklung und Implementierung des Völker- und Europarechts</a:t>
                      </a:r>
                      <a:endParaRPr lang="de-DE"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a:solidFill>
                            <a:srgbClr val="000000"/>
                          </a:solidFill>
                          <a:effectLst/>
                          <a:latin typeface="Merriweather" panose="00000500000000000000" pitchFamily="2" charset="0"/>
                        </a:rPr>
                        <a:t>C. Ohler / J. von Bernstorff</a:t>
                      </a:r>
                      <a:endParaRPr lang="de-DE"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3953955206"/>
                  </a:ext>
                </a:extLst>
              </a:tr>
              <a:tr h="369882">
                <a:tc>
                  <a:txBody>
                    <a:bodyPr/>
                    <a:lstStyle/>
                    <a:p>
                      <a:pPr marL="73152" marR="73152" algn="l" fontAlgn="t">
                        <a:spcBef>
                          <a:spcPts val="216"/>
                        </a:spcBef>
                        <a:spcAft>
                          <a:spcPts val="0"/>
                        </a:spcAft>
                      </a:pPr>
                      <a:r>
                        <a:rPr lang="de-AT" sz="1050" b="0" i="0" u="none" strike="noStrike" dirty="0">
                          <a:solidFill>
                            <a:srgbClr val="000000"/>
                          </a:solidFill>
                          <a:effectLst/>
                          <a:latin typeface="Merriweather" panose="00000500000000000000" pitchFamily="2" charset="0"/>
                        </a:rPr>
                        <a:t>202</a:t>
                      </a:r>
                      <a:r>
                        <a:rPr lang="hu-HU" sz="1050" b="0" i="0" u="none" strike="noStrike" dirty="0">
                          <a:solidFill>
                            <a:srgbClr val="000000"/>
                          </a:solidFill>
                          <a:effectLst/>
                          <a:latin typeface="Merriweather" panose="00000500000000000000" pitchFamily="2" charset="0"/>
                        </a:rPr>
                        <a:t>0</a:t>
                      </a:r>
                      <a:endParaRPr lang="de-AT"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1" i="0" u="none" strike="noStrike">
                          <a:solidFill>
                            <a:srgbClr val="000000"/>
                          </a:solidFill>
                          <a:effectLst/>
                          <a:latin typeface="Merriweather" panose="00000500000000000000" pitchFamily="2" charset="0"/>
                        </a:rPr>
                        <a:t>Wien</a:t>
                      </a:r>
                      <a:endParaRPr lang="de-AT" sz="1050" b="0" i="0" u="none" strike="noStrike">
                        <a:effectLst/>
                        <a:latin typeface="Arial" panose="020B0604020202020204" pitchFamily="34" charset="0"/>
                      </a:endParaRPr>
                    </a:p>
                    <a:p>
                      <a:pPr algn="l" fontAlgn="t">
                        <a:spcBef>
                          <a:spcPts val="0"/>
                        </a:spcBef>
                        <a:spcAft>
                          <a:spcPts val="0"/>
                        </a:spcAft>
                      </a:pPr>
                      <a:r>
                        <a:rPr lang="de-AT"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dirty="0">
                          <a:solidFill>
                            <a:srgbClr val="000000"/>
                          </a:solidFill>
                          <a:effectLst/>
                          <a:latin typeface="Merriweather" panose="00000500000000000000" pitchFamily="2" charset="0"/>
                        </a:rPr>
                        <a:t>(Sondertagung)</a:t>
                      </a:r>
                      <a:br>
                        <a:rPr lang="de-DE" sz="1050" b="0" i="0" u="none" strike="noStrike" dirty="0">
                          <a:solidFill>
                            <a:srgbClr val="000000"/>
                          </a:solidFill>
                          <a:effectLst/>
                          <a:latin typeface="Merriweather" panose="00000500000000000000" pitchFamily="2" charset="0"/>
                        </a:rPr>
                      </a:br>
                      <a:r>
                        <a:rPr lang="de-DE" sz="1050" b="1" i="1" u="none" strike="noStrike" dirty="0">
                          <a:solidFill>
                            <a:srgbClr val="000000"/>
                          </a:solidFill>
                          <a:effectLst/>
                          <a:latin typeface="Merriweather" panose="00000500000000000000" pitchFamily="2" charset="0"/>
                        </a:rPr>
                        <a:t>Staat und Gesellschaft in der Pandemie</a:t>
                      </a:r>
                      <a:endParaRPr lang="de-DE"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dirty="0">
                          <a:effectLst/>
                          <a:latin typeface="Arial" panose="020B0604020202020204" pitchFamily="34" charset="0"/>
                        </a:rPr>
                        <a:t> </a:t>
                      </a:r>
                    </a:p>
                  </a:txBody>
                  <a:tcPr marL="13417" marR="13417" marT="13417" marB="13417">
                    <a:lnL>
                      <a:noFill/>
                    </a:lnL>
                    <a:lnR>
                      <a:noFill/>
                    </a:lnR>
                    <a:lnT>
                      <a:noFill/>
                    </a:lnT>
                    <a:lnB>
                      <a:noFill/>
                    </a:lnB>
                    <a:noFill/>
                  </a:tcPr>
                </a:tc>
                <a:extLst>
                  <a:ext uri="{0D108BD9-81ED-4DB2-BD59-A6C34878D82A}">
                    <a16:rowId xmlns:a16="http://schemas.microsoft.com/office/drawing/2014/main" val="2498591369"/>
                  </a:ext>
                </a:extLst>
              </a:tr>
              <a:tr h="199248">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a:solidFill>
                            <a:srgbClr val="000000"/>
                          </a:solidFill>
                          <a:effectLst/>
                          <a:latin typeface="Merriweather" panose="00000500000000000000" pitchFamily="2" charset="0"/>
                        </a:rPr>
                        <a:t>Relationale Freiheit. Grundrechte in der Pandemie</a:t>
                      </a:r>
                      <a:endParaRPr lang="de-DE"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de-AT" sz="1050" b="0" i="0" u="none" strike="noStrike">
                          <a:solidFill>
                            <a:srgbClr val="000000"/>
                          </a:solidFill>
                          <a:effectLst/>
                          <a:latin typeface="Merriweather" panose="00000500000000000000" pitchFamily="2" charset="0"/>
                        </a:rPr>
                        <a:t> A. K. Mangold</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4059417785"/>
                  </a:ext>
                </a:extLst>
              </a:tr>
              <a:tr h="369882">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a:solidFill>
                            <a:srgbClr val="000000"/>
                          </a:solidFill>
                          <a:effectLst/>
                          <a:latin typeface="Merriweather" panose="00000500000000000000" pitchFamily="2" charset="0"/>
                        </a:rPr>
                        <a:t>Verwaltungsrecht der vulnerablen Gesellschaft</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de-AT" sz="1050" b="0" i="0" u="none" strike="noStrike">
                          <a:solidFill>
                            <a:srgbClr val="000000"/>
                          </a:solidFill>
                          <a:effectLst/>
                          <a:latin typeface="Merriweather" panose="00000500000000000000" pitchFamily="2" charset="0"/>
                        </a:rPr>
                        <a:t> S. Rixen</a:t>
                      </a:r>
                      <a:br>
                        <a:rPr lang="de-AT" sz="1050" b="0" i="0" u="none" strike="noStrike">
                          <a:solidFill>
                            <a:srgbClr val="000000"/>
                          </a:solidFill>
                          <a:effectLst/>
                          <a:latin typeface="Merriweather" panose="00000500000000000000" pitchFamily="2" charset="0"/>
                        </a:rPr>
                      </a:b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1667542049"/>
                  </a:ext>
                </a:extLst>
              </a:tr>
              <a:tr h="469200">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a:solidFill>
                            <a:srgbClr val="000000"/>
                          </a:solidFill>
                          <a:effectLst/>
                          <a:latin typeface="Merriweather" panose="00000500000000000000" pitchFamily="2" charset="0"/>
                        </a:rPr>
                        <a:t>Demokratie im Notstand?</a:t>
                      </a:r>
                      <a:br>
                        <a:rPr lang="de-DE" sz="1050" b="0" i="0" u="none" strike="noStrike">
                          <a:solidFill>
                            <a:srgbClr val="000000"/>
                          </a:solidFill>
                          <a:effectLst/>
                          <a:latin typeface="Merriweather" panose="00000500000000000000" pitchFamily="2" charset="0"/>
                        </a:rPr>
                      </a:br>
                      <a:r>
                        <a:rPr lang="de-DE" sz="1050" b="0" i="0" u="none" strike="noStrike">
                          <a:solidFill>
                            <a:srgbClr val="000000"/>
                          </a:solidFill>
                          <a:effectLst/>
                          <a:latin typeface="Merriweather" panose="00000500000000000000" pitchFamily="2" charset="0"/>
                        </a:rPr>
                        <a:t>Rechtliche und epistemische Bedingungen der Krisenresistenz der Demokratie</a:t>
                      </a:r>
                      <a:endParaRPr lang="de-DE"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de-AT" sz="1050" b="0" i="0" u="none" strike="noStrike">
                          <a:solidFill>
                            <a:srgbClr val="000000"/>
                          </a:solidFill>
                          <a:effectLst/>
                          <a:latin typeface="Merriweather" panose="00000500000000000000" pitchFamily="2" charset="0"/>
                        </a:rPr>
                        <a:t> M. Mahlmann</a:t>
                      </a:r>
                      <a:br>
                        <a:rPr lang="de-AT" sz="1050" b="0" i="0" u="none" strike="noStrike">
                          <a:solidFill>
                            <a:srgbClr val="000000"/>
                          </a:solidFill>
                          <a:effectLst/>
                          <a:latin typeface="Merriweather" panose="00000500000000000000" pitchFamily="2" charset="0"/>
                        </a:rPr>
                      </a:b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2280089076"/>
                  </a:ext>
                </a:extLst>
              </a:tr>
              <a:tr h="369882">
                <a:tc>
                  <a:txBody>
                    <a:bodyPr/>
                    <a:lstStyle/>
                    <a:p>
                      <a:pPr algn="l" fontAlgn="t">
                        <a:spcBef>
                          <a:spcPts val="0"/>
                        </a:spcBef>
                        <a:spcAft>
                          <a:spcPts val="0"/>
                        </a:spcAft>
                      </a:pPr>
                      <a:r>
                        <a:rPr lang="de-AT" sz="1050" b="0" i="0" u="none" strike="noStrike">
                          <a:solidFill>
                            <a:srgbClr val="000000"/>
                          </a:solidFill>
                          <a:effectLst/>
                          <a:latin typeface="Merriweather" panose="00000500000000000000" pitchFamily="2" charset="0"/>
                        </a:rPr>
                        <a:t> </a:t>
                      </a:r>
                      <a:br>
                        <a:rPr lang="de-AT" sz="1050" b="0" i="0" u="none" strike="noStrike">
                          <a:solidFill>
                            <a:srgbClr val="000000"/>
                          </a:solidFill>
                          <a:effectLst/>
                          <a:latin typeface="Merriweather" panose="00000500000000000000" pitchFamily="2" charset="0"/>
                        </a:rPr>
                      </a:b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a:solidFill>
                            <a:srgbClr val="000000"/>
                          </a:solidFill>
                          <a:effectLst/>
                          <a:latin typeface="Merriweather" panose="00000500000000000000" pitchFamily="2" charset="0"/>
                        </a:rPr>
                        <a:t>Europa und die Pandemie. Zuständigkeitsdefizite und Kooperationszwänge</a:t>
                      </a:r>
                      <a:endParaRPr lang="de-DE"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a:effectLst/>
                          <a:latin typeface="Arial" panose="020B0604020202020204" pitchFamily="34" charset="0"/>
                        </a:rPr>
                        <a:t> </a:t>
                      </a:r>
                      <a:r>
                        <a:rPr lang="hu-HU" sz="1050" b="0" i="0" u="none" strike="noStrike">
                          <a:solidFill>
                            <a:srgbClr val="000000"/>
                          </a:solidFill>
                          <a:effectLst/>
                          <a:latin typeface="Merriweather" panose="00000500000000000000" pitchFamily="2" charset="0"/>
                        </a:rPr>
                        <a:t>A. Th. Müller</a:t>
                      </a:r>
                      <a:endParaRPr lang="hu-HU"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2180215639"/>
                  </a:ext>
                </a:extLst>
              </a:tr>
              <a:tr h="540515">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DE" sz="1050" b="0" i="0" u="none" strike="noStrike">
                          <a:solidFill>
                            <a:srgbClr val="000000"/>
                          </a:solidFill>
                          <a:effectLst/>
                          <a:latin typeface="Merriweather" panose="00000500000000000000" pitchFamily="2" charset="0"/>
                        </a:rPr>
                        <a:t>Corona als Motor: Transformationen und öffentliches Recht</a:t>
                      </a:r>
                      <a:endParaRPr lang="de-DE"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de-AT" sz="1050" b="0" i="0" u="none" strike="noStrike">
                          <a:solidFill>
                            <a:srgbClr val="000000"/>
                          </a:solidFill>
                          <a:effectLst/>
                          <a:latin typeface="Merriweather" panose="00000500000000000000" pitchFamily="2" charset="0"/>
                        </a:rPr>
                        <a:t>F. Merli / K. F. Gärditz / H. M. Heinig / G. Lübbe-Wolff / A. Nassehi</a:t>
                      </a:r>
                      <a:br>
                        <a:rPr lang="de-AT" sz="1050" b="0" i="0" u="none" strike="noStrike">
                          <a:solidFill>
                            <a:srgbClr val="000000"/>
                          </a:solidFill>
                          <a:effectLst/>
                          <a:latin typeface="Merriweather" panose="00000500000000000000" pitchFamily="2" charset="0"/>
                        </a:rPr>
                      </a:b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2453550571"/>
                  </a:ext>
                </a:extLst>
              </a:tr>
              <a:tr h="331649">
                <a:tc>
                  <a:txBody>
                    <a:bodyPr/>
                    <a:lstStyle/>
                    <a:p>
                      <a:pPr algn="l" fontAlgn="t">
                        <a:spcBef>
                          <a:spcPts val="0"/>
                        </a:spcBef>
                        <a:spcAft>
                          <a:spcPts val="0"/>
                        </a:spcAft>
                      </a:pPr>
                      <a:r>
                        <a:rPr lang="de-AT" sz="1050" b="0" i="0" u="none" strike="noStrike">
                          <a:solidFill>
                            <a:srgbClr val="000000"/>
                          </a:solidFill>
                          <a:effectLst/>
                          <a:latin typeface="Merriweather" panose="00000500000000000000" pitchFamily="2" charset="0"/>
                        </a:rPr>
                        <a:t>2021</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de-AT" sz="1050" b="1" i="0" u="none" strike="noStrike">
                          <a:solidFill>
                            <a:srgbClr val="000000"/>
                          </a:solidFill>
                          <a:effectLst/>
                          <a:latin typeface="Merriweather" panose="00000500000000000000" pitchFamily="2" charset="0"/>
                        </a:rPr>
                        <a:t> Mannheim</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1" i="1" u="none" strike="noStrike" dirty="0">
                          <a:solidFill>
                            <a:srgbClr val="000000"/>
                          </a:solidFill>
                          <a:effectLst/>
                          <a:latin typeface="Merriweather" panose="00000500000000000000" pitchFamily="2" charset="0"/>
                        </a:rPr>
                        <a:t>Machtverschiebungen</a:t>
                      </a:r>
                      <a:endParaRPr lang="de-AT"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extLst>
                  <a:ext uri="{0D108BD9-81ED-4DB2-BD59-A6C34878D82A}">
                    <a16:rowId xmlns:a16="http://schemas.microsoft.com/office/drawing/2014/main" val="974916965"/>
                  </a:ext>
                </a:extLst>
              </a:tr>
              <a:tr h="199248">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dirty="0">
                          <a:solidFill>
                            <a:srgbClr val="000000"/>
                          </a:solidFill>
                          <a:effectLst/>
                          <a:latin typeface="Merriweather" panose="00000500000000000000" pitchFamily="2" charset="0"/>
                        </a:rPr>
                        <a:t>Regieren</a:t>
                      </a:r>
                      <a:endParaRPr lang="de-AT"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de-AT" sz="1050" b="0" i="0" u="none" strike="noStrike">
                          <a:solidFill>
                            <a:srgbClr val="000000"/>
                          </a:solidFill>
                          <a:effectLst/>
                          <a:latin typeface="Merriweather" panose="00000500000000000000" pitchFamily="2" charset="0"/>
                        </a:rPr>
                        <a:t>A. Nußberger / P. Dann</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4155680598"/>
                  </a:ext>
                </a:extLst>
              </a:tr>
              <a:tr h="369882">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dirty="0">
                          <a:solidFill>
                            <a:srgbClr val="000000"/>
                          </a:solidFill>
                          <a:effectLst/>
                          <a:latin typeface="Merriweather" panose="00000500000000000000" pitchFamily="2" charset="0"/>
                        </a:rPr>
                        <a:t>Die Organisation politischer Willensbildung</a:t>
                      </a:r>
                      <a:br>
                        <a:rPr lang="de-AT" sz="1050" b="0" i="0" u="none" strike="noStrike" dirty="0">
                          <a:solidFill>
                            <a:srgbClr val="000000"/>
                          </a:solidFill>
                          <a:effectLst/>
                          <a:latin typeface="Merriweather" panose="00000500000000000000" pitchFamily="2" charset="0"/>
                        </a:rPr>
                      </a:br>
                      <a:endParaRPr lang="de-AT"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fr-FR" sz="1050" b="0" i="0" u="none" strike="noStrike">
                          <a:solidFill>
                            <a:srgbClr val="000000"/>
                          </a:solidFill>
                          <a:effectLst/>
                          <a:latin typeface="Merriweather" panose="00000500000000000000" pitchFamily="2" charset="0"/>
                        </a:rPr>
                        <a:t>A.-B. Kaiser / M. Payandeh</a:t>
                      </a:r>
                      <a:endParaRPr lang="fr-FR"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3482098353"/>
                  </a:ext>
                </a:extLst>
              </a:tr>
              <a:tr h="199248">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dirty="0">
                          <a:solidFill>
                            <a:srgbClr val="000000"/>
                          </a:solidFill>
                          <a:effectLst/>
                          <a:latin typeface="Merriweather" panose="00000500000000000000" pitchFamily="2" charset="0"/>
                        </a:rPr>
                        <a:t>Neutralität als Verfassungsgebot?</a:t>
                      </a:r>
                      <a:endParaRPr lang="de-AT"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de-AT" sz="1050" b="0" i="0" u="none" strike="noStrike">
                          <a:solidFill>
                            <a:srgbClr val="000000"/>
                          </a:solidFill>
                          <a:effectLst/>
                          <a:latin typeface="Merriweather" panose="00000500000000000000" pitchFamily="2" charset="0"/>
                        </a:rPr>
                        <a:t>M. Müller / M. Droege</a:t>
                      </a:r>
                      <a:endParaRPr lang="de-AT" sz="1050" b="0" i="0" u="none" strike="noStrike">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3781162561"/>
                  </a:ext>
                </a:extLst>
              </a:tr>
              <a:tr h="199248">
                <a:tc>
                  <a:txBody>
                    <a:bodyPr/>
                    <a:lstStyle/>
                    <a:p>
                      <a:pPr algn="l" fontAlgn="t">
                        <a:spcBef>
                          <a:spcPts val="0"/>
                        </a:spcBef>
                        <a:spcAft>
                          <a:spcPts val="0"/>
                        </a:spcAft>
                      </a:pPr>
                      <a:r>
                        <a:rPr lang="hu-HU" sz="1050" b="0" i="0" u="none" strike="noStrike" dirty="0">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algn="l" fontAlgn="t">
                        <a:spcBef>
                          <a:spcPts val="0"/>
                        </a:spcBef>
                        <a:spcAft>
                          <a:spcPts val="0"/>
                        </a:spcAft>
                      </a:pPr>
                      <a:r>
                        <a:rPr lang="hu-HU" sz="1050" b="0" i="0" u="none" strike="noStrike">
                          <a:effectLst/>
                          <a:latin typeface="Arial" panose="020B0604020202020204" pitchFamily="34" charset="0"/>
                        </a:rPr>
                        <a:t> </a:t>
                      </a:r>
                    </a:p>
                  </a:txBody>
                  <a:tcPr marL="13417" marR="13417" marT="13417" marB="13417">
                    <a:lnL>
                      <a:noFill/>
                    </a:lnL>
                    <a:lnR>
                      <a:noFill/>
                    </a:lnR>
                    <a:lnT>
                      <a:noFill/>
                    </a:lnT>
                    <a:lnB>
                      <a:noFill/>
                    </a:lnB>
                    <a:noFill/>
                  </a:tcPr>
                </a:tc>
                <a:tc>
                  <a:txBody>
                    <a:bodyPr/>
                    <a:lstStyle/>
                    <a:p>
                      <a:pPr marL="73152" marR="73152" algn="l" fontAlgn="t">
                        <a:spcBef>
                          <a:spcPts val="216"/>
                        </a:spcBef>
                        <a:spcAft>
                          <a:spcPts val="0"/>
                        </a:spcAft>
                      </a:pPr>
                      <a:r>
                        <a:rPr lang="de-AT" sz="1050" b="0" i="0" u="none" strike="noStrike" dirty="0">
                          <a:solidFill>
                            <a:srgbClr val="000000"/>
                          </a:solidFill>
                          <a:effectLst/>
                          <a:latin typeface="Merriweather" panose="00000500000000000000" pitchFamily="2" charset="0"/>
                        </a:rPr>
                        <a:t>Prävention durch Verwaltungsrecht</a:t>
                      </a:r>
                      <a:endParaRPr lang="de-AT"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tc>
                  <a:txBody>
                    <a:bodyPr/>
                    <a:lstStyle/>
                    <a:p>
                      <a:pPr algn="l" fontAlgn="t">
                        <a:spcBef>
                          <a:spcPts val="0"/>
                        </a:spcBef>
                        <a:spcAft>
                          <a:spcPts val="0"/>
                        </a:spcAft>
                      </a:pPr>
                      <a:r>
                        <a:rPr lang="de-DE" sz="1050" b="0" i="0" u="none" strike="noStrike" dirty="0">
                          <a:solidFill>
                            <a:srgbClr val="000000"/>
                          </a:solidFill>
                          <a:effectLst/>
                          <a:latin typeface="Merriweather" panose="00000500000000000000" pitchFamily="2" charset="0"/>
                        </a:rPr>
                        <a:t>C. </a:t>
                      </a:r>
                      <a:r>
                        <a:rPr lang="de-DE" sz="1050" b="0" i="0" u="none" strike="noStrike" dirty="0" err="1">
                          <a:solidFill>
                            <a:srgbClr val="000000"/>
                          </a:solidFill>
                          <a:effectLst/>
                          <a:latin typeface="Merriweather" panose="00000500000000000000" pitchFamily="2" charset="0"/>
                        </a:rPr>
                        <a:t>Franzius</a:t>
                      </a:r>
                      <a:r>
                        <a:rPr lang="de-DE" sz="1050" b="0" i="0" u="none" strike="noStrike" dirty="0">
                          <a:solidFill>
                            <a:srgbClr val="000000"/>
                          </a:solidFill>
                          <a:effectLst/>
                          <a:latin typeface="Merriweather" panose="00000500000000000000" pitchFamily="2" charset="0"/>
                        </a:rPr>
                        <a:t> / H. A. Wolff</a:t>
                      </a:r>
                      <a:endParaRPr lang="de-DE" sz="1050" b="0" i="0" u="none" strike="noStrike" dirty="0">
                        <a:effectLst/>
                        <a:latin typeface="Arial" panose="020B0604020202020204" pitchFamily="34" charset="0"/>
                      </a:endParaRPr>
                    </a:p>
                  </a:txBody>
                  <a:tcPr marL="13417" marR="13417" marT="13417" marB="13417">
                    <a:lnL>
                      <a:noFill/>
                    </a:lnL>
                    <a:lnR>
                      <a:noFill/>
                    </a:lnR>
                    <a:lnT>
                      <a:noFill/>
                    </a:lnT>
                    <a:lnB>
                      <a:noFill/>
                    </a:lnB>
                    <a:noFill/>
                  </a:tcPr>
                </a:tc>
                <a:extLst>
                  <a:ext uri="{0D108BD9-81ED-4DB2-BD59-A6C34878D82A}">
                    <a16:rowId xmlns:a16="http://schemas.microsoft.com/office/drawing/2014/main" val="596818806"/>
                  </a:ext>
                </a:extLst>
              </a:tr>
            </a:tbl>
          </a:graphicData>
        </a:graphic>
      </p:graphicFrame>
    </p:spTree>
    <p:extLst>
      <p:ext uri="{BB962C8B-B14F-4D97-AF65-F5344CB8AC3E}">
        <p14:creationId xmlns:p14="http://schemas.microsoft.com/office/powerpoint/2010/main" val="157602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artalom helye 4" descr="A képen szöveg, papír, könyv, menü látható&#10;&#10;Automatikusan generált leírás">
            <a:extLst>
              <a:ext uri="{FF2B5EF4-FFF2-40B4-BE49-F238E27FC236}">
                <a16:creationId xmlns:a16="http://schemas.microsoft.com/office/drawing/2014/main" id="{DA927842-9293-D67A-B93E-D35E97CB3B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879" b="15135"/>
          <a:stretch/>
        </p:blipFill>
        <p:spPr>
          <a:xfrm>
            <a:off x="20" y="1282"/>
            <a:ext cx="12191980" cy="6856718"/>
          </a:xfrm>
          <a:prstGeom prst="rect">
            <a:avLst/>
          </a:prstGeom>
        </p:spPr>
      </p:pic>
    </p:spTree>
    <p:extLst>
      <p:ext uri="{BB962C8B-B14F-4D97-AF65-F5344CB8AC3E}">
        <p14:creationId xmlns:p14="http://schemas.microsoft.com/office/powerpoint/2010/main" val="261408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5060C2A-3A9E-1F53-01CF-58ACC2389B54}"/>
              </a:ext>
            </a:extLst>
          </p:cNvPr>
          <p:cNvSpPr>
            <a:spLocks noGrp="1"/>
          </p:cNvSpPr>
          <p:nvPr>
            <p:ph type="title"/>
          </p:nvPr>
        </p:nvSpPr>
        <p:spPr/>
        <p:txBody>
          <a:bodyPr/>
          <a:lstStyle/>
          <a:p>
            <a:r>
              <a:rPr lang="hu-HU" dirty="0"/>
              <a:t>Publikációk</a:t>
            </a:r>
          </a:p>
        </p:txBody>
      </p:sp>
      <p:pic>
        <p:nvPicPr>
          <p:cNvPr id="4" name="Tartalom helye 3">
            <a:extLst>
              <a:ext uri="{FF2B5EF4-FFF2-40B4-BE49-F238E27FC236}">
                <a16:creationId xmlns:a16="http://schemas.microsoft.com/office/drawing/2014/main" id="{B9A2D9B0-FA77-46D5-0F55-0917DBA2E87B}"/>
              </a:ext>
            </a:extLst>
          </p:cNvPr>
          <p:cNvPicPr>
            <a:picLocks noGrp="1" noChangeAspect="1"/>
          </p:cNvPicPr>
          <p:nvPr>
            <p:ph idx="1"/>
          </p:nvPr>
        </p:nvPicPr>
        <p:blipFill>
          <a:blip r:embed="rId2"/>
          <a:stretch>
            <a:fillRect/>
          </a:stretch>
        </p:blipFill>
        <p:spPr>
          <a:xfrm>
            <a:off x="8228376" y="1184943"/>
            <a:ext cx="3748673" cy="5529292"/>
          </a:xfrm>
          <a:prstGeom prst="rect">
            <a:avLst/>
          </a:prstGeom>
        </p:spPr>
      </p:pic>
      <p:pic>
        <p:nvPicPr>
          <p:cNvPr id="5124" name="Picture 4">
            <a:extLst>
              <a:ext uri="{FF2B5EF4-FFF2-40B4-BE49-F238E27FC236}">
                <a16:creationId xmlns:a16="http://schemas.microsoft.com/office/drawing/2014/main" id="{2D441218-0A40-76A1-02B1-E5D8D62C6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107" y="1169386"/>
            <a:ext cx="3682388" cy="55604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ook: Der deutsche Föderalismus. Die Diktatur des Reichspräsidenten">
            <a:extLst>
              <a:ext uri="{FF2B5EF4-FFF2-40B4-BE49-F238E27FC236}">
                <a16:creationId xmlns:a16="http://schemas.microsoft.com/office/drawing/2014/main" id="{2B5A016F-CF87-6F44-3D72-0E0B534F8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15" y="1200500"/>
            <a:ext cx="3755311" cy="552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5060"/>
      </p:ext>
    </p:extLst>
  </p:cSld>
  <p:clrMapOvr>
    <a:masterClrMapping/>
  </p:clrMapOvr>
</p:sld>
</file>

<file path=ppt/theme/theme1.xml><?xml version="1.0" encoding="utf-8"?>
<a:theme xmlns:a="http://schemas.openxmlformats.org/drawingml/2006/main" name="ÁJK_K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KIG3_A közig bíróságok_2021</Template>
  <TotalTime>135</TotalTime>
  <Words>1660</Words>
  <Application>Microsoft Office PowerPoint</Application>
  <PresentationFormat>Szélesvásznú</PresentationFormat>
  <Paragraphs>283</Paragraphs>
  <Slides>10</Slides>
  <Notes>3</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10</vt:i4>
      </vt:variant>
    </vt:vector>
  </HeadingPairs>
  <TitlesOfParts>
    <vt:vector size="18" baseType="lpstr">
      <vt:lpstr>Arial</vt:lpstr>
      <vt:lpstr>Calibri</vt:lpstr>
      <vt:lpstr>Cambria</vt:lpstr>
      <vt:lpstr>Garamond</vt:lpstr>
      <vt:lpstr>Merriweather</vt:lpstr>
      <vt:lpstr>Times New Roman</vt:lpstr>
      <vt:lpstr>Wingdings</vt:lpstr>
      <vt:lpstr>ÁJK_KIG</vt:lpstr>
      <vt:lpstr>PowerPoint-bemutató</vt:lpstr>
      <vt:lpstr>A Vereinigung Deutscher Staatsrechtslehrer létrejötte</vt:lpstr>
      <vt:lpstr>PowerPoint-bemutató</vt:lpstr>
      <vt:lpstr>A gyűlések programja</vt:lpstr>
      <vt:lpstr>PowerPoint-bemutató</vt:lpstr>
      <vt:lpstr>PowerPoint-bemutató</vt:lpstr>
      <vt:lpstr>PowerPoint-bemutató</vt:lpstr>
      <vt:lpstr>PowerPoint-bemutató</vt:lpstr>
      <vt:lpstr>Publikációk</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Rozsnyai Krisztina</dc:creator>
  <cp:lastModifiedBy>Rozsnyai Krisztina</cp:lastModifiedBy>
  <cp:revision>10</cp:revision>
  <dcterms:created xsi:type="dcterms:W3CDTF">2023-11-16T13:25:05Z</dcterms:created>
  <dcterms:modified xsi:type="dcterms:W3CDTF">2023-11-17T09:57:57Z</dcterms:modified>
</cp:coreProperties>
</file>