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 snapToGrid="0">
      <p:cViewPr varScale="1">
        <p:scale>
          <a:sx n="83" d="100"/>
          <a:sy n="83" d="100"/>
        </p:scale>
        <p:origin x="62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627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1828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4387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6957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2172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4246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838305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0446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161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798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21385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791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976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831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619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64866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420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1DA81-15C2-4435-8142-504CE06C6EF7}" type="datetimeFigureOut">
              <a:rPr lang="hu-HU" smtClean="0"/>
              <a:t>2022. 04. 28.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7CFD737-EE95-4BAE-8BCE-9B92AD1FC83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07003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/>
              <a:t/>
            </a:r>
            <a:br>
              <a:rPr lang="hu-HU" b="1" dirty="0"/>
            </a:br>
            <a:r>
              <a:rPr lang="hu-HU" b="1" dirty="0" smtClean="0"/>
              <a:t>Ügyvédek </a:t>
            </a:r>
            <a:r>
              <a:rPr lang="hu-HU" b="1" dirty="0"/>
              <a:t>kamarai hatósági ellenőrzésének aktualitásai 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1481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48000" y="2288560"/>
            <a:ext cx="6096000" cy="13805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hu-HU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Köszönöm a kitartást !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hu-HU" sz="36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hu-H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264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235200" y="1025237"/>
            <a:ext cx="822036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</a:t>
            </a:r>
            <a:r>
              <a:rPr lang="hu-H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atósági </a:t>
            </a:r>
            <a:r>
              <a:rPr lang="hu-H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ellenőrzések </a:t>
            </a:r>
            <a:r>
              <a:rPr lang="hu-H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nagyságrendje</a:t>
            </a:r>
          </a:p>
          <a:p>
            <a:pPr marL="457200" indent="-457200">
              <a:buFont typeface="+mj-lt"/>
              <a:buAutoNum type="arabicPeriod"/>
            </a:pPr>
            <a:endParaRPr lang="hu-HU" sz="20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Hatáskörrel </a:t>
            </a:r>
            <a:r>
              <a:rPr lang="hu-H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kapcsolatos </a:t>
            </a:r>
            <a:r>
              <a:rPr lang="hu-H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kérdések</a:t>
            </a:r>
          </a:p>
          <a:p>
            <a:pPr marL="457200" indent="-457200">
              <a:buFont typeface="+mj-lt"/>
              <a:buAutoNum type="arabicPeriod"/>
            </a:pPr>
            <a:endParaRPr lang="hu-HU" sz="20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Kockázati besorolás </a:t>
            </a:r>
          </a:p>
          <a:p>
            <a:pPr marL="457200" indent="-457200">
              <a:buFont typeface="+mj-lt"/>
              <a:buAutoNum type="arabicPeriod"/>
            </a:pPr>
            <a:endParaRPr lang="hu-HU" sz="20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Jogorvoslat?</a:t>
            </a:r>
          </a:p>
          <a:p>
            <a:pPr marL="457200" indent="-457200">
              <a:buFont typeface="+mj-lt"/>
              <a:buAutoNum type="arabicPeriod"/>
            </a:pPr>
            <a:endParaRPr lang="hu-HU" sz="20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Ellenőrzések elrendelése </a:t>
            </a:r>
          </a:p>
          <a:p>
            <a:pPr marL="457200" indent="-457200">
              <a:buFont typeface="+mj-lt"/>
              <a:buAutoNum type="arabicPeriod"/>
            </a:pPr>
            <a:endParaRPr lang="hu-HU" sz="20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Gyakorlati megvalósítás</a:t>
            </a:r>
          </a:p>
          <a:p>
            <a:pPr marL="457200" indent="-457200">
              <a:buFont typeface="+mj-lt"/>
              <a:buAutoNum type="arabicPeriod"/>
            </a:pPr>
            <a:endParaRPr lang="hu-HU" sz="20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Letéti </a:t>
            </a:r>
            <a:r>
              <a:rPr lang="hu-H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ellenőrzések </a:t>
            </a:r>
            <a:r>
              <a:rPr lang="hu-H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aktualitásai</a:t>
            </a:r>
          </a:p>
          <a:p>
            <a:pPr marL="457200" indent="-457200">
              <a:buFont typeface="+mj-lt"/>
              <a:buAutoNum type="arabicPeriod"/>
            </a:pPr>
            <a:endParaRPr lang="hu-HU" sz="2000" b="1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Fejlesztési javaslatok</a:t>
            </a:r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2661097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177310" y="618836"/>
            <a:ext cx="6825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Hatósági ellenőrzések nagyságrendje</a:t>
            </a:r>
          </a:p>
        </p:txBody>
      </p:sp>
      <p:sp>
        <p:nvSpPr>
          <p:cNvPr id="3" name="Téglalap 2"/>
          <p:cNvSpPr/>
          <p:nvPr/>
        </p:nvSpPr>
        <p:spPr>
          <a:xfrm>
            <a:off x="3048000" y="1136074"/>
            <a:ext cx="592050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Hatósági ügyek: </a:t>
            </a:r>
          </a:p>
          <a:p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tag felvétele, kamarai </a:t>
            </a:r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tagság megszüntetése</a:t>
            </a:r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</a:p>
          <a:p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formaváltás, </a:t>
            </a:r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kamarai nyilvántartás vezetése, </a:t>
            </a:r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átjegyzés </a:t>
            </a:r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más </a:t>
            </a:r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kamarába, hatósági </a:t>
            </a:r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bizonyítvány kiadása, valamint </a:t>
            </a:r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az</a:t>
            </a:r>
          </a:p>
          <a:p>
            <a:endParaRPr lang="hu-HU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hu-HU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hu-HU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ügyvédi tevékenység hatósági </a:t>
            </a:r>
            <a:r>
              <a:rPr lang="hu-HU" dirty="0" smtClean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ellenőrzése</a:t>
            </a:r>
          </a:p>
          <a:p>
            <a:endParaRPr lang="hu-HU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Budapesti </a:t>
            </a:r>
            <a:r>
              <a:rPr lang="hu-HU" dirty="0">
                <a:solidFill>
                  <a:schemeClr val="bg1"/>
                </a:solidFill>
              </a:rPr>
              <a:t>Ügyvédi Kamara, mint az ország legnagyobb területi ügyvédi </a:t>
            </a:r>
            <a:r>
              <a:rPr lang="hu-HU" dirty="0" smtClean="0">
                <a:solidFill>
                  <a:schemeClr val="bg1"/>
                </a:solidFill>
              </a:rPr>
              <a:t>kamara</a:t>
            </a:r>
          </a:p>
          <a:p>
            <a:r>
              <a:rPr lang="hu-HU" b="1" dirty="0" smtClean="0">
                <a:solidFill>
                  <a:schemeClr val="bg1"/>
                </a:solidFill>
              </a:rPr>
              <a:t>6474</a:t>
            </a:r>
            <a:r>
              <a:rPr lang="hu-HU" dirty="0" smtClean="0">
                <a:solidFill>
                  <a:schemeClr val="bg1"/>
                </a:solidFill>
              </a:rPr>
              <a:t> ügyvéd </a:t>
            </a:r>
            <a:r>
              <a:rPr lang="hu-HU" dirty="0">
                <a:solidFill>
                  <a:schemeClr val="bg1"/>
                </a:solidFill>
              </a:rPr>
              <a:t>és </a:t>
            </a:r>
            <a:r>
              <a:rPr lang="hu-HU" b="1" dirty="0">
                <a:solidFill>
                  <a:schemeClr val="bg1"/>
                </a:solidFill>
              </a:rPr>
              <a:t>2088 </a:t>
            </a:r>
            <a:r>
              <a:rPr lang="hu-HU" dirty="0">
                <a:solidFill>
                  <a:schemeClr val="bg1"/>
                </a:solidFill>
              </a:rPr>
              <a:t>kamarai </a:t>
            </a:r>
            <a:r>
              <a:rPr lang="hu-HU" dirty="0" smtClean="0">
                <a:solidFill>
                  <a:schemeClr val="bg1"/>
                </a:solidFill>
              </a:rPr>
              <a:t>jogtanácsos,</a:t>
            </a:r>
          </a:p>
          <a:p>
            <a:endParaRPr lang="hu-HU" dirty="0" smtClean="0">
              <a:solidFill>
                <a:schemeClr val="bg1"/>
              </a:solidFill>
            </a:endParaRPr>
          </a:p>
          <a:p>
            <a:pPr algn="ctr"/>
            <a:r>
              <a:rPr lang="hu-HU" sz="2800" b="1" dirty="0" smtClean="0">
                <a:solidFill>
                  <a:srgbClr val="FF0000"/>
                </a:solidFill>
              </a:rPr>
              <a:t>összesen </a:t>
            </a:r>
            <a:r>
              <a:rPr lang="hu-HU" sz="2800" b="1" dirty="0">
                <a:solidFill>
                  <a:srgbClr val="FF0000"/>
                </a:solidFill>
              </a:rPr>
              <a:t>8562 aktív </a:t>
            </a:r>
            <a:r>
              <a:rPr lang="hu-HU" sz="2800" b="1" dirty="0" smtClean="0">
                <a:solidFill>
                  <a:srgbClr val="FF0000"/>
                </a:solidFill>
              </a:rPr>
              <a:t>tag </a:t>
            </a:r>
          </a:p>
          <a:p>
            <a:pPr algn="ctr"/>
            <a:endParaRPr lang="hu-HU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hu-HU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Félévente lett belőle évente vagy 5 év?</a:t>
            </a:r>
          </a:p>
          <a:p>
            <a:pPr algn="ctr"/>
            <a:r>
              <a:rPr lang="hu-HU" sz="28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Pmt</a:t>
            </a:r>
            <a:r>
              <a:rPr lang="hu-H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bírság mértéke: </a:t>
            </a:r>
            <a:r>
              <a:rPr lang="hu-H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400.000.000,- Ft</a:t>
            </a:r>
          </a:p>
          <a:p>
            <a:pPr algn="ctr"/>
            <a:endParaRPr lang="hu-HU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hu-HU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endParaRPr lang="hu-H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163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131127" y="803564"/>
            <a:ext cx="71212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hu-H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hu-HU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" name="Cím 5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505691"/>
          </a:xfrm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Hatáskörrel kapcsolatos kérdések</a:t>
            </a:r>
            <a:br>
              <a:rPr lang="hu-H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idx="1"/>
          </p:nvPr>
        </p:nvSpPr>
        <p:spPr>
          <a:xfrm>
            <a:off x="684212" y="489527"/>
            <a:ext cx="8535988" cy="5061527"/>
          </a:xfrm>
        </p:spPr>
        <p:txBody>
          <a:bodyPr/>
          <a:lstStyle/>
          <a:p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Fő </a:t>
            </a:r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szabály: kamarai </a:t>
            </a:r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hatósági ügyekben első fokon a területi kamara elnöke, </a:t>
            </a:r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másodfokon </a:t>
            </a:r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Magyar Ügyvédi Kamara </a:t>
            </a:r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elnöksége</a:t>
            </a:r>
          </a:p>
          <a:p>
            <a:endParaRPr lang="hu-H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Pmt</a:t>
            </a:r>
            <a:r>
              <a:rPr lang="hu-H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ellenőrzés területi kamarák (méretkülönbség)</a:t>
            </a:r>
          </a:p>
          <a:p>
            <a:endParaRPr lang="hu-H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Üttv</a:t>
            </a:r>
            <a:r>
              <a:rPr lang="hu-H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és a MÜK szabályzat alapján a hatósági ellenőrzést a területi kamara elnöksége által kijelölt </a:t>
            </a:r>
            <a:r>
              <a:rPr lang="hu-H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vizsgálóbiztos folytatja le</a:t>
            </a:r>
            <a:endParaRPr lang="hu-H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277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47999" y="378692"/>
            <a:ext cx="6604001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hu-HU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Kockázati </a:t>
            </a:r>
            <a:r>
              <a:rPr lang="hu-HU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besorolás</a:t>
            </a:r>
          </a:p>
          <a:p>
            <a:pPr lvl="0"/>
            <a:endParaRPr lang="hu-HU" sz="28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ves 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ellenőrzési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terv</a:t>
            </a:r>
          </a:p>
          <a:p>
            <a:pPr lvl="0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kockázati 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csoportok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alacsony, közepes 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magas kockázat) </a:t>
            </a:r>
            <a:endParaRPr lang="hu-HU" sz="2800" dirty="0" smtClean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/>
            <a:endParaRPr lang="hu-HU" sz="28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Öt év alatt évi 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1712, vagyis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havi 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142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napi 7 hatósági ellenőrzés (helyszíni?)</a:t>
            </a:r>
            <a:endParaRPr lang="hu-HU" sz="28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Eüsz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tv</a:t>
            </a:r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elektronikus kapcsolattartás</a:t>
            </a:r>
          </a:p>
          <a:p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Önbevallás          </a:t>
            </a:r>
            <a:r>
              <a:rPr lang="hu-HU" sz="28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Automatikus döntéshozatal?</a:t>
            </a:r>
            <a:endParaRPr lang="hu-HU" sz="28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hu-HU" sz="2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hu-HU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hu-HU" sz="20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hu-HU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Lefelé nyíl 2"/>
          <p:cNvSpPr/>
          <p:nvPr/>
        </p:nvSpPr>
        <p:spPr>
          <a:xfrm>
            <a:off x="5301673" y="2964872"/>
            <a:ext cx="230909" cy="2309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Lefelé nyíl 3"/>
          <p:cNvSpPr/>
          <p:nvPr/>
        </p:nvSpPr>
        <p:spPr>
          <a:xfrm>
            <a:off x="5301673" y="4533676"/>
            <a:ext cx="309418" cy="2955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Jobbra nyíl 4"/>
          <p:cNvSpPr/>
          <p:nvPr/>
        </p:nvSpPr>
        <p:spPr>
          <a:xfrm>
            <a:off x="5301673" y="5435872"/>
            <a:ext cx="443345" cy="346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2337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48000" y="812800"/>
            <a:ext cx="59851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Jogorvoslat</a:t>
            </a:r>
          </a:p>
          <a:p>
            <a:pPr lvl="0"/>
            <a:endParaRPr lang="hu-HU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hu-H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Van egyáltalán? </a:t>
            </a:r>
          </a:p>
          <a:p>
            <a:pPr lvl="0"/>
            <a:endParaRPr lang="hu-HU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hu-HU" sz="28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Ákr</a:t>
            </a:r>
            <a:r>
              <a:rPr lang="hu-H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. Szerinti igazolás?</a:t>
            </a:r>
          </a:p>
          <a:p>
            <a:pPr lvl="0"/>
            <a:r>
              <a:rPr lang="hu-H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lvl="0"/>
            <a:r>
              <a:rPr lang="hu-H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Fellebbezés (Van, de nincs </a:t>
            </a:r>
            <a:r>
              <a:rPr lang="hu-H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hu-H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)</a:t>
            </a:r>
            <a:endParaRPr lang="hu-HU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52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48000" y="258618"/>
            <a:ext cx="5467927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hu-H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hu-HU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Ellenőrzések elrendelése </a:t>
            </a:r>
            <a:endParaRPr lang="hu-HU" sz="28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hu-HU" sz="28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hu-HU" sz="2800" b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hu-H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1/ Havi kb. 10              (30 év </a:t>
            </a:r>
            <a:r>
              <a:rPr lang="hu-H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sym typeface="Wingdings" panose="05000000000000000000" pitchFamily="2" charset="2"/>
              </a:rPr>
              <a:t>)</a:t>
            </a:r>
            <a:endParaRPr lang="hu-HU" sz="28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hu-HU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hu-H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      NAV PEI jelzései</a:t>
            </a:r>
          </a:p>
          <a:p>
            <a:pPr lvl="0"/>
            <a:endParaRPr lang="hu-HU" sz="2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hu-HU" sz="28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2/ Elnök, fegyelmi, letét, panasz</a:t>
            </a:r>
            <a:endParaRPr lang="hu-H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Jobbra nyíl 2"/>
          <p:cNvSpPr/>
          <p:nvPr/>
        </p:nvSpPr>
        <p:spPr>
          <a:xfrm>
            <a:off x="5615710" y="2032905"/>
            <a:ext cx="665018" cy="2678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               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239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48000" y="711200"/>
            <a:ext cx="603134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8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Gyakorlati </a:t>
            </a:r>
            <a:r>
              <a:rPr lang="hu-HU" sz="28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megvalósítás</a:t>
            </a:r>
          </a:p>
          <a:p>
            <a:pPr lvl="0"/>
            <a:endParaRPr lang="hu-HU" sz="28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/>
            <a:r>
              <a:rPr lang="hu-HU" sz="28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</a:t>
            </a:r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agas kockázat  </a:t>
            </a:r>
          </a:p>
          <a:p>
            <a:pPr lvl="0"/>
            <a:endParaRPr lang="hu-HU" sz="28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hu-HU" sz="28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Megbízott ellenőrök? Összeférhetetlenség? ( + költség vonzat)</a:t>
            </a:r>
          </a:p>
          <a:p>
            <a:pPr lvl="0"/>
            <a:endParaRPr lang="hu-HU" sz="28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r>
              <a:rPr lang="hu-HU" sz="2800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(Jogtanácsosok ellenőrzése ???)</a:t>
            </a:r>
          </a:p>
          <a:p>
            <a:pPr lvl="0"/>
            <a:endParaRPr lang="hu-HU" sz="28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hu-HU" sz="28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/>
            <a:endParaRPr lang="hu-HU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Lefelé nyíl 2"/>
          <p:cNvSpPr/>
          <p:nvPr/>
        </p:nvSpPr>
        <p:spPr>
          <a:xfrm>
            <a:off x="5708073" y="2382982"/>
            <a:ext cx="415636" cy="4802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57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3047999" y="858982"/>
            <a:ext cx="6530109" cy="3771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8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Fejlesztési javaslatok</a:t>
            </a:r>
          </a:p>
          <a:p>
            <a:pPr lvl="0"/>
            <a:endParaRPr lang="hu-HU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Adatbázisok 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összekapcsolása</a:t>
            </a: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Egységes </a:t>
            </a:r>
            <a:r>
              <a:rPr lang="hu-H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ügyvédi adminisztrációs 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szoftver </a:t>
            </a:r>
            <a:endParaRPr lang="hu-HU" sz="24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Mérleg </a:t>
            </a:r>
            <a:r>
              <a:rPr lang="hu-H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és eredmény kimutatások letétbe helyezése</a:t>
            </a: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Carpa</a:t>
            </a:r>
            <a:r>
              <a:rPr lang="hu-HU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rendszer</a:t>
            </a:r>
            <a:endParaRPr lang="hu-H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hu-HU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23566"/>
      </p:ext>
    </p:extLst>
  </p:cSld>
  <p:clrMapOvr>
    <a:masterClrMapping/>
  </p:clrMapOvr>
</p:sld>
</file>

<file path=ppt/theme/theme1.xml><?xml version="1.0" encoding="utf-8"?>
<a:theme xmlns:a="http://schemas.openxmlformats.org/drawingml/2006/main" name="Szelet">
  <a:themeElements>
    <a:clrScheme name="Szele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zele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ele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266</TotalTime>
  <Words>265</Words>
  <Application>Microsoft Office PowerPoint</Application>
  <PresentationFormat>Szélesvásznú</PresentationFormat>
  <Paragraphs>86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Szelet</vt:lpstr>
      <vt:lpstr>  Ügyvédek kamarai hatósági ellenőrzésének aktualitásai  </vt:lpstr>
      <vt:lpstr>PowerPoint-bemutató</vt:lpstr>
      <vt:lpstr>PowerPoint-bemutató</vt:lpstr>
      <vt:lpstr>Hatáskörrel kapcsolatos kérdések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Ügyvédek kamarai hatósági ellenőrzésének aktualitásai  </dc:title>
  <dc:creator>Dr. Patyi és Társa Ügyvédi Iroda</dc:creator>
  <cp:lastModifiedBy>Dr. Patyi és Társa Ügyvédi Iroda</cp:lastModifiedBy>
  <cp:revision>9</cp:revision>
  <dcterms:created xsi:type="dcterms:W3CDTF">2022-04-28T07:35:34Z</dcterms:created>
  <dcterms:modified xsi:type="dcterms:W3CDTF">2022-04-28T12:01:56Z</dcterms:modified>
</cp:coreProperties>
</file>