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sldIdLst>
    <p:sldId id="404" r:id="rId5"/>
    <p:sldId id="479" r:id="rId6"/>
    <p:sldId id="480" r:id="rId7"/>
    <p:sldId id="481" r:id="rId8"/>
    <p:sldId id="482" r:id="rId9"/>
    <p:sldId id="484" r:id="rId10"/>
    <p:sldId id="486" r:id="rId11"/>
    <p:sldId id="485" r:id="rId12"/>
    <p:sldId id="487" r:id="rId13"/>
    <p:sldId id="489" r:id="rId14"/>
    <p:sldId id="488" r:id="rId15"/>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3300"/>
    <a:srgbClr val="EA8648"/>
    <a:srgbClr val="FF0000"/>
    <a:srgbClr val="009999"/>
    <a:srgbClr val="66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94660"/>
  </p:normalViewPr>
  <p:slideViewPr>
    <p:cSldViewPr snapToGrid="0">
      <p:cViewPr varScale="1">
        <p:scale>
          <a:sx n="122" d="100"/>
          <a:sy n="122" d="100"/>
        </p:scale>
        <p:origin x="108" y="1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60B6C5F6-4D06-461F-AFAA-4C00749A10B3}" type="datetimeFigureOut">
              <a:rPr lang="sl-SI" smtClean="0"/>
              <a:t>18. 03. 2024</a:t>
            </a:fld>
            <a:endParaRPr lang="sl-SI"/>
          </a:p>
        </p:txBody>
      </p:sp>
      <p:sp>
        <p:nvSpPr>
          <p:cNvPr id="4" name="Označba mesta stranske slike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FC665D07-4707-428D-9AD3-60D2CF2D7322}" type="slidenum">
              <a:rPr lang="sl-SI" smtClean="0"/>
              <a:t>‹#›</a:t>
            </a:fld>
            <a:endParaRPr lang="sl-SI"/>
          </a:p>
        </p:txBody>
      </p:sp>
    </p:spTree>
    <p:extLst>
      <p:ext uri="{BB962C8B-B14F-4D97-AF65-F5344CB8AC3E}">
        <p14:creationId xmlns:p14="http://schemas.microsoft.com/office/powerpoint/2010/main" val="7340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22583"/>
            <a:ext cx="9144000" cy="2387600"/>
          </a:xfrm>
        </p:spPr>
        <p:txBody>
          <a:bodyPr anchor="b"/>
          <a:lstStyle>
            <a:lvl1pPr algn="ctr">
              <a:defRPr sz="6000">
                <a:latin typeface="+mn-lt"/>
              </a:defRPr>
            </a:lvl1pPr>
          </a:lstStyle>
          <a:p>
            <a:r>
              <a:rPr lang="sl-SI" dirty="0"/>
              <a:t>NASLOV</a:t>
            </a:r>
          </a:p>
        </p:txBody>
      </p:sp>
      <p:sp>
        <p:nvSpPr>
          <p:cNvPr id="3" name="Subtitle 2"/>
          <p:cNvSpPr>
            <a:spLocks noGrp="1"/>
          </p:cNvSpPr>
          <p:nvPr>
            <p:ph type="subTitle" idx="1" hasCustomPrompt="1"/>
          </p:nvPr>
        </p:nvSpPr>
        <p:spPr>
          <a:xfrm>
            <a:off x="1524000" y="2902258"/>
            <a:ext cx="9144000" cy="1109905"/>
          </a:xfrm>
        </p:spPr>
        <p:txBody>
          <a:bodyPr>
            <a:normAutofit/>
          </a:bodyPr>
          <a:lstStyle>
            <a:lvl1pPr marL="0" indent="0" algn="ctr">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Ime Priimek</a:t>
            </a:r>
            <a:br>
              <a:rPr lang="sl-SI" dirty="0"/>
            </a:br>
            <a:r>
              <a:rPr lang="sl-SI" dirty="0"/>
              <a:t>Ime.priimek@fu.uni-lj.si</a:t>
            </a:r>
          </a:p>
        </p:txBody>
      </p:sp>
    </p:spTree>
    <p:extLst>
      <p:ext uri="{BB962C8B-B14F-4D97-AF65-F5344CB8AC3E}">
        <p14:creationId xmlns:p14="http://schemas.microsoft.com/office/powerpoint/2010/main" val="115447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sl-SI" dirty="0"/>
          </a:p>
        </p:txBody>
      </p:sp>
      <p:sp>
        <p:nvSpPr>
          <p:cNvPr id="3" name="Vertical Text Placeholder 2"/>
          <p:cNvSpPr>
            <a:spLocks noGrp="1"/>
          </p:cNvSpPr>
          <p:nvPr>
            <p:ph type="body" orient="vert" idx="1"/>
          </p:nvPr>
        </p:nvSpPr>
        <p:spPr/>
        <p:txBody>
          <a:bodyPr vert="eaVert"/>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p>
            <a:fld id="{88E925B3-CCD8-429D-A722-E9CADCF8991D}" type="datetimeFigureOut">
              <a:rPr lang="sl-SI" smtClean="0"/>
              <a:t>18. 03. 2024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163608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03853"/>
            <a:ext cx="3218284" cy="5673110"/>
          </a:xfrm>
        </p:spPr>
        <p:txBody>
          <a:bodyPr vert="eaVert"/>
          <a:lstStyle>
            <a:lvl1pPr>
              <a:defRPr>
                <a:latin typeface="+mj-lt"/>
              </a:defRPr>
            </a:lvl1pPr>
          </a:lstStyle>
          <a:p>
            <a:r>
              <a:rPr lang="en-US" dirty="0"/>
              <a:t>Click to edit Master title style</a:t>
            </a:r>
            <a:endParaRPr lang="sl-SI" dirty="0"/>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p>
            <a:fld id="{88E925B3-CCD8-429D-A722-E9CADCF8991D}" type="datetimeFigureOut">
              <a:rPr lang="sl-SI" smtClean="0"/>
              <a:t>18. 03. 2024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80551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sl-SI" dirty="0"/>
          </a:p>
        </p:txBody>
      </p:sp>
      <p:sp>
        <p:nvSpPr>
          <p:cNvPr id="3" name="Content Placeholder 2"/>
          <p:cNvSpPr>
            <a:spLocks noGrp="1"/>
          </p:cNvSpPr>
          <p:nvPr>
            <p:ph idx="1"/>
          </p:nvPr>
        </p:nvSpPr>
        <p:spPr/>
        <p:txBody>
          <a:bodyPr/>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p>
            <a:fld id="{88E925B3-CCD8-429D-A722-E9CADCF8991D}" type="datetimeFigureOut">
              <a:rPr lang="sl-SI" smtClean="0"/>
              <a:t>18. 03. 2024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40156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mj-lt"/>
              </a:defRPr>
            </a:lvl1pPr>
          </a:lstStyle>
          <a:p>
            <a:r>
              <a:rPr lang="en-US" dirty="0"/>
              <a:t>Click to edit Master title style</a:t>
            </a:r>
            <a:endParaRPr lang="sl-SI"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925B3-CCD8-429D-A722-E9CADCF8991D}" type="datetimeFigureOut">
              <a:rPr lang="sl-SI" smtClean="0"/>
              <a:t>18. 03. 2024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dirty="0"/>
          </a:p>
        </p:txBody>
      </p:sp>
    </p:spTree>
    <p:extLst>
      <p:ext uri="{BB962C8B-B14F-4D97-AF65-F5344CB8AC3E}">
        <p14:creationId xmlns:p14="http://schemas.microsoft.com/office/powerpoint/2010/main" val="300148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sl-SI" dirty="0"/>
          </a:p>
        </p:txBody>
      </p:sp>
      <p:sp>
        <p:nvSpPr>
          <p:cNvPr id="3" name="Content Placeholder 2"/>
          <p:cNvSpPr>
            <a:spLocks noGrp="1"/>
          </p:cNvSpPr>
          <p:nvPr>
            <p:ph sz="half" idx="1"/>
          </p:nvPr>
        </p:nvSpPr>
        <p:spPr>
          <a:xfrm>
            <a:off x="838200" y="1825625"/>
            <a:ext cx="5181600" cy="4351338"/>
          </a:xfrm>
        </p:spPr>
        <p:txBody>
          <a:bodyPr/>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Date Placeholder 4"/>
          <p:cNvSpPr>
            <a:spLocks noGrp="1"/>
          </p:cNvSpPr>
          <p:nvPr>
            <p:ph type="dt" sz="half" idx="10"/>
          </p:nvPr>
        </p:nvSpPr>
        <p:spPr/>
        <p:txBody>
          <a:bodyPr/>
          <a:lstStyle/>
          <a:p>
            <a:fld id="{88E925B3-CCD8-429D-A722-E9CADCF8991D}" type="datetimeFigureOut">
              <a:rPr lang="sl-SI" smtClean="0"/>
              <a:t>18. 03. 2024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610600" y="6356350"/>
            <a:ext cx="95327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251618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j-lt"/>
              </a:defRPr>
            </a:lvl1pPr>
          </a:lstStyle>
          <a:p>
            <a:r>
              <a:rPr lang="en-US" dirty="0"/>
              <a:t>Click to edit Master title style</a:t>
            </a:r>
            <a:endParaRPr lang="sl-SI" dirty="0"/>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Tx/>
              <a:buBlip>
                <a:blip r:embed="rId2"/>
              </a:buBlip>
              <a:defRPr>
                <a:latin typeface="+mn-lt"/>
              </a:defRPr>
            </a:lvl1pPr>
            <a:lvl2pPr marL="685800" indent="-228600">
              <a:buFontTx/>
              <a:buBlip>
                <a:blip r:embed="rId2"/>
              </a:buBlip>
              <a:defRPr>
                <a:latin typeface="+mn-lt"/>
              </a:defRPr>
            </a:lvl2pPr>
            <a:lvl3pPr marL="1143000" indent="-228600">
              <a:buFontTx/>
              <a:buBlip>
                <a:blip r:embed="rId2"/>
              </a:buBlip>
              <a:defRPr>
                <a:latin typeface="+mn-lt"/>
              </a:defRPr>
            </a:lvl3pPr>
            <a:lvl4pPr marL="1600200" indent="-228600">
              <a:buFontTx/>
              <a:buBlip>
                <a:blip r:embed="rId2"/>
              </a:buBlip>
              <a:defRPr>
                <a:latin typeface="+mn-lt"/>
              </a:defRPr>
            </a:lvl4pPr>
            <a:lvl5pPr marL="2057400" indent="-228600">
              <a:buFontTx/>
              <a:buBlip>
                <a:blip r:embed="rId2"/>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7" name="Date Placeholder 6"/>
          <p:cNvSpPr>
            <a:spLocks noGrp="1"/>
          </p:cNvSpPr>
          <p:nvPr>
            <p:ph type="dt" sz="half" idx="10"/>
          </p:nvPr>
        </p:nvSpPr>
        <p:spPr/>
        <p:txBody>
          <a:bodyPr/>
          <a:lstStyle/>
          <a:p>
            <a:fld id="{88E925B3-CCD8-429D-A722-E9CADCF8991D}" type="datetimeFigureOut">
              <a:rPr lang="sl-SI" smtClean="0"/>
              <a:t>18. 03. 2024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dirty="0"/>
          </a:p>
        </p:txBody>
      </p:sp>
    </p:spTree>
    <p:extLst>
      <p:ext uri="{BB962C8B-B14F-4D97-AF65-F5344CB8AC3E}">
        <p14:creationId xmlns:p14="http://schemas.microsoft.com/office/powerpoint/2010/main" val="266598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85192"/>
            <a:ext cx="10515600" cy="765110"/>
          </a:xfrm>
        </p:spPr>
        <p:txBody>
          <a:bodyPr/>
          <a:lstStyle>
            <a:lvl1pPr>
              <a:defRPr>
                <a:latin typeface="+mj-lt"/>
              </a:defRPr>
            </a:lvl1pPr>
          </a:lstStyle>
          <a:p>
            <a:r>
              <a:rPr lang="en-US" dirty="0"/>
              <a:t>Click to edit Master title style</a:t>
            </a:r>
            <a:endParaRPr lang="sl-SI" dirty="0"/>
          </a:p>
        </p:txBody>
      </p:sp>
      <p:sp>
        <p:nvSpPr>
          <p:cNvPr id="3" name="Date Placeholder 2"/>
          <p:cNvSpPr>
            <a:spLocks noGrp="1"/>
          </p:cNvSpPr>
          <p:nvPr>
            <p:ph type="dt" sz="half" idx="10"/>
          </p:nvPr>
        </p:nvSpPr>
        <p:spPr/>
        <p:txBody>
          <a:bodyPr/>
          <a:lstStyle/>
          <a:p>
            <a:fld id="{88E925B3-CCD8-429D-A722-E9CADCF8991D}" type="datetimeFigureOut">
              <a:rPr lang="sl-SI" smtClean="0"/>
              <a:t>18. 03. 2024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a:xfrm>
            <a:off x="8610601"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22398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925B3-CCD8-429D-A722-E9CADCF8991D}" type="datetimeFigureOut">
              <a:rPr lang="sl-SI" smtClean="0"/>
              <a:t>18. 03. 2024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388336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sl-SI" dirty="0"/>
          </a:p>
        </p:txBody>
      </p:sp>
      <p:sp>
        <p:nvSpPr>
          <p:cNvPr id="3" name="Content Placeholder 2"/>
          <p:cNvSpPr>
            <a:spLocks noGrp="1"/>
          </p:cNvSpPr>
          <p:nvPr>
            <p:ph idx="1"/>
          </p:nvPr>
        </p:nvSpPr>
        <p:spPr>
          <a:xfrm>
            <a:off x="5183188" y="987425"/>
            <a:ext cx="6172200" cy="4873625"/>
          </a:xfrm>
        </p:spPr>
        <p:txBody>
          <a:bodyPr/>
          <a:lstStyle>
            <a:lvl1pPr marL="228600" indent="-228600">
              <a:buFontTx/>
              <a:buBlip>
                <a:blip r:embed="rId2"/>
              </a:buBlip>
              <a:defRPr sz="3200">
                <a:latin typeface="+mn-lt"/>
              </a:defRPr>
            </a:lvl1pPr>
            <a:lvl2pPr marL="685800" indent="-228600">
              <a:buFontTx/>
              <a:buBlip>
                <a:blip r:embed="rId2"/>
              </a:buBlip>
              <a:defRPr sz="2800">
                <a:latin typeface="+mn-lt"/>
              </a:defRPr>
            </a:lvl2pPr>
            <a:lvl3pPr marL="1143000" indent="-228600">
              <a:buFontTx/>
              <a:buBlip>
                <a:blip r:embed="rId2"/>
              </a:buBlip>
              <a:defRPr sz="2400">
                <a:latin typeface="+mn-lt"/>
              </a:defRPr>
            </a:lvl3pPr>
            <a:lvl4pPr marL="1600200" indent="-228600">
              <a:buFontTx/>
              <a:buBlip>
                <a:blip r:embed="rId2"/>
              </a:buBlip>
              <a:defRPr sz="2000">
                <a:latin typeface="+mn-lt"/>
              </a:defRPr>
            </a:lvl4pPr>
            <a:lvl5pPr marL="2057400" indent="-228600">
              <a:buFontTx/>
              <a:buBlip>
                <a:blip r:embed="rId2"/>
              </a:buBlip>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8E925B3-CCD8-429D-A722-E9CADCF8991D}" type="datetimeFigureOut">
              <a:rPr lang="sl-SI" smtClean="0"/>
              <a:t>18. 03. 2024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610601"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6953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sl-SI"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E925B3-CCD8-429D-A722-E9CADCF8991D}" type="datetimeFigureOut">
              <a:rPr lang="sl-SI" smtClean="0"/>
              <a:t>18. 03. 2024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610600" y="6356350"/>
            <a:ext cx="962608" cy="365125"/>
          </a:xfrm>
        </p:spPr>
        <p:txBody>
          <a:bodyPr/>
          <a:lstStyle/>
          <a:p>
            <a:fld id="{F2515888-6375-4330-BE8F-DFE49D7157EE}" type="slidenum">
              <a:rPr lang="sl-SI" smtClean="0"/>
              <a:t>‹#›</a:t>
            </a:fld>
            <a:endParaRPr lang="sl-SI"/>
          </a:p>
        </p:txBody>
      </p:sp>
    </p:spTree>
    <p:extLst>
      <p:ext uri="{BB962C8B-B14F-4D97-AF65-F5344CB8AC3E}">
        <p14:creationId xmlns:p14="http://schemas.microsoft.com/office/powerpoint/2010/main" val="41360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8540"/>
            <a:ext cx="10515600" cy="858416"/>
          </a:xfrm>
          <a:prstGeom prst="rect">
            <a:avLst/>
          </a:prstGeom>
        </p:spPr>
        <p:txBody>
          <a:bodyPr vert="horz" lIns="91440" tIns="45720" rIns="91440" bIns="45720" rtlCol="0" anchor="ctr">
            <a:normAutofit/>
          </a:bodyPr>
          <a:lstStyle/>
          <a:p>
            <a:r>
              <a:rPr lang="en-US" dirty="0"/>
              <a:t>Click to edit Master title style</a:t>
            </a:r>
            <a:endParaRPr lang="sl-SI" dirty="0"/>
          </a:p>
        </p:txBody>
      </p:sp>
      <p:sp>
        <p:nvSpPr>
          <p:cNvPr id="3" name="Text Placeholder 2"/>
          <p:cNvSpPr>
            <a:spLocks noGrp="1"/>
          </p:cNvSpPr>
          <p:nvPr>
            <p:ph type="body" idx="1"/>
          </p:nvPr>
        </p:nvSpPr>
        <p:spPr>
          <a:xfrm>
            <a:off x="838200" y="1408922"/>
            <a:ext cx="10515600" cy="47680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925B3-CCD8-429D-A722-E9CADCF8991D}" type="datetimeFigureOut">
              <a:rPr lang="sl-SI" smtClean="0"/>
              <a:t>18. 03. 2024</a:t>
            </a:fld>
            <a:endParaRPr lang="sl-S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9626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15888-6375-4330-BE8F-DFE49D7157EE}" type="slidenum">
              <a:rPr lang="sl-SI" smtClean="0"/>
              <a:t>‹#›</a:t>
            </a:fld>
            <a:endParaRPr lang="sl-SI"/>
          </a:p>
        </p:txBody>
      </p:sp>
    </p:spTree>
    <p:extLst>
      <p:ext uri="{BB962C8B-B14F-4D97-AF65-F5344CB8AC3E}">
        <p14:creationId xmlns:p14="http://schemas.microsoft.com/office/powerpoint/2010/main" val="16304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ejc.brezovar@fu.uni-lj.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isrs.si/Pis.web/pregledPredpisa?id=ZAKO461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9923"/>
            <a:ext cx="3576501" cy="1567440"/>
          </a:xfrm>
          <a:prstGeom prst="rect">
            <a:avLst/>
          </a:prstGeom>
        </p:spPr>
      </p:pic>
      <p:sp>
        <p:nvSpPr>
          <p:cNvPr id="6" name="Title 5">
            <a:extLst>
              <a:ext uri="{FF2B5EF4-FFF2-40B4-BE49-F238E27FC236}">
                <a16:creationId xmlns:a16="http://schemas.microsoft.com/office/drawing/2014/main" id="{8DE7C70B-0A2E-CCE6-B4BA-0196E9108110}"/>
              </a:ext>
            </a:extLst>
          </p:cNvPr>
          <p:cNvSpPr>
            <a:spLocks noGrp="1"/>
          </p:cNvSpPr>
          <p:nvPr>
            <p:ph type="title"/>
          </p:nvPr>
        </p:nvSpPr>
        <p:spPr>
          <a:xfrm>
            <a:off x="838200" y="1774970"/>
            <a:ext cx="10515600" cy="3656722"/>
          </a:xfrm>
        </p:spPr>
        <p:txBody>
          <a:bodyPr>
            <a:normAutofit fontScale="90000"/>
          </a:bodyPr>
          <a:lstStyle/>
          <a:p>
            <a:pPr algn="ctr"/>
            <a:br>
              <a:rPr lang="en-US" dirty="0"/>
            </a:br>
            <a:br>
              <a:rPr lang="en-US" dirty="0"/>
            </a:br>
            <a:br>
              <a:rPr lang="en-US" dirty="0"/>
            </a:br>
            <a:r>
              <a:rPr lang="en-US" dirty="0"/>
              <a:t>Financial autonomy and sustainability of Slovene municipalities</a:t>
            </a:r>
            <a:br>
              <a:rPr lang="en-US" dirty="0"/>
            </a:br>
            <a:br>
              <a:rPr lang="en-US" dirty="0"/>
            </a:br>
            <a:r>
              <a:rPr lang="en-US" sz="3100" dirty="0"/>
              <a:t>dr. Nejc Brezovar</a:t>
            </a:r>
            <a:br>
              <a:rPr lang="en-US" sz="3100" dirty="0"/>
            </a:br>
            <a:r>
              <a:rPr lang="en-US" sz="3100" dirty="0"/>
              <a:t>University of Ljubljana – Faculty of Public Administration</a:t>
            </a:r>
            <a:br>
              <a:rPr lang="en-US" sz="3100" dirty="0"/>
            </a:br>
            <a:br>
              <a:rPr lang="en-US" sz="3100" dirty="0"/>
            </a:br>
            <a:r>
              <a:rPr lang="en-US" sz="3100" dirty="0"/>
              <a:t>							</a:t>
            </a:r>
            <a:r>
              <a:rPr lang="en-US" sz="3100" dirty="0" err="1"/>
              <a:t>Györ</a:t>
            </a:r>
            <a:r>
              <a:rPr lang="en-US" sz="3100" dirty="0"/>
              <a:t>, 18.3.2024</a:t>
            </a:r>
            <a:endParaRPr lang="en-SI" sz="3100" dirty="0"/>
          </a:p>
        </p:txBody>
      </p:sp>
    </p:spTree>
    <p:extLst>
      <p:ext uri="{BB962C8B-B14F-4D97-AF65-F5344CB8AC3E}">
        <p14:creationId xmlns:p14="http://schemas.microsoft.com/office/powerpoint/2010/main" val="18069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0EDB-5C23-505A-F891-118D116968C9}"/>
              </a:ext>
            </a:extLst>
          </p:cNvPr>
          <p:cNvSpPr>
            <a:spLocks noGrp="1"/>
          </p:cNvSpPr>
          <p:nvPr>
            <p:ph type="title"/>
          </p:nvPr>
        </p:nvSpPr>
        <p:spPr/>
        <p:txBody>
          <a:bodyPr/>
          <a:lstStyle/>
          <a:p>
            <a:endParaRPr lang="en-SI"/>
          </a:p>
        </p:txBody>
      </p:sp>
      <p:sp>
        <p:nvSpPr>
          <p:cNvPr id="3" name="Content Placeholder 2">
            <a:extLst>
              <a:ext uri="{FF2B5EF4-FFF2-40B4-BE49-F238E27FC236}">
                <a16:creationId xmlns:a16="http://schemas.microsoft.com/office/drawing/2014/main" id="{173446DE-4384-FC87-D9F8-0112BC89CDF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8000" dirty="0"/>
              <a:t>Q&amp;A?</a:t>
            </a:r>
            <a:endParaRPr lang="en-SI" sz="8000" dirty="0"/>
          </a:p>
        </p:txBody>
      </p:sp>
    </p:spTree>
    <p:extLst>
      <p:ext uri="{BB962C8B-B14F-4D97-AF65-F5344CB8AC3E}">
        <p14:creationId xmlns:p14="http://schemas.microsoft.com/office/powerpoint/2010/main" val="367308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A3F8-7D29-D06C-CFEF-C3103B133AE8}"/>
              </a:ext>
            </a:extLst>
          </p:cNvPr>
          <p:cNvSpPr>
            <a:spLocks noGrp="1"/>
          </p:cNvSpPr>
          <p:nvPr>
            <p:ph type="title"/>
          </p:nvPr>
        </p:nvSpPr>
        <p:spPr/>
        <p:txBody>
          <a:bodyPr/>
          <a:lstStyle/>
          <a:p>
            <a:endParaRPr lang="en-SI"/>
          </a:p>
        </p:txBody>
      </p:sp>
      <p:sp>
        <p:nvSpPr>
          <p:cNvPr id="3" name="Content Placeholder 2">
            <a:extLst>
              <a:ext uri="{FF2B5EF4-FFF2-40B4-BE49-F238E27FC236}">
                <a16:creationId xmlns:a16="http://schemas.microsoft.com/office/drawing/2014/main" id="{27CEFB17-563A-7A37-E364-E279F702B38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Thank you for your attention!</a:t>
            </a:r>
          </a:p>
          <a:p>
            <a:pPr marL="0" indent="0" algn="ctr">
              <a:buNone/>
            </a:pPr>
            <a:endParaRPr lang="en-US" dirty="0"/>
          </a:p>
          <a:p>
            <a:pPr marL="0" indent="0" algn="ctr">
              <a:buNone/>
            </a:pPr>
            <a:r>
              <a:rPr lang="af-ZA" dirty="0">
                <a:hlinkClick r:id="rId2"/>
              </a:rPr>
              <a:t>nejc.brezovar@fu.uni-lj.si</a:t>
            </a:r>
            <a:endParaRPr lang="en-SI" dirty="0"/>
          </a:p>
        </p:txBody>
      </p:sp>
    </p:spTree>
    <p:extLst>
      <p:ext uri="{BB962C8B-B14F-4D97-AF65-F5344CB8AC3E}">
        <p14:creationId xmlns:p14="http://schemas.microsoft.com/office/powerpoint/2010/main" val="211811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30AA-97A9-064B-487A-D129A1572CA2}"/>
              </a:ext>
            </a:extLst>
          </p:cNvPr>
          <p:cNvSpPr>
            <a:spLocks noGrp="1"/>
          </p:cNvSpPr>
          <p:nvPr>
            <p:ph type="title"/>
          </p:nvPr>
        </p:nvSpPr>
        <p:spPr>
          <a:xfrm>
            <a:off x="838200" y="86847"/>
            <a:ext cx="10515600" cy="858416"/>
          </a:xfrm>
        </p:spPr>
        <p:txBody>
          <a:bodyPr/>
          <a:lstStyle/>
          <a:p>
            <a:pPr algn="ctr"/>
            <a:r>
              <a:rPr lang="en-US" dirty="0"/>
              <a:t>	Some facts…</a:t>
            </a:r>
            <a:endParaRPr lang="en-SI" dirty="0"/>
          </a:p>
        </p:txBody>
      </p:sp>
      <p:sp>
        <p:nvSpPr>
          <p:cNvPr id="3" name="Content Placeholder 2">
            <a:extLst>
              <a:ext uri="{FF2B5EF4-FFF2-40B4-BE49-F238E27FC236}">
                <a16:creationId xmlns:a16="http://schemas.microsoft.com/office/drawing/2014/main" id="{F36C0D94-7E4A-C6BA-78E1-E1F5F6E7FBD0}"/>
              </a:ext>
            </a:extLst>
          </p:cNvPr>
          <p:cNvSpPr>
            <a:spLocks noGrp="1"/>
          </p:cNvSpPr>
          <p:nvPr>
            <p:ph idx="1"/>
          </p:nvPr>
        </p:nvSpPr>
        <p:spPr>
          <a:xfrm>
            <a:off x="838200" y="820616"/>
            <a:ext cx="10515600" cy="5878764"/>
          </a:xfrm>
        </p:spPr>
        <p:txBody>
          <a:bodyPr>
            <a:normAutofit/>
          </a:bodyPr>
          <a:lstStyle/>
          <a:p>
            <a:pPr marL="0" indent="0">
              <a:buNone/>
            </a:pPr>
            <a:endParaRPr lang="af-ZA" dirty="0"/>
          </a:p>
          <a:p>
            <a:pPr marL="0" indent="0">
              <a:buNone/>
            </a:pPr>
            <a:endParaRPr lang="af-ZA" dirty="0"/>
          </a:p>
          <a:p>
            <a:pPr marL="0" indent="0">
              <a:buNone/>
            </a:pPr>
            <a:endParaRPr lang="af-ZA" dirty="0"/>
          </a:p>
          <a:p>
            <a:pPr marL="0" indent="0">
              <a:buNone/>
            </a:pPr>
            <a:endParaRPr lang="af-ZA" dirty="0"/>
          </a:p>
          <a:p>
            <a:pPr marL="0" indent="0">
              <a:buNone/>
            </a:pPr>
            <a:endParaRPr lang="af-ZA" dirty="0"/>
          </a:p>
          <a:p>
            <a:pPr marL="0" indent="0">
              <a:buNone/>
            </a:pPr>
            <a:endParaRPr lang="af-ZA" dirty="0"/>
          </a:p>
          <a:p>
            <a:pPr marL="0" indent="0">
              <a:buNone/>
            </a:pPr>
            <a:endParaRPr lang="af-ZA" dirty="0"/>
          </a:p>
          <a:p>
            <a:pPr marL="0" indent="0">
              <a:buNone/>
            </a:pPr>
            <a:endParaRPr lang="af-ZA" dirty="0"/>
          </a:p>
          <a:p>
            <a:pPr marL="0" indent="0">
              <a:buNone/>
            </a:pPr>
            <a:r>
              <a:rPr lang="af-ZA" dirty="0"/>
              <a:t>					</a:t>
            </a:r>
          </a:p>
          <a:p>
            <a:pPr marL="0" indent="0">
              <a:buNone/>
            </a:pPr>
            <a:r>
              <a:rPr lang="af-ZA" dirty="0"/>
              <a:t>								</a:t>
            </a:r>
          </a:p>
          <a:p>
            <a:pPr marL="0" indent="0">
              <a:buNone/>
            </a:pPr>
            <a:endParaRPr lang="af-ZA" sz="1600" dirty="0"/>
          </a:p>
          <a:p>
            <a:pPr marL="0" indent="0">
              <a:buNone/>
            </a:pPr>
            <a:r>
              <a:rPr lang="af-ZA" sz="1600" dirty="0"/>
              <a:t>* More on https://www.slovenia.info</a:t>
            </a:r>
            <a:endParaRPr lang="en-SI" sz="1600" dirty="0"/>
          </a:p>
        </p:txBody>
      </p:sp>
      <p:pic>
        <p:nvPicPr>
          <p:cNvPr id="5" name="Picture 4">
            <a:extLst>
              <a:ext uri="{FF2B5EF4-FFF2-40B4-BE49-F238E27FC236}">
                <a16:creationId xmlns:a16="http://schemas.microsoft.com/office/drawing/2014/main" id="{64F5B53E-C834-1F45-FA46-7B57E7E7DA38}"/>
              </a:ext>
            </a:extLst>
          </p:cNvPr>
          <p:cNvPicPr>
            <a:picLocks noChangeAspect="1"/>
          </p:cNvPicPr>
          <p:nvPr/>
        </p:nvPicPr>
        <p:blipFill>
          <a:blip r:embed="rId2"/>
          <a:stretch>
            <a:fillRect/>
          </a:stretch>
        </p:blipFill>
        <p:spPr>
          <a:xfrm>
            <a:off x="1449355" y="680739"/>
            <a:ext cx="9293290" cy="4997798"/>
          </a:xfrm>
          <a:prstGeom prst="rect">
            <a:avLst/>
          </a:prstGeom>
        </p:spPr>
      </p:pic>
    </p:spTree>
    <p:extLst>
      <p:ext uri="{BB962C8B-B14F-4D97-AF65-F5344CB8AC3E}">
        <p14:creationId xmlns:p14="http://schemas.microsoft.com/office/powerpoint/2010/main" val="180462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107A-7B51-96F5-979F-8A8D0248A38E}"/>
              </a:ext>
            </a:extLst>
          </p:cNvPr>
          <p:cNvSpPr>
            <a:spLocks noGrp="1"/>
          </p:cNvSpPr>
          <p:nvPr>
            <p:ph type="title"/>
          </p:nvPr>
        </p:nvSpPr>
        <p:spPr>
          <a:xfrm>
            <a:off x="838200" y="0"/>
            <a:ext cx="10515600" cy="718457"/>
          </a:xfrm>
        </p:spPr>
        <p:txBody>
          <a:bodyPr/>
          <a:lstStyle/>
          <a:p>
            <a:r>
              <a:rPr lang="en-US"/>
              <a:t>				212 municipalities</a:t>
            </a:r>
            <a:endParaRPr lang="en-SI" dirty="0"/>
          </a:p>
        </p:txBody>
      </p:sp>
      <p:pic>
        <p:nvPicPr>
          <p:cNvPr id="5" name="Content Placeholder 4">
            <a:extLst>
              <a:ext uri="{FF2B5EF4-FFF2-40B4-BE49-F238E27FC236}">
                <a16:creationId xmlns:a16="http://schemas.microsoft.com/office/drawing/2014/main" id="{5874B917-82C3-F3C0-48AD-FDFF3F7F106B}"/>
              </a:ext>
            </a:extLst>
          </p:cNvPr>
          <p:cNvPicPr>
            <a:picLocks noGrp="1" noChangeAspect="1"/>
          </p:cNvPicPr>
          <p:nvPr>
            <p:ph idx="1"/>
          </p:nvPr>
        </p:nvPicPr>
        <p:blipFill>
          <a:blip r:embed="rId2"/>
          <a:stretch>
            <a:fillRect/>
          </a:stretch>
        </p:blipFill>
        <p:spPr>
          <a:xfrm>
            <a:off x="653143" y="998378"/>
            <a:ext cx="7912359" cy="5449174"/>
          </a:xfrm>
        </p:spPr>
      </p:pic>
      <p:pic>
        <p:nvPicPr>
          <p:cNvPr id="7" name="Picture 6">
            <a:extLst>
              <a:ext uri="{FF2B5EF4-FFF2-40B4-BE49-F238E27FC236}">
                <a16:creationId xmlns:a16="http://schemas.microsoft.com/office/drawing/2014/main" id="{9803D51C-9A7E-E706-E16C-E0C82C662D98}"/>
              </a:ext>
            </a:extLst>
          </p:cNvPr>
          <p:cNvPicPr>
            <a:picLocks noChangeAspect="1"/>
          </p:cNvPicPr>
          <p:nvPr/>
        </p:nvPicPr>
        <p:blipFill>
          <a:blip r:embed="rId3"/>
          <a:stretch>
            <a:fillRect/>
          </a:stretch>
        </p:blipFill>
        <p:spPr>
          <a:xfrm>
            <a:off x="8859078" y="998378"/>
            <a:ext cx="3332922" cy="4693298"/>
          </a:xfrm>
          <a:prstGeom prst="rect">
            <a:avLst/>
          </a:prstGeom>
        </p:spPr>
      </p:pic>
    </p:spTree>
    <p:extLst>
      <p:ext uri="{BB962C8B-B14F-4D97-AF65-F5344CB8AC3E}">
        <p14:creationId xmlns:p14="http://schemas.microsoft.com/office/powerpoint/2010/main" val="18817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AFDC-B053-AF00-E4C4-9A7B7091FBDC}"/>
              </a:ext>
            </a:extLst>
          </p:cNvPr>
          <p:cNvSpPr>
            <a:spLocks noGrp="1"/>
          </p:cNvSpPr>
          <p:nvPr>
            <p:ph type="title"/>
          </p:nvPr>
        </p:nvSpPr>
        <p:spPr>
          <a:xfrm>
            <a:off x="838200" y="27993"/>
            <a:ext cx="10515600" cy="858416"/>
          </a:xfrm>
        </p:spPr>
        <p:txBody>
          <a:bodyPr/>
          <a:lstStyle/>
          <a:p>
            <a:r>
              <a:rPr lang="en-US" dirty="0"/>
              <a:t>		Regions?</a:t>
            </a:r>
            <a:endParaRPr lang="en-SI" dirty="0"/>
          </a:p>
        </p:txBody>
      </p:sp>
      <p:pic>
        <p:nvPicPr>
          <p:cNvPr id="4" name="Picture 1">
            <a:extLst>
              <a:ext uri="{FF2B5EF4-FFF2-40B4-BE49-F238E27FC236}">
                <a16:creationId xmlns:a16="http://schemas.microsoft.com/office/drawing/2014/main" id="{C2079B85-5842-25CD-950A-D0D6F1B72C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54133"/>
            <a:ext cx="6637500" cy="42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AF1DFF-518E-A0FB-015B-875B570A085C}"/>
              </a:ext>
            </a:extLst>
          </p:cNvPr>
          <p:cNvPicPr>
            <a:picLocks noChangeAspect="1"/>
          </p:cNvPicPr>
          <p:nvPr/>
        </p:nvPicPr>
        <p:blipFill>
          <a:blip r:embed="rId3"/>
          <a:stretch>
            <a:fillRect/>
          </a:stretch>
        </p:blipFill>
        <p:spPr>
          <a:xfrm>
            <a:off x="6096000" y="457201"/>
            <a:ext cx="6028641" cy="2813366"/>
          </a:xfrm>
          <a:prstGeom prst="rect">
            <a:avLst/>
          </a:prstGeom>
        </p:spPr>
      </p:pic>
    </p:spTree>
    <p:extLst>
      <p:ext uri="{BB962C8B-B14F-4D97-AF65-F5344CB8AC3E}">
        <p14:creationId xmlns:p14="http://schemas.microsoft.com/office/powerpoint/2010/main" val="141973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6FF3B-EB9E-14F0-C9DC-70CADB96DED2}"/>
              </a:ext>
            </a:extLst>
          </p:cNvPr>
          <p:cNvSpPr>
            <a:spLocks noGrp="1"/>
          </p:cNvSpPr>
          <p:nvPr>
            <p:ph idx="1"/>
          </p:nvPr>
        </p:nvSpPr>
        <p:spPr>
          <a:xfrm>
            <a:off x="375138" y="947815"/>
            <a:ext cx="11441723" cy="4768041"/>
          </a:xfrm>
        </p:spPr>
        <p:txBody>
          <a:bodyPr>
            <a:normAutofit fontScale="92500" lnSpcReduction="20000"/>
          </a:bodyPr>
          <a:lstStyle/>
          <a:p>
            <a:pPr marL="0" indent="0" algn="ctr">
              <a:buNone/>
            </a:pPr>
            <a:r>
              <a:rPr lang="en-US" dirty="0">
                <a:effectLst/>
              </a:rPr>
              <a:t>Article 146 Constitution</a:t>
            </a:r>
            <a:endParaRPr lang="en-US" dirty="0"/>
          </a:p>
          <a:p>
            <a:pPr marL="0" indent="0" algn="ctr">
              <a:buNone/>
            </a:pPr>
            <a:r>
              <a:rPr lang="en-US" dirty="0">
                <a:effectLst/>
              </a:rPr>
              <a:t>(</a:t>
            </a:r>
            <a:r>
              <a:rPr lang="en-US" b="1" dirty="0">
                <a:effectLst/>
              </a:rPr>
              <a:t>funding of the state and local communities</a:t>
            </a:r>
            <a:r>
              <a:rPr lang="en-US" dirty="0">
                <a:effectLst/>
              </a:rPr>
              <a:t>)</a:t>
            </a:r>
            <a:endParaRPr lang="en-US" dirty="0"/>
          </a:p>
          <a:p>
            <a:pPr marL="0" indent="0" algn="just">
              <a:buNone/>
            </a:pPr>
            <a:r>
              <a:rPr lang="en-US" dirty="0">
                <a:effectLst/>
              </a:rPr>
              <a:t>The state and local communities obtain funds for the implementation of their tasks through taxes and other mandatory duties and through income from their own property.</a:t>
            </a:r>
            <a:endParaRPr lang="en-US" dirty="0"/>
          </a:p>
          <a:p>
            <a:pPr marL="0" indent="0" algn="just">
              <a:buNone/>
            </a:pPr>
            <a:r>
              <a:rPr lang="en-US" dirty="0">
                <a:effectLst/>
              </a:rPr>
              <a:t>The state and local communities show the value of their assets with asset balance sheets.</a:t>
            </a:r>
          </a:p>
          <a:p>
            <a:pPr marL="0" indent="0">
              <a:buNone/>
            </a:pPr>
            <a:endParaRPr lang="en-US" dirty="0"/>
          </a:p>
          <a:p>
            <a:pPr marL="0" indent="0" algn="ctr">
              <a:buNone/>
            </a:pPr>
            <a:r>
              <a:rPr lang="en-US" dirty="0">
                <a:effectLst/>
              </a:rPr>
              <a:t>Article 147 Constitution</a:t>
            </a:r>
            <a:endParaRPr lang="en-US" dirty="0"/>
          </a:p>
          <a:p>
            <a:pPr marL="0" indent="0" algn="ctr">
              <a:buNone/>
            </a:pPr>
            <a:r>
              <a:rPr lang="en-US" dirty="0">
                <a:effectLst/>
              </a:rPr>
              <a:t>(</a:t>
            </a:r>
            <a:r>
              <a:rPr lang="en-US" b="1" dirty="0">
                <a:effectLst/>
              </a:rPr>
              <a:t>taxes</a:t>
            </a:r>
            <a:r>
              <a:rPr lang="en-US" dirty="0">
                <a:effectLst/>
              </a:rPr>
              <a:t>)</a:t>
            </a:r>
            <a:endParaRPr lang="en-US" dirty="0"/>
          </a:p>
          <a:p>
            <a:pPr marL="0" indent="0">
              <a:buNone/>
            </a:pPr>
            <a:r>
              <a:rPr lang="en-US" dirty="0">
                <a:effectLst/>
              </a:rPr>
              <a:t>The state prescribes taxes, customs duties, and other duties by law. Local communities prescribe taxes and other duties under the conditions set by the constitution and the law.</a:t>
            </a:r>
            <a:endParaRPr lang="en-US" dirty="0"/>
          </a:p>
          <a:p>
            <a:pPr marL="0" indent="0">
              <a:buNone/>
            </a:pPr>
            <a:endParaRPr lang="en-US" dirty="0"/>
          </a:p>
        </p:txBody>
      </p:sp>
    </p:spTree>
    <p:extLst>
      <p:ext uri="{BB962C8B-B14F-4D97-AF65-F5344CB8AC3E}">
        <p14:creationId xmlns:p14="http://schemas.microsoft.com/office/powerpoint/2010/main" val="10016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6D0C-F222-0ED9-BF92-B03A48240EB7}"/>
              </a:ext>
            </a:extLst>
          </p:cNvPr>
          <p:cNvSpPr>
            <a:spLocks noGrp="1"/>
          </p:cNvSpPr>
          <p:nvPr>
            <p:ph type="title"/>
          </p:nvPr>
        </p:nvSpPr>
        <p:spPr>
          <a:xfrm>
            <a:off x="838200" y="94663"/>
            <a:ext cx="10515600" cy="858416"/>
          </a:xfrm>
        </p:spPr>
        <p:txBody>
          <a:bodyPr/>
          <a:lstStyle/>
          <a:p>
            <a:pPr algn="ctr"/>
            <a:r>
              <a:rPr lang="en-US" dirty="0">
                <a:effectLst/>
              </a:rPr>
              <a:t>Financing of municipalities</a:t>
            </a:r>
            <a:endParaRPr lang="en-SI" dirty="0"/>
          </a:p>
        </p:txBody>
      </p:sp>
      <p:sp>
        <p:nvSpPr>
          <p:cNvPr id="3" name="Content Placeholder 2">
            <a:extLst>
              <a:ext uri="{FF2B5EF4-FFF2-40B4-BE49-F238E27FC236}">
                <a16:creationId xmlns:a16="http://schemas.microsoft.com/office/drawing/2014/main" id="{E2AD8180-4309-3E18-7508-AA6882828B7B}"/>
              </a:ext>
            </a:extLst>
          </p:cNvPr>
          <p:cNvSpPr>
            <a:spLocks noGrp="1"/>
          </p:cNvSpPr>
          <p:nvPr>
            <p:ph idx="1"/>
          </p:nvPr>
        </p:nvSpPr>
        <p:spPr>
          <a:xfrm>
            <a:off x="838200" y="828432"/>
            <a:ext cx="10515600" cy="5348532"/>
          </a:xfrm>
        </p:spPr>
        <p:txBody>
          <a:bodyPr>
            <a:normAutofit fontScale="70000" lnSpcReduction="20000"/>
          </a:bodyPr>
          <a:lstStyle/>
          <a:p>
            <a:r>
              <a:rPr lang="en-US" sz="2900" dirty="0">
                <a:effectLst/>
                <a:latin typeface="+mj-lt"/>
              </a:rPr>
              <a:t>Financing of municipalities is based on the principles of local self-government, especially the principle of proportionality of funding sources with the tasks of municipalities and the principle of autonomy of municipalities in financing municipal tasks.</a:t>
            </a:r>
          </a:p>
          <a:p>
            <a:endParaRPr lang="en-US" sz="2900" dirty="0">
              <a:latin typeface="+mj-lt"/>
            </a:endParaRPr>
          </a:p>
          <a:p>
            <a:r>
              <a:rPr lang="en-US" sz="2900" dirty="0">
                <a:effectLst/>
                <a:latin typeface="+mj-lt"/>
              </a:rPr>
              <a:t>The sources of financing of the municipality are revenues from the municipal budget from:</a:t>
            </a:r>
            <a:endParaRPr lang="en-US" sz="2900" dirty="0">
              <a:latin typeface="+mj-lt"/>
            </a:endParaRPr>
          </a:p>
          <a:p>
            <a:pPr marL="0" indent="0">
              <a:buNone/>
            </a:pPr>
            <a:r>
              <a:rPr lang="en-US" sz="2900" dirty="0">
                <a:effectLst/>
                <a:latin typeface="+mj-lt"/>
              </a:rPr>
              <a:t>-        personal income tax (PIT - 54%)</a:t>
            </a:r>
          </a:p>
          <a:p>
            <a:pPr marL="0" indent="0">
              <a:buNone/>
            </a:pPr>
            <a:r>
              <a:rPr lang="en-US" sz="2900" dirty="0">
                <a:effectLst/>
                <a:latin typeface="+mj-lt"/>
              </a:rPr>
              <a:t>-        “real estate tax” (NUSZ);</a:t>
            </a:r>
            <a:endParaRPr lang="en-US" sz="2900" dirty="0">
              <a:latin typeface="+mj-lt"/>
            </a:endParaRPr>
          </a:p>
          <a:p>
            <a:pPr marL="0" indent="0">
              <a:buNone/>
            </a:pPr>
            <a:r>
              <a:rPr lang="en-US" sz="2900" dirty="0">
                <a:effectLst/>
                <a:latin typeface="+mj-lt"/>
              </a:rPr>
              <a:t>-        tax on water vessels;</a:t>
            </a:r>
            <a:endParaRPr lang="en-US" sz="2900" dirty="0">
              <a:latin typeface="+mj-lt"/>
            </a:endParaRPr>
          </a:p>
          <a:p>
            <a:pPr marL="0" indent="0">
              <a:buNone/>
            </a:pPr>
            <a:r>
              <a:rPr lang="en-US" sz="2900" dirty="0">
                <a:effectLst/>
                <a:latin typeface="+mj-lt"/>
              </a:rPr>
              <a:t>-        real estate transaction tax;</a:t>
            </a:r>
            <a:endParaRPr lang="en-US" sz="2900" dirty="0">
              <a:latin typeface="+mj-lt"/>
            </a:endParaRPr>
          </a:p>
          <a:p>
            <a:pPr marL="0" indent="0">
              <a:buNone/>
            </a:pPr>
            <a:r>
              <a:rPr lang="en-US" sz="2900" dirty="0">
                <a:effectLst/>
                <a:latin typeface="+mj-lt"/>
              </a:rPr>
              <a:t>-        inheritance and gift tax;</a:t>
            </a:r>
            <a:endParaRPr lang="en-US" sz="2900" dirty="0">
              <a:latin typeface="+mj-lt"/>
            </a:endParaRPr>
          </a:p>
          <a:p>
            <a:pPr marL="0" indent="0">
              <a:buNone/>
            </a:pPr>
            <a:r>
              <a:rPr lang="en-US" sz="2900" dirty="0">
                <a:effectLst/>
                <a:latin typeface="+mj-lt"/>
              </a:rPr>
              <a:t>-        tax on winnings from classic games of chance (lottery) and</a:t>
            </a:r>
            <a:endParaRPr lang="en-US" sz="2900" dirty="0">
              <a:latin typeface="+mj-lt"/>
            </a:endParaRPr>
          </a:p>
          <a:p>
            <a:pPr>
              <a:buFontTx/>
              <a:buChar char="-"/>
            </a:pPr>
            <a:r>
              <a:rPr lang="en-US" sz="2900" dirty="0">
                <a:effectLst/>
                <a:latin typeface="+mj-lt"/>
              </a:rPr>
              <a:t>       other tax, if so determined by the law governing the tax.</a:t>
            </a:r>
          </a:p>
          <a:p>
            <a:pPr>
              <a:buFontTx/>
              <a:buChar char="-"/>
            </a:pPr>
            <a:endParaRPr lang="en-US" sz="2900" dirty="0">
              <a:latin typeface="+mj-lt"/>
            </a:endParaRPr>
          </a:p>
          <a:p>
            <a:pPr>
              <a:buFontTx/>
              <a:buChar char="-"/>
            </a:pPr>
            <a:r>
              <a:rPr lang="en-US" sz="2900" dirty="0">
                <a:latin typeface="+mj-lt"/>
              </a:rPr>
              <a:t>Other own resources : </a:t>
            </a:r>
            <a:r>
              <a:rPr lang="en-US" sz="2900" dirty="0">
                <a:effectLst/>
              </a:rPr>
              <a:t>Revenues from self-contributions, fees, fines, concession fees, payments for services of local public services and others are also a source of financing for the municipality, if so determined by the law governing the individual tax or by a regulation issued on the basis of the law.</a:t>
            </a:r>
            <a:endParaRPr lang="en-US" sz="2900" dirty="0">
              <a:latin typeface="+mj-lt"/>
            </a:endParaRPr>
          </a:p>
          <a:p>
            <a:pPr marL="0" indent="0">
              <a:buNone/>
            </a:pPr>
            <a:endParaRPr lang="en-SI" dirty="0"/>
          </a:p>
        </p:txBody>
      </p:sp>
    </p:spTree>
    <p:extLst>
      <p:ext uri="{BB962C8B-B14F-4D97-AF65-F5344CB8AC3E}">
        <p14:creationId xmlns:p14="http://schemas.microsoft.com/office/powerpoint/2010/main" val="112704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EA96-7AA6-1E02-89AF-5AA348020F47}"/>
              </a:ext>
            </a:extLst>
          </p:cNvPr>
          <p:cNvSpPr>
            <a:spLocks noGrp="1"/>
          </p:cNvSpPr>
          <p:nvPr>
            <p:ph type="title"/>
          </p:nvPr>
        </p:nvSpPr>
        <p:spPr/>
        <p:txBody>
          <a:bodyPr>
            <a:normAutofit/>
          </a:bodyPr>
          <a:lstStyle/>
          <a:p>
            <a:pPr algn="ctr"/>
            <a:r>
              <a:rPr lang="en-US" sz="4000" dirty="0"/>
              <a:t>Average costs and appropriate expenditure</a:t>
            </a:r>
            <a:endParaRPr lang="en-SI" sz="4000" dirty="0"/>
          </a:p>
        </p:txBody>
      </p:sp>
      <p:sp>
        <p:nvSpPr>
          <p:cNvPr id="3" name="Content Placeholder 2">
            <a:extLst>
              <a:ext uri="{FF2B5EF4-FFF2-40B4-BE49-F238E27FC236}">
                <a16:creationId xmlns:a16="http://schemas.microsoft.com/office/drawing/2014/main" id="{45BA14AD-DFC7-3AE2-48F9-4FE379343AA5}"/>
              </a:ext>
            </a:extLst>
          </p:cNvPr>
          <p:cNvSpPr>
            <a:spLocks noGrp="1"/>
          </p:cNvSpPr>
          <p:nvPr>
            <p:ph idx="1"/>
          </p:nvPr>
        </p:nvSpPr>
        <p:spPr/>
        <p:txBody>
          <a:bodyPr>
            <a:normAutofit fontScale="77500" lnSpcReduction="20000"/>
          </a:bodyPr>
          <a:lstStyle/>
          <a:p>
            <a:pPr marL="0" indent="0">
              <a:buNone/>
            </a:pPr>
            <a:r>
              <a:rPr lang="en-US" dirty="0">
                <a:effectLst/>
              </a:rPr>
              <a:t>Tasks, the costs of which are taken into account to determine the appropriate spending of the municipality, are tasks that the municipality must perform based on laws and to the extent determined by laws, and refer to provision of public services and implementation of public programs in the areas of:</a:t>
            </a:r>
          </a:p>
          <a:p>
            <a:pPr marL="0" indent="0">
              <a:buNone/>
            </a:pPr>
            <a:r>
              <a:rPr lang="en-US" dirty="0">
                <a:effectLst/>
              </a:rPr>
              <a:t>- </a:t>
            </a:r>
            <a:r>
              <a:rPr lang="en-US" sz="1800" dirty="0">
                <a:effectLst/>
                <a:latin typeface="Times New Roman" panose="02020603050405020304" pitchFamily="18" charset="0"/>
              </a:rPr>
              <a:t>  </a:t>
            </a:r>
            <a:r>
              <a:rPr lang="en-US" dirty="0">
                <a:effectLst/>
              </a:rPr>
              <a:t>preschool education,</a:t>
            </a:r>
            <a:endParaRPr lang="en-US" dirty="0"/>
          </a:p>
          <a:p>
            <a:pPr marL="0" indent="0">
              <a:buNone/>
            </a:pPr>
            <a:r>
              <a:rPr lang="en-US" dirty="0">
                <a:effectLst/>
              </a:rPr>
              <a:t>- </a:t>
            </a:r>
            <a:r>
              <a:rPr lang="en-US" sz="1800" dirty="0">
                <a:effectLst/>
                <a:latin typeface="Times New Roman" panose="02020603050405020304" pitchFamily="18" charset="0"/>
              </a:rPr>
              <a:t>  </a:t>
            </a:r>
            <a:r>
              <a:rPr lang="en-US" dirty="0">
                <a:effectLst/>
              </a:rPr>
              <a:t>elementary education and sports,</a:t>
            </a:r>
            <a:endParaRPr lang="en-US" dirty="0"/>
          </a:p>
          <a:p>
            <a:pPr marL="0" indent="0">
              <a:buNone/>
            </a:pPr>
            <a:r>
              <a:rPr lang="en-US" dirty="0">
                <a:effectLst/>
              </a:rPr>
              <a:t>- </a:t>
            </a:r>
            <a:r>
              <a:rPr lang="en-US" sz="1800" dirty="0">
                <a:effectLst/>
                <a:latin typeface="Times New Roman" panose="02020603050405020304" pitchFamily="18" charset="0"/>
              </a:rPr>
              <a:t>  </a:t>
            </a:r>
            <a:r>
              <a:rPr lang="en-US" dirty="0">
                <a:effectLst/>
              </a:rPr>
              <a:t>primary health care,</a:t>
            </a:r>
            <a:endParaRPr lang="en-US" dirty="0"/>
          </a:p>
          <a:p>
            <a:pPr marL="0" indent="0">
              <a:buNone/>
            </a:pPr>
            <a:r>
              <a:rPr lang="en-US" dirty="0">
                <a:effectLst/>
              </a:rPr>
              <a:t>- </a:t>
            </a:r>
            <a:r>
              <a:rPr lang="en-US" sz="1800" dirty="0">
                <a:effectLst/>
                <a:latin typeface="Times New Roman" panose="02020603050405020304" pitchFamily="18" charset="0"/>
              </a:rPr>
              <a:t>  </a:t>
            </a:r>
            <a:r>
              <a:rPr lang="en-US" dirty="0">
                <a:effectLst/>
              </a:rPr>
              <a:t>social security,</a:t>
            </a:r>
            <a:endParaRPr lang="en-US" dirty="0"/>
          </a:p>
          <a:p>
            <a:pPr marL="0" indent="0">
              <a:buNone/>
            </a:pPr>
            <a:r>
              <a:rPr lang="en-US" dirty="0">
                <a:effectLst/>
              </a:rPr>
              <a:t>- </a:t>
            </a:r>
            <a:r>
              <a:rPr lang="en-US" sz="1800" dirty="0">
                <a:effectLst/>
                <a:latin typeface="Times New Roman" panose="02020603050405020304" pitchFamily="18" charset="0"/>
              </a:rPr>
              <a:t>  </a:t>
            </a:r>
            <a:r>
              <a:rPr lang="en-US" dirty="0">
                <a:effectLst/>
              </a:rPr>
              <a:t>cultures </a:t>
            </a:r>
            <a:r>
              <a:rPr lang="en-US" b="1" dirty="0">
                <a:effectLst/>
              </a:rPr>
              <a:t>etc.</a:t>
            </a:r>
          </a:p>
          <a:p>
            <a:pPr marL="0" indent="0">
              <a:buNone/>
            </a:pPr>
            <a:r>
              <a:rPr lang="en-US" b="1" dirty="0">
                <a:effectLst/>
              </a:rPr>
              <a:t>Average costs </a:t>
            </a:r>
            <a:r>
              <a:rPr lang="en-US" dirty="0">
                <a:effectLst/>
              </a:rPr>
              <a:t>for financing municipal tasks are calculated as average costs per inhabitant for the next two fiscal years – </a:t>
            </a:r>
            <a:r>
              <a:rPr lang="en-US" b="1" dirty="0">
                <a:effectLst/>
              </a:rPr>
              <a:t>negotiations, state budget and legislative veto!</a:t>
            </a:r>
          </a:p>
          <a:p>
            <a:pPr marL="0" indent="0">
              <a:buNone/>
            </a:pPr>
            <a:r>
              <a:rPr lang="en-US" dirty="0">
                <a:effectLst/>
              </a:rPr>
              <a:t>The </a:t>
            </a:r>
            <a:r>
              <a:rPr lang="en-US" b="1" dirty="0">
                <a:effectLst/>
                <a:hlinkClick r:id="rId2"/>
              </a:rPr>
              <a:t>appropriate expenditure</a:t>
            </a:r>
            <a:r>
              <a:rPr lang="en-US" b="1" dirty="0">
                <a:effectLst/>
              </a:rPr>
              <a:t> </a:t>
            </a:r>
            <a:r>
              <a:rPr lang="en-US" dirty="0">
                <a:effectLst/>
              </a:rPr>
              <a:t>of the municipality for an individual budget year is determined by the ministry responsible for finance, according to the equation: </a:t>
            </a:r>
            <a:r>
              <a:rPr lang="en-US" dirty="0" err="1">
                <a:effectLst/>
              </a:rPr>
              <a:t>PPi</a:t>
            </a:r>
            <a:r>
              <a:rPr lang="en-US" dirty="0">
                <a:effectLst/>
              </a:rPr>
              <a:t> = (0.61 + 0.13*Ci + 0.06*Pi + 0.12*</a:t>
            </a:r>
            <a:r>
              <a:rPr lang="en-US" dirty="0" err="1">
                <a:effectLst/>
              </a:rPr>
              <a:t>PMi</a:t>
            </a:r>
            <a:r>
              <a:rPr lang="en-US" dirty="0">
                <a:effectLst/>
              </a:rPr>
              <a:t> + 0.04*</a:t>
            </a:r>
            <a:r>
              <a:rPr lang="en-US" dirty="0" err="1">
                <a:effectLst/>
              </a:rPr>
              <a:t>ŠMi</a:t>
            </a:r>
            <a:r>
              <a:rPr lang="en-US" dirty="0">
                <a:effectLst/>
              </a:rPr>
              <a:t> + 0.015*</a:t>
            </a:r>
            <a:r>
              <a:rPr lang="en-US" dirty="0" err="1">
                <a:effectLst/>
              </a:rPr>
              <a:t>SUi</a:t>
            </a:r>
            <a:r>
              <a:rPr lang="en-US" dirty="0">
                <a:effectLst/>
              </a:rPr>
              <a:t> + 0.025*</a:t>
            </a:r>
            <a:r>
              <a:rPr lang="en-US" dirty="0" err="1">
                <a:effectLst/>
              </a:rPr>
              <a:t>SDi</a:t>
            </a:r>
            <a:r>
              <a:rPr lang="en-US" dirty="0">
                <a:effectLst/>
              </a:rPr>
              <a:t>)*P*Oi </a:t>
            </a:r>
          </a:p>
          <a:p>
            <a:endParaRPr lang="en-SI" dirty="0"/>
          </a:p>
        </p:txBody>
      </p:sp>
    </p:spTree>
    <p:extLst>
      <p:ext uri="{BB962C8B-B14F-4D97-AF65-F5344CB8AC3E}">
        <p14:creationId xmlns:p14="http://schemas.microsoft.com/office/powerpoint/2010/main" val="167759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D891-CD03-8E38-353F-57A89C88CC06}"/>
              </a:ext>
            </a:extLst>
          </p:cNvPr>
          <p:cNvSpPr>
            <a:spLocks noGrp="1"/>
          </p:cNvSpPr>
          <p:nvPr>
            <p:ph type="title"/>
          </p:nvPr>
        </p:nvSpPr>
        <p:spPr>
          <a:xfrm>
            <a:off x="838200" y="438540"/>
            <a:ext cx="10515600" cy="1129265"/>
          </a:xfrm>
        </p:spPr>
        <p:txBody>
          <a:bodyPr>
            <a:noAutofit/>
          </a:bodyPr>
          <a:lstStyle/>
          <a:p>
            <a:pPr algn="ctr"/>
            <a:r>
              <a:rPr lang="en-US" sz="4000" b="1" dirty="0"/>
              <a:t>C</a:t>
            </a:r>
            <a:r>
              <a:rPr lang="en-US" sz="4000" b="1" i="0" u="none" strike="noStrike" baseline="0" dirty="0"/>
              <a:t>lassification of financial autonomy of </a:t>
            </a:r>
            <a:r>
              <a:rPr lang="af-ZA" sz="4000" b="1" i="0" u="none" strike="noStrike" baseline="0" dirty="0"/>
              <a:t>municipalities in Slovenia</a:t>
            </a:r>
            <a:endParaRPr lang="en-SI" sz="4000" b="1" dirty="0"/>
          </a:p>
        </p:txBody>
      </p:sp>
      <p:sp>
        <p:nvSpPr>
          <p:cNvPr id="3" name="Content Placeholder 2">
            <a:extLst>
              <a:ext uri="{FF2B5EF4-FFF2-40B4-BE49-F238E27FC236}">
                <a16:creationId xmlns:a16="http://schemas.microsoft.com/office/drawing/2014/main" id="{131D49C1-A331-E19C-B5D1-656C06B261D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1400" dirty="0"/>
              <a:t>*U. </a:t>
            </a:r>
            <a:r>
              <a:rPr lang="en-US" sz="1400" dirty="0" err="1"/>
              <a:t>Pinterič</a:t>
            </a:r>
            <a:r>
              <a:rPr lang="en-US" sz="1400" dirty="0"/>
              <a:t> (2014)</a:t>
            </a:r>
            <a:endParaRPr lang="en-SI" sz="1400" dirty="0"/>
          </a:p>
        </p:txBody>
      </p:sp>
      <p:pic>
        <p:nvPicPr>
          <p:cNvPr id="7" name="Picture 6">
            <a:extLst>
              <a:ext uri="{FF2B5EF4-FFF2-40B4-BE49-F238E27FC236}">
                <a16:creationId xmlns:a16="http://schemas.microsoft.com/office/drawing/2014/main" id="{C5E00AF8-E076-7F97-FA60-35D7B71E1B83}"/>
              </a:ext>
            </a:extLst>
          </p:cNvPr>
          <p:cNvPicPr>
            <a:picLocks noChangeAspect="1"/>
          </p:cNvPicPr>
          <p:nvPr/>
        </p:nvPicPr>
        <p:blipFill>
          <a:blip r:embed="rId2"/>
          <a:stretch>
            <a:fillRect/>
          </a:stretch>
        </p:blipFill>
        <p:spPr>
          <a:xfrm>
            <a:off x="1938531" y="1567805"/>
            <a:ext cx="8314937" cy="3881273"/>
          </a:xfrm>
          <a:prstGeom prst="rect">
            <a:avLst/>
          </a:prstGeom>
        </p:spPr>
      </p:pic>
    </p:spTree>
    <p:extLst>
      <p:ext uri="{BB962C8B-B14F-4D97-AF65-F5344CB8AC3E}">
        <p14:creationId xmlns:p14="http://schemas.microsoft.com/office/powerpoint/2010/main" val="155891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D799-436A-B7CE-7030-9C26F67E563F}"/>
              </a:ext>
            </a:extLst>
          </p:cNvPr>
          <p:cNvSpPr>
            <a:spLocks noGrp="1"/>
          </p:cNvSpPr>
          <p:nvPr>
            <p:ph type="title"/>
          </p:nvPr>
        </p:nvSpPr>
        <p:spPr>
          <a:xfrm>
            <a:off x="838200" y="438540"/>
            <a:ext cx="10515600" cy="679060"/>
          </a:xfrm>
        </p:spPr>
        <p:txBody>
          <a:bodyPr>
            <a:normAutofit fontScale="90000"/>
          </a:bodyPr>
          <a:lstStyle/>
          <a:p>
            <a:r>
              <a:rPr lang="en-US" dirty="0"/>
              <a:t>		</a:t>
            </a:r>
            <a:r>
              <a:rPr lang="en-US" b="1" dirty="0"/>
              <a:t>Participatory budget </a:t>
            </a:r>
            <a:r>
              <a:rPr lang="en-US" dirty="0"/>
              <a:t>– a tool for 					sustainable development?</a:t>
            </a:r>
            <a:endParaRPr lang="en-SI" dirty="0"/>
          </a:p>
        </p:txBody>
      </p:sp>
      <p:sp>
        <p:nvSpPr>
          <p:cNvPr id="3" name="Content Placeholder 2">
            <a:extLst>
              <a:ext uri="{FF2B5EF4-FFF2-40B4-BE49-F238E27FC236}">
                <a16:creationId xmlns:a16="http://schemas.microsoft.com/office/drawing/2014/main" id="{22FAC5D1-2F62-64D9-6A1A-F5DBA9B0D105}"/>
              </a:ext>
            </a:extLst>
          </p:cNvPr>
          <p:cNvSpPr>
            <a:spLocks noGrp="1"/>
          </p:cNvSpPr>
          <p:nvPr>
            <p:ph idx="1"/>
          </p:nvPr>
        </p:nvSpPr>
        <p:spPr/>
        <p:txBody>
          <a:bodyPr>
            <a:normAutofit fontScale="92500" lnSpcReduction="20000"/>
          </a:bodyPr>
          <a:lstStyle/>
          <a:p>
            <a:pPr marL="0" indent="0">
              <a:buNone/>
            </a:pPr>
            <a:endParaRPr lang="en-US" dirty="0"/>
          </a:p>
          <a:p>
            <a:pPr marL="0" indent="0" algn="ctr">
              <a:buNone/>
            </a:pPr>
            <a:r>
              <a:rPr lang="en-US" dirty="0">
                <a:effectLst/>
              </a:rPr>
              <a:t>Article 48.a (Local Self-Government Act)</a:t>
            </a:r>
            <a:endParaRPr lang="en-US" dirty="0"/>
          </a:p>
          <a:p>
            <a:pPr marL="0" indent="0">
              <a:buNone/>
            </a:pPr>
            <a:r>
              <a:rPr lang="en-US" dirty="0">
                <a:effectLst/>
              </a:rPr>
              <a:t>In the process of preparing the budget proposal, the municipality </a:t>
            </a:r>
            <a:r>
              <a:rPr lang="en-US" i="1" dirty="0">
                <a:effectLst/>
              </a:rPr>
              <a:t>can</a:t>
            </a:r>
            <a:r>
              <a:rPr lang="en-US" dirty="0">
                <a:effectLst/>
              </a:rPr>
              <a:t> determine the amount of funds intended to finance projects proposed by citizens. The municipality shall hold consultations with citizens on the proposed projects no later than before submitting the budget to the municipal council for acceptance.</a:t>
            </a:r>
            <a:endParaRPr lang="en-US" dirty="0"/>
          </a:p>
          <a:p>
            <a:pPr marL="0" indent="0">
              <a:buNone/>
            </a:pPr>
            <a:endParaRPr lang="en-US" dirty="0"/>
          </a:p>
          <a:p>
            <a:pPr>
              <a:buFont typeface="Arial" panose="020B0604020202020204" pitchFamily="34" charset="0"/>
              <a:buChar char="•"/>
            </a:pPr>
            <a:r>
              <a:rPr lang="en-US" dirty="0"/>
              <a:t>Soft approach</a:t>
            </a:r>
          </a:p>
          <a:p>
            <a:pPr>
              <a:buFont typeface="Arial" panose="020B0604020202020204" pitchFamily="34" charset="0"/>
              <a:buChar char="•"/>
            </a:pPr>
            <a:r>
              <a:rPr lang="en-US" dirty="0"/>
              <a:t>A facultative tool</a:t>
            </a:r>
          </a:p>
          <a:p>
            <a:pPr>
              <a:buFont typeface="Arial" panose="020B0604020202020204" pitchFamily="34" charset="0"/>
              <a:buChar char="•"/>
            </a:pPr>
            <a:r>
              <a:rPr lang="en-US" dirty="0"/>
              <a:t>Inclusive, people centered projects promoting facilities for socializing, and different kinds of public infrastructure capacities in line with the municipal social sustainability agenda promoting equality and diversity, social cohesion, democracy and governance, and quality of life in a certain municipality.</a:t>
            </a:r>
            <a:br>
              <a:rPr lang="en-US" dirty="0"/>
            </a:br>
            <a:endParaRPr lang="en-SI" dirty="0"/>
          </a:p>
        </p:txBody>
      </p:sp>
    </p:spTree>
    <p:extLst>
      <p:ext uri="{BB962C8B-B14F-4D97-AF65-F5344CB8AC3E}">
        <p14:creationId xmlns:p14="http://schemas.microsoft.com/office/powerpoint/2010/main" val="356639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FCBEEE17FBE4DB7DCE4195850B80F" ma:contentTypeVersion="15" ma:contentTypeDescription="Create a new document." ma:contentTypeScope="" ma:versionID="6cf9928d478d8bf79ddad8dd41772df3">
  <xsd:schema xmlns:xsd="http://www.w3.org/2001/XMLSchema" xmlns:xs="http://www.w3.org/2001/XMLSchema" xmlns:p="http://schemas.microsoft.com/office/2006/metadata/properties" xmlns:ns3="e0c2d2f6-7352-43dd-b36d-f0328ba750a7" xmlns:ns4="89547c94-1de6-4264-83c3-2b93e83efd5a" targetNamespace="http://schemas.microsoft.com/office/2006/metadata/properties" ma:root="true" ma:fieldsID="973106b3ca17aa196144b4d5ef430988" ns3:_="" ns4:_="">
    <xsd:import namespace="e0c2d2f6-7352-43dd-b36d-f0328ba750a7"/>
    <xsd:import namespace="89547c94-1de6-4264-83c3-2b93e83efd5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2d2f6-7352-43dd-b36d-f0328ba750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47c94-1de6-4264-83c3-2b93e83efd5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9547c94-1de6-4264-83c3-2b93e83efd5a" xsi:nil="true"/>
  </documentManagement>
</p:properties>
</file>

<file path=customXml/itemProps1.xml><?xml version="1.0" encoding="utf-8"?>
<ds:datastoreItem xmlns:ds="http://schemas.openxmlformats.org/officeDocument/2006/customXml" ds:itemID="{BC0225B7-B03F-48E9-AEBE-6FC9DC69470A}">
  <ds:schemaRefs>
    <ds:schemaRef ds:uri="http://schemas.microsoft.com/sharepoint/v3/contenttype/forms"/>
  </ds:schemaRefs>
</ds:datastoreItem>
</file>

<file path=customXml/itemProps2.xml><?xml version="1.0" encoding="utf-8"?>
<ds:datastoreItem xmlns:ds="http://schemas.openxmlformats.org/officeDocument/2006/customXml" ds:itemID="{8E7646F9-BA16-4BBB-82F9-7F345530F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2d2f6-7352-43dd-b36d-f0328ba750a7"/>
    <ds:schemaRef ds:uri="89547c94-1de6-4264-83c3-2b93e83ef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CABAE-ABFC-4D3F-B16C-8070F429B2BF}">
  <ds:schemaRefs>
    <ds:schemaRef ds:uri="89547c94-1de6-4264-83c3-2b93e83efd5a"/>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e0c2d2f6-7352-43dd-b36d-f0328ba750a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Times New Roman</vt:lpstr>
      <vt:lpstr>Office Theme</vt:lpstr>
      <vt:lpstr>   Financial autonomy and sustainability of Slovene municipalities  dr. Nejc Brezovar University of Ljubljana – Faculty of Public Administration         Györ, 18.3.2024</vt:lpstr>
      <vt:lpstr> Some facts…</vt:lpstr>
      <vt:lpstr>    212 municipalities</vt:lpstr>
      <vt:lpstr>  Regions?</vt:lpstr>
      <vt:lpstr>PowerPoint Presentation</vt:lpstr>
      <vt:lpstr>Financing of municipalities</vt:lpstr>
      <vt:lpstr>Average costs and appropriate expenditure</vt:lpstr>
      <vt:lpstr>Classification of financial autonomy of municipalities in Slovenia</vt:lpstr>
      <vt:lpstr>  Participatory budget – a tool for      sustainable development?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2014-05-07T13:35:53Z</dcterms:created>
  <dcterms:modified xsi:type="dcterms:W3CDTF">2024-03-18T09:14:34Z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0x01010059CFCBEEE17FBE4DB7DCE4195850B80F</vt:lpwstr>
  </property>
</Properties>
</file>