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454" r:id="rId2"/>
    <p:sldId id="468" r:id="rId3"/>
    <p:sldId id="465" r:id="rId4"/>
    <p:sldId id="472" r:id="rId5"/>
    <p:sldId id="475" r:id="rId6"/>
    <p:sldId id="473" r:id="rId7"/>
    <p:sldId id="476" r:id="rId8"/>
    <p:sldId id="256" r:id="rId9"/>
    <p:sldId id="257" r:id="rId10"/>
    <p:sldId id="471" r:id="rId11"/>
    <p:sldId id="266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llák Kitti dr." initials="PKd" lastIdx="3" clrIdx="0">
    <p:extLst>
      <p:ext uri="{19B8F6BF-5375-455C-9EA6-DF929625EA0E}">
        <p15:presenceInfo xmlns:p15="http://schemas.microsoft.com/office/powerpoint/2012/main" userId="Pollák Kitti dr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6388" autoAdjust="0"/>
  </p:normalViewPr>
  <p:slideViewPr>
    <p:cSldViewPr snapToGrid="0">
      <p:cViewPr varScale="1">
        <p:scale>
          <a:sx n="37" d="100"/>
          <a:sy n="37" d="100"/>
        </p:scale>
        <p:origin x="808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4316F-E86C-49D4-AC15-7A17DE09A103}" type="datetimeFigureOut">
              <a:rPr lang="hu-HU" smtClean="0"/>
              <a:t>2022. 12. 12.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EF2A3-A3A5-4E2C-8419-A23ACA0611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09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76300" y="2393850"/>
            <a:ext cx="10687050" cy="3797399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>
                <a:cs typeface="Times New Roman" panose="02020603050405020304" pitchFamily="18" charset="0"/>
              </a:rPr>
              <a:t>A közigazgatási jog oktatásának és fejlesztésének </a:t>
            </a:r>
            <a:br>
              <a:rPr lang="hu-HU" sz="4400" dirty="0">
                <a:cs typeface="Times New Roman" panose="02020603050405020304" pitchFamily="18" charset="0"/>
              </a:rPr>
            </a:br>
            <a:r>
              <a:rPr lang="hu-HU" sz="4400" dirty="0">
                <a:cs typeface="Times New Roman" panose="02020603050405020304" pitchFamily="18" charset="0"/>
              </a:rPr>
              <a:t>kihívásai napjainkban. </a:t>
            </a:r>
            <a:br>
              <a:rPr lang="hu-HU" sz="4400" dirty="0">
                <a:cs typeface="Times New Roman" panose="02020603050405020304" pitchFamily="18" charset="0"/>
              </a:rPr>
            </a:br>
            <a:r>
              <a:rPr lang="hu-HU" sz="4400" i="1" dirty="0">
                <a:cs typeface="Times New Roman" panose="02020603050405020304" pitchFamily="18" charset="0"/>
              </a:rPr>
              <a:t>Tanszéki tudományos eredmények és tervek</a:t>
            </a:r>
            <a:br>
              <a:rPr lang="hu-HU" sz="4400" i="1" dirty="0">
                <a:cs typeface="Times New Roman" panose="02020603050405020304" pitchFamily="18" charset="0"/>
              </a:rPr>
            </a:br>
            <a:r>
              <a:rPr lang="hu-HU" sz="4400" dirty="0">
                <a:cs typeface="Times New Roman" panose="02020603050405020304" pitchFamily="18" charset="0"/>
              </a:rPr>
              <a:t/>
            </a:r>
            <a:br>
              <a:rPr lang="hu-HU" sz="4400" dirty="0">
                <a:cs typeface="Times New Roman" panose="02020603050405020304" pitchFamily="18" charset="0"/>
              </a:rPr>
            </a:br>
            <a:r>
              <a:rPr lang="hu-HU" sz="2200" dirty="0">
                <a:cs typeface="Times New Roman" panose="02020603050405020304" pitchFamily="18" charset="0"/>
              </a:rPr>
              <a:t>2022. november 10.</a:t>
            </a:r>
            <a:endParaRPr lang="hu-HU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433EE1D3-676C-BA19-A42C-2A68C2BA0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76831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HU" sz="2400" dirty="0"/>
              <a:t>Amit kérünk a projekt keretében</a:t>
            </a:r>
            <a:r>
              <a:rPr lang="hu-HU" sz="2400" dirty="0"/>
              <a:t>: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BA5E490-6DA0-1909-CB5D-89133C37AA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351" y="1627360"/>
            <a:ext cx="5529225" cy="5007615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 err="1"/>
              <a:t>Kutatási</a:t>
            </a:r>
            <a:r>
              <a:rPr lang="en-GB" b="1" dirty="0"/>
              <a:t> </a:t>
            </a:r>
            <a:r>
              <a:rPr lang="en-GB" b="1" dirty="0" err="1"/>
              <a:t>együttműködés</a:t>
            </a:r>
            <a:r>
              <a:rPr lang="en-GB" b="1" dirty="0"/>
              <a:t> </a:t>
            </a:r>
            <a:r>
              <a:rPr lang="en-GB" b="1" dirty="0" err="1"/>
              <a:t>építése</a:t>
            </a:r>
            <a:r>
              <a:rPr lang="en-GB" b="1" dirty="0"/>
              <a:t> </a:t>
            </a:r>
            <a:r>
              <a:rPr lang="en-GB" dirty="0" err="1"/>
              <a:t>hazai</a:t>
            </a:r>
            <a:r>
              <a:rPr lang="en-GB" dirty="0"/>
              <a:t> </a:t>
            </a:r>
            <a:r>
              <a:rPr lang="en-GB" dirty="0" err="1"/>
              <a:t>közigazgatási</a:t>
            </a:r>
            <a:r>
              <a:rPr lang="en-GB" dirty="0"/>
              <a:t> </a:t>
            </a:r>
            <a:r>
              <a:rPr lang="en-GB" dirty="0" err="1"/>
              <a:t>intézményekkel</a:t>
            </a:r>
            <a:r>
              <a:rPr lang="en-GB" dirty="0"/>
              <a:t> </a:t>
            </a:r>
            <a:endParaRPr lang="hu-HU" dirty="0"/>
          </a:p>
          <a:p>
            <a:r>
              <a:rPr lang="en-GB" b="1" dirty="0" err="1"/>
              <a:t>Publikácio</a:t>
            </a:r>
            <a:r>
              <a:rPr lang="en-GB" b="1" dirty="0"/>
              <a:t>́</a:t>
            </a:r>
            <a:r>
              <a:rPr lang="en-GB" dirty="0"/>
              <a:t> </a:t>
            </a:r>
            <a:r>
              <a:rPr lang="en-GB" dirty="0" err="1"/>
              <a:t>megjelentetése</a:t>
            </a:r>
            <a:r>
              <a:rPr lang="en-GB" dirty="0"/>
              <a:t> </a:t>
            </a:r>
            <a:r>
              <a:rPr lang="hu-HU" dirty="0"/>
              <a:t>         </a:t>
            </a:r>
            <a:r>
              <a:rPr lang="en-GB" dirty="0"/>
              <a:t>(Q1- Q3) </a:t>
            </a:r>
            <a:r>
              <a:rPr lang="en-GB" dirty="0" err="1"/>
              <a:t>folyóiratban</a:t>
            </a:r>
            <a:r>
              <a:rPr lang="hu-HU" dirty="0"/>
              <a:t>            </a:t>
            </a:r>
            <a:r>
              <a:rPr lang="en-GB" dirty="0"/>
              <a:t>(NKE-</a:t>
            </a:r>
            <a:r>
              <a:rPr lang="en-GB" dirty="0" err="1"/>
              <a:t>hez</a:t>
            </a:r>
            <a:r>
              <a:rPr lang="en-GB" dirty="0"/>
              <a:t> </a:t>
            </a:r>
            <a:r>
              <a:rPr lang="en-GB" dirty="0" err="1"/>
              <a:t>rendelt</a:t>
            </a:r>
            <a:r>
              <a:rPr lang="en-GB" dirty="0"/>
              <a:t>)</a:t>
            </a:r>
            <a:r>
              <a:rPr lang="hu-HU" dirty="0"/>
              <a:t>:                      2</a:t>
            </a:r>
            <a:r>
              <a:rPr lang="en-GB" dirty="0"/>
              <a:t>023</a:t>
            </a:r>
            <a:r>
              <a:rPr lang="hu-HU" dirty="0"/>
              <a:t>.</a:t>
            </a:r>
            <a:r>
              <a:rPr lang="en-GB" dirty="0"/>
              <a:t> </a:t>
            </a:r>
            <a:r>
              <a:rPr lang="hu-HU" dirty="0"/>
              <a:t>d</a:t>
            </a:r>
            <a:r>
              <a:rPr lang="en-GB" dirty="0" err="1"/>
              <a:t>ecember</a:t>
            </a:r>
            <a:r>
              <a:rPr lang="hu-HU" dirty="0"/>
              <a:t> 31-ig</a:t>
            </a:r>
          </a:p>
          <a:p>
            <a:pPr lvl="0"/>
            <a:r>
              <a:rPr lang="en-GB" b="1" dirty="0" err="1"/>
              <a:t>Havi</a:t>
            </a:r>
            <a:r>
              <a:rPr lang="en-GB" b="1" dirty="0"/>
              <a:t> </a:t>
            </a:r>
            <a:r>
              <a:rPr lang="en-GB" b="1" dirty="0" err="1"/>
              <a:t>beszámoló</a:t>
            </a:r>
            <a:r>
              <a:rPr lang="en-GB" b="1" dirty="0"/>
              <a:t> </a:t>
            </a:r>
            <a:r>
              <a:rPr lang="en-GB" dirty="0"/>
              <a:t> </a:t>
            </a:r>
            <a:r>
              <a:rPr lang="hu-HU" dirty="0"/>
              <a:t>(</a:t>
            </a:r>
            <a:r>
              <a:rPr lang="hu-HU" i="1" dirty="0"/>
              <a:t>s</a:t>
            </a:r>
            <a:r>
              <a:rPr lang="en-GB" i="1" dirty="0" err="1"/>
              <a:t>zisztematikus</a:t>
            </a:r>
            <a:r>
              <a:rPr lang="en-GB" i="1" dirty="0"/>
              <a:t> </a:t>
            </a:r>
            <a:r>
              <a:rPr lang="en-GB" i="1" dirty="0" err="1"/>
              <a:t>irodalomáttekintés</a:t>
            </a:r>
            <a:r>
              <a:rPr lang="hu-HU" i="1" dirty="0"/>
              <a:t> és jó</a:t>
            </a:r>
            <a:r>
              <a:rPr lang="en-GB" i="1" dirty="0"/>
              <a:t> </a:t>
            </a:r>
            <a:r>
              <a:rPr lang="en-GB" i="1" dirty="0" err="1"/>
              <a:t>gyakorlatok</a:t>
            </a:r>
            <a:r>
              <a:rPr lang="en-GB" i="1" dirty="0"/>
              <a:t> </a:t>
            </a:r>
            <a:r>
              <a:rPr lang="en-GB" i="1" dirty="0" err="1"/>
              <a:t>gyűjtése</a:t>
            </a:r>
            <a:r>
              <a:rPr lang="hu-HU" i="1" dirty="0"/>
              <a:t>)</a:t>
            </a:r>
          </a:p>
          <a:p>
            <a:r>
              <a:rPr lang="en-GB" b="1" dirty="0" err="1"/>
              <a:t>Közreműködés</a:t>
            </a:r>
            <a:r>
              <a:rPr lang="en-GB" b="1" dirty="0"/>
              <a:t> </a:t>
            </a:r>
            <a:r>
              <a:rPr lang="en-GB" b="1" dirty="0" err="1"/>
              <a:t>az</a:t>
            </a:r>
            <a:r>
              <a:rPr lang="en-GB" b="1" dirty="0"/>
              <a:t> </a:t>
            </a:r>
            <a:r>
              <a:rPr lang="en-GB" b="1" dirty="0" err="1"/>
              <a:t>empirikus</a:t>
            </a:r>
            <a:r>
              <a:rPr lang="en-GB" b="1" dirty="0"/>
              <a:t> </a:t>
            </a:r>
            <a:r>
              <a:rPr lang="en-GB" b="1" dirty="0" err="1"/>
              <a:t>adatfelvételben,</a:t>
            </a:r>
            <a:r>
              <a:rPr lang="en-GB" dirty="0" err="1"/>
              <a:t>ha</a:t>
            </a:r>
            <a:r>
              <a:rPr lang="en-GB" dirty="0"/>
              <a:t> a </a:t>
            </a:r>
            <a:r>
              <a:rPr lang="en-GB" dirty="0" err="1"/>
              <a:t>kutatás</a:t>
            </a:r>
            <a:r>
              <a:rPr lang="en-GB" dirty="0"/>
              <a:t> </a:t>
            </a:r>
            <a:r>
              <a:rPr lang="en-GB" dirty="0" err="1"/>
              <a:t>szempontjából</a:t>
            </a:r>
            <a:r>
              <a:rPr lang="en-GB" dirty="0"/>
              <a:t> </a:t>
            </a:r>
            <a:r>
              <a:rPr lang="en-GB" dirty="0" err="1"/>
              <a:t>releváns</a:t>
            </a:r>
            <a:r>
              <a:rPr lang="en-GB" dirty="0"/>
              <a:t> </a:t>
            </a:r>
            <a:endParaRPr lang="hu-HU" dirty="0"/>
          </a:p>
          <a:p>
            <a:r>
              <a:rPr lang="en-GB" b="1" dirty="0" err="1"/>
              <a:t>Disszemináció</a:t>
            </a:r>
            <a:r>
              <a:rPr lang="en-GB" dirty="0" err="1"/>
              <a:t>ban</a:t>
            </a:r>
            <a:r>
              <a:rPr lang="en-GB" dirty="0"/>
              <a:t> </a:t>
            </a:r>
            <a:r>
              <a:rPr lang="en-GB" dirty="0" err="1"/>
              <a:t>való</a:t>
            </a:r>
            <a:r>
              <a:rPr lang="en-GB" dirty="0"/>
              <a:t> </a:t>
            </a:r>
            <a:r>
              <a:rPr lang="en-GB" dirty="0" err="1"/>
              <a:t>részvétel</a:t>
            </a:r>
            <a:endParaRPr lang="hu-HU" dirty="0"/>
          </a:p>
          <a:p>
            <a:pPr marL="0" lvl="0" indent="0">
              <a:buNone/>
            </a:pPr>
            <a:endParaRPr lang="en-US" i="1" dirty="0"/>
          </a:p>
          <a:p>
            <a:endParaRPr lang="hu-HU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C7A0FA4-EB3A-4C08-A1B3-EC1752F91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6014" y="476830"/>
            <a:ext cx="5183188" cy="917071"/>
          </a:xfrm>
        </p:spPr>
        <p:txBody>
          <a:bodyPr>
            <a:normAutofit/>
          </a:bodyPr>
          <a:lstStyle/>
          <a:p>
            <a:pPr algn="ctr"/>
            <a:r>
              <a:rPr lang="en-HU" sz="2400" dirty="0"/>
              <a:t>Amit kínál </a:t>
            </a:r>
            <a:endParaRPr lang="hu-HU" sz="2400" dirty="0"/>
          </a:p>
          <a:p>
            <a:pPr algn="ctr"/>
            <a:r>
              <a:rPr lang="en-HU" sz="2400" dirty="0"/>
              <a:t>a projekt</a:t>
            </a:r>
            <a:r>
              <a:rPr lang="hu-HU" sz="2400" dirty="0"/>
              <a:t>: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47479F7-3ADC-A2D3-E4BE-BEFDADD78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80302" y="1586706"/>
            <a:ext cx="4843346" cy="5007614"/>
          </a:xfrm>
        </p:spPr>
        <p:txBody>
          <a:bodyPr>
            <a:normAutofit fontScale="85000" lnSpcReduction="20000"/>
          </a:bodyPr>
          <a:lstStyle/>
          <a:p>
            <a:r>
              <a:rPr lang="hu-HU" b="1" dirty="0"/>
              <a:t>Folyamatos bekapcsolódási lehetőség</a:t>
            </a:r>
          </a:p>
          <a:p>
            <a:endParaRPr lang="hu-HU" b="1" dirty="0"/>
          </a:p>
          <a:p>
            <a:r>
              <a:rPr lang="hu-HU" b="1" dirty="0"/>
              <a:t>K</a:t>
            </a:r>
            <a:r>
              <a:rPr lang="hu-HU" sz="2800" b="1" dirty="0"/>
              <a:t>utatói közösség</a:t>
            </a:r>
          </a:p>
          <a:p>
            <a:pPr marL="0" indent="0">
              <a:buNone/>
            </a:pPr>
            <a:endParaRPr lang="hu-HU" sz="2800" dirty="0"/>
          </a:p>
          <a:p>
            <a:r>
              <a:rPr lang="en-US" sz="2800" dirty="0"/>
              <a:t>3-4 </a:t>
            </a:r>
            <a:r>
              <a:rPr lang="en-US" sz="2800" dirty="0" err="1"/>
              <a:t>hónapos</a:t>
            </a:r>
            <a:r>
              <a:rPr lang="en-US" sz="2800" dirty="0"/>
              <a:t> </a:t>
            </a:r>
            <a:r>
              <a:rPr lang="en-US" sz="2800" b="1" dirty="0" err="1"/>
              <a:t>kutatási</a:t>
            </a:r>
            <a:r>
              <a:rPr lang="en-US" sz="2800" b="1" dirty="0"/>
              <a:t> </a:t>
            </a:r>
            <a:r>
              <a:rPr lang="en-US" sz="2800" b="1" dirty="0" err="1"/>
              <a:t>szerződés</a:t>
            </a:r>
            <a:endParaRPr lang="en-US" sz="2800" b="1" dirty="0"/>
          </a:p>
          <a:p>
            <a:pPr marL="0" indent="0">
              <a:buNone/>
            </a:pPr>
            <a:r>
              <a:rPr lang="hu-HU" sz="2100" i="1" dirty="0"/>
              <a:t>[</a:t>
            </a:r>
            <a:r>
              <a:rPr lang="en-US" sz="2100" i="1" dirty="0" err="1"/>
              <a:t>Havi</a:t>
            </a:r>
            <a:r>
              <a:rPr lang="en-US" sz="2100" i="1" dirty="0"/>
              <a:t> 200 E – 150 E – 100 E HUF / </a:t>
            </a:r>
            <a:r>
              <a:rPr lang="en-US" sz="2100" i="1" dirty="0" err="1"/>
              <a:t>hó</a:t>
            </a:r>
            <a:r>
              <a:rPr lang="en-US" sz="2100" i="1" dirty="0"/>
              <a:t> </a:t>
            </a:r>
            <a:r>
              <a:rPr lang="en-US" sz="2100" i="1" dirty="0" err="1"/>
              <a:t>juttatás</a:t>
            </a:r>
            <a:r>
              <a:rPr lang="en-US" sz="2100" i="1" dirty="0"/>
              <a:t> </a:t>
            </a:r>
            <a:r>
              <a:rPr lang="hu-HU" sz="2100" i="1" dirty="0"/>
              <a:t>(</a:t>
            </a:r>
            <a:r>
              <a:rPr lang="en-US" sz="2100" i="1" dirty="0" err="1"/>
              <a:t>szenior</a:t>
            </a:r>
            <a:r>
              <a:rPr lang="en-US" sz="2100" i="1" dirty="0"/>
              <a:t> / </a:t>
            </a:r>
            <a:r>
              <a:rPr lang="en-US" sz="2100" i="1" dirty="0" err="1"/>
              <a:t>fiatal</a:t>
            </a:r>
            <a:r>
              <a:rPr lang="en-US" sz="2100" i="1" dirty="0"/>
              <a:t>  </a:t>
            </a:r>
            <a:r>
              <a:rPr lang="en-US" sz="2100" i="1" dirty="0" err="1"/>
              <a:t>kutató</a:t>
            </a:r>
            <a:r>
              <a:rPr lang="en-US" sz="2100" i="1" dirty="0"/>
              <a:t> / PhD </a:t>
            </a:r>
            <a:r>
              <a:rPr lang="en-US" sz="2100" i="1" dirty="0" err="1"/>
              <a:t>hallgató</a:t>
            </a:r>
            <a:r>
              <a:rPr lang="en-US" sz="2100" i="1" dirty="0"/>
              <a:t>)</a:t>
            </a:r>
            <a:r>
              <a:rPr lang="hu-HU" sz="2100" i="1" dirty="0"/>
              <a:t>]</a:t>
            </a:r>
          </a:p>
          <a:p>
            <a:endParaRPr lang="hu-HU" sz="2800" dirty="0"/>
          </a:p>
          <a:p>
            <a:endParaRPr lang="hu-HU" sz="2800" dirty="0"/>
          </a:p>
          <a:p>
            <a:r>
              <a:rPr lang="en-US" sz="2800" b="1" dirty="0" err="1"/>
              <a:t>Módszertani</a:t>
            </a:r>
            <a:r>
              <a:rPr lang="en-US" sz="2800" b="1" dirty="0"/>
              <a:t> </a:t>
            </a:r>
            <a:r>
              <a:rPr lang="en-US" sz="2800" b="1" dirty="0" err="1"/>
              <a:t>támogatás</a:t>
            </a:r>
            <a:r>
              <a:rPr lang="en-US" sz="2800" b="1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hu-HU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4C1F3C48-A1A3-40BF-0954-64448B7CAE4A}"/>
              </a:ext>
            </a:extLst>
          </p:cNvPr>
          <p:cNvCxnSpPr/>
          <p:nvPr/>
        </p:nvCxnSpPr>
        <p:spPr>
          <a:xfrm>
            <a:off x="6306014" y="602166"/>
            <a:ext cx="0" cy="5779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85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EBCB54-56D7-48EB-9A4B-28748F285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229831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279AF1-B63B-EA80-9351-D571DD7B5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I. NKE ÁNTK </a:t>
            </a:r>
            <a:br>
              <a:rPr lang="hu-HU" dirty="0"/>
            </a:br>
            <a:r>
              <a:rPr lang="hu-HU" dirty="0"/>
              <a:t>Lőrincz Lajos </a:t>
            </a:r>
            <a:br>
              <a:rPr lang="hu-HU" dirty="0"/>
            </a:br>
            <a:r>
              <a:rPr lang="hu-HU" dirty="0"/>
              <a:t>Közigazgatási Jogi Tanszék</a:t>
            </a:r>
          </a:p>
        </p:txBody>
      </p:sp>
    </p:spTree>
    <p:extLst>
      <p:ext uri="{BB962C8B-B14F-4D97-AF65-F5344CB8AC3E}">
        <p14:creationId xmlns:p14="http://schemas.microsoft.com/office/powerpoint/2010/main" val="334740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CB6B7F5-507F-61DE-C8BE-3AD5BD169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781" y="267628"/>
            <a:ext cx="11563814" cy="63673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>
                <a:latin typeface="+mj-lt"/>
              </a:rPr>
              <a:t>Oktatók: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(főállású oktatók)</a:t>
            </a:r>
          </a:p>
          <a:p>
            <a:r>
              <a:rPr lang="hu-HU" dirty="0">
                <a:latin typeface="+mj-lt"/>
              </a:rPr>
              <a:t>Tanszékvezető egyetemi tanár</a:t>
            </a:r>
            <a:r>
              <a:rPr lang="hu-HU" b="1" dirty="0">
                <a:solidFill>
                  <a:srgbClr val="002060"/>
                </a:solidFill>
                <a:latin typeface="+mj-lt"/>
              </a:rPr>
              <a:t>: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Prof. Dr. Patyi András </a:t>
            </a:r>
          </a:p>
          <a:p>
            <a:r>
              <a:rPr lang="hu-HU" dirty="0">
                <a:latin typeface="+mj-lt"/>
              </a:rPr>
              <a:t>Professor Emeritus: Dr. Imre Miklós</a:t>
            </a:r>
          </a:p>
          <a:p>
            <a:r>
              <a:rPr lang="hu-HU" dirty="0">
                <a:latin typeface="+mj-lt"/>
              </a:rPr>
              <a:t>Egyetemi tanár:</a:t>
            </a:r>
            <a:r>
              <a:rPr lang="hu-HU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Prof. Dr. Bordás Mária</a:t>
            </a:r>
          </a:p>
          <a:p>
            <a:r>
              <a:rPr lang="hu-HU" dirty="0">
                <a:latin typeface="+mj-lt"/>
              </a:rPr>
              <a:t>Habilitált egyetemi docens: Dr. Boros Anita ,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Dr. Temesi István</a:t>
            </a:r>
            <a:r>
              <a:rPr lang="hu-HU" dirty="0">
                <a:latin typeface="+mj-lt"/>
              </a:rPr>
              <a:t>, Dr. </a:t>
            </a:r>
            <a:r>
              <a:rPr lang="hu-HU" dirty="0" err="1">
                <a:latin typeface="+mj-lt"/>
              </a:rPr>
              <a:t>Vértesy</a:t>
            </a:r>
            <a:r>
              <a:rPr lang="hu-HU" dirty="0">
                <a:latin typeface="+mj-lt"/>
              </a:rPr>
              <a:t> László, + Dr. Balla Zoltán (NKE RTK)</a:t>
            </a:r>
          </a:p>
          <a:p>
            <a:r>
              <a:rPr lang="hu-HU" dirty="0">
                <a:latin typeface="+mj-lt"/>
              </a:rPr>
              <a:t>Egyetemi docens: Dr. Balogh-</a:t>
            </a:r>
            <a:r>
              <a:rPr lang="hu-HU" dirty="0" err="1">
                <a:latin typeface="+mj-lt"/>
              </a:rPr>
              <a:t>Békesi</a:t>
            </a:r>
            <a:r>
              <a:rPr lang="hu-HU" dirty="0">
                <a:latin typeface="+mj-lt"/>
              </a:rPr>
              <a:t> Nóra</a:t>
            </a:r>
            <a:r>
              <a:rPr lang="hu-HU" b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Dr. Kovács Éva, Dr. Kristó Katalin,  Dr. </a:t>
            </a:r>
            <a:r>
              <a:rPr lang="hu-HU" b="1" i="1" dirty="0" err="1">
                <a:solidFill>
                  <a:srgbClr val="002060"/>
                </a:solidFill>
                <a:latin typeface="+mj-lt"/>
              </a:rPr>
              <a:t>Linder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 Viktória , Dr. Szalai András </a:t>
            </a:r>
          </a:p>
          <a:p>
            <a:r>
              <a:rPr lang="hu-HU" dirty="0">
                <a:latin typeface="+mj-lt"/>
              </a:rPr>
              <a:t>Egyetemi adjunktus: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Dr. Bauer Lilla</a:t>
            </a:r>
            <a:r>
              <a:rPr lang="hu-HU" dirty="0">
                <a:latin typeface="+mj-lt"/>
              </a:rPr>
              <a:t>, Dr. Kurunczi Gábor,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Dr. Pollák Kitti </a:t>
            </a:r>
            <a:r>
              <a:rPr lang="hu-HU" dirty="0">
                <a:latin typeface="+mj-lt"/>
              </a:rPr>
              <a:t>	</a:t>
            </a:r>
          </a:p>
          <a:p>
            <a:r>
              <a:rPr lang="hu-HU" dirty="0">
                <a:latin typeface="+mj-lt"/>
              </a:rPr>
              <a:t>Egyetemi tanársegéd: </a:t>
            </a:r>
            <a:r>
              <a:rPr lang="hu-HU" dirty="0" err="1">
                <a:latin typeface="+mj-lt"/>
              </a:rPr>
              <a:t>Hegyesi</a:t>
            </a:r>
            <a:r>
              <a:rPr lang="hu-HU" dirty="0">
                <a:latin typeface="+mj-lt"/>
              </a:rPr>
              <a:t> Zoltán, Dr. Iván Dániel, Dr. Varga Ádám, </a:t>
            </a:r>
            <a:r>
              <a:rPr lang="hu-HU" dirty="0" err="1">
                <a:latin typeface="+mj-lt"/>
              </a:rPr>
              <a:t>Malustyik</a:t>
            </a:r>
            <a:r>
              <a:rPr lang="hu-HU" dirty="0">
                <a:latin typeface="+mj-lt"/>
              </a:rPr>
              <a:t> Brigitta (tartósan távol</a:t>
            </a:r>
            <a:r>
              <a:rPr lang="hu-HU" b="1" dirty="0">
                <a:solidFill>
                  <a:srgbClr val="002060"/>
                </a:solidFill>
                <a:latin typeface="+mj-lt"/>
              </a:rPr>
              <a:t>), 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Dr. </a:t>
            </a:r>
            <a:r>
              <a:rPr lang="hu-HU" b="1" i="1" dirty="0" err="1">
                <a:solidFill>
                  <a:srgbClr val="002060"/>
                </a:solidFill>
                <a:latin typeface="+mj-lt"/>
              </a:rPr>
              <a:t>Pfeifer</a:t>
            </a:r>
            <a:r>
              <a:rPr lang="hu-HU" b="1" i="1" dirty="0">
                <a:solidFill>
                  <a:srgbClr val="002060"/>
                </a:solidFill>
                <a:latin typeface="+mj-lt"/>
              </a:rPr>
              <a:t>-Tóth Tamara</a:t>
            </a:r>
          </a:p>
          <a:p>
            <a:pPr marL="0" indent="0">
              <a:buNone/>
            </a:pPr>
            <a:endParaRPr lang="hu-HU" dirty="0">
              <a:latin typeface="+mj-lt"/>
            </a:endParaRPr>
          </a:p>
          <a:p>
            <a:pPr marL="0" indent="0">
              <a:buNone/>
            </a:pPr>
            <a:r>
              <a:rPr lang="hu-HU" b="1" dirty="0">
                <a:latin typeface="+mj-lt"/>
              </a:rPr>
              <a:t>Kutatók</a:t>
            </a:r>
            <a:r>
              <a:rPr lang="hu-HU" dirty="0">
                <a:latin typeface="+mj-lt"/>
              </a:rPr>
              <a:t>:	Dr. </a:t>
            </a:r>
            <a:r>
              <a:rPr lang="hu-HU" dirty="0" err="1">
                <a:latin typeface="+mj-lt"/>
              </a:rPr>
              <a:t>Koi</a:t>
            </a:r>
            <a:r>
              <a:rPr lang="hu-HU" dirty="0">
                <a:latin typeface="+mj-lt"/>
              </a:rPr>
              <a:t> Gyula tudományos főmunkatárs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 		Sáfrán József tudományos segédmunkatárs</a:t>
            </a:r>
          </a:p>
          <a:p>
            <a:pPr marL="0" indent="0">
              <a:buNone/>
            </a:pPr>
            <a:r>
              <a:rPr lang="hu-HU" b="1" dirty="0">
                <a:latin typeface="+mj-lt"/>
              </a:rPr>
              <a:t> 	</a:t>
            </a:r>
          </a:p>
          <a:p>
            <a:pPr marL="0" indent="0">
              <a:buNone/>
            </a:pPr>
            <a:r>
              <a:rPr lang="hu-HU" b="1" dirty="0">
                <a:latin typeface="+mj-lt"/>
              </a:rPr>
              <a:t>Külsős óraadó: </a:t>
            </a:r>
            <a:r>
              <a:rPr lang="hu-HU" dirty="0">
                <a:latin typeface="+mj-lt"/>
              </a:rPr>
              <a:t>	Dr. </a:t>
            </a:r>
            <a:r>
              <a:rPr lang="hu-HU" dirty="0" err="1">
                <a:latin typeface="+mj-lt"/>
              </a:rPr>
              <a:t>Seereiner</a:t>
            </a:r>
            <a:r>
              <a:rPr lang="hu-HU" dirty="0">
                <a:latin typeface="+mj-lt"/>
              </a:rPr>
              <a:t> Imre 	</a:t>
            </a:r>
          </a:p>
          <a:p>
            <a:pPr marL="0" indent="0">
              <a:buNone/>
            </a:pPr>
            <a:endParaRPr lang="hu-HU" b="1" dirty="0">
              <a:latin typeface="+mj-lt"/>
            </a:endParaRPr>
          </a:p>
          <a:p>
            <a:pPr marL="0" indent="0">
              <a:buNone/>
            </a:pPr>
            <a:r>
              <a:rPr lang="hu-HU" b="1" dirty="0">
                <a:latin typeface="+mj-lt"/>
              </a:rPr>
              <a:t>Tanszéki referens: </a:t>
            </a:r>
            <a:r>
              <a:rPr lang="hu-HU" dirty="0">
                <a:latin typeface="+mj-lt"/>
              </a:rPr>
              <a:t>1 fő </a:t>
            </a:r>
          </a:p>
        </p:txBody>
      </p:sp>
    </p:spTree>
    <p:extLst>
      <p:ext uri="{BB962C8B-B14F-4D97-AF65-F5344CB8AC3E}">
        <p14:creationId xmlns:p14="http://schemas.microsoft.com/office/powerpoint/2010/main" val="252718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63A76E-18F5-B70B-6135-0D36403D3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015"/>
            <a:ext cx="10515600" cy="5585948"/>
          </a:xfrm>
        </p:spPr>
        <p:txBody>
          <a:bodyPr>
            <a:normAutofit/>
          </a:bodyPr>
          <a:lstStyle/>
          <a:p>
            <a:r>
              <a:rPr lang="hu-HU" b="1" dirty="0"/>
              <a:t>Egyik legnagyobb létszámú tanszék:</a:t>
            </a:r>
          </a:p>
          <a:p>
            <a:pPr lvl="1"/>
            <a:r>
              <a:rPr lang="hu-HU" dirty="0"/>
              <a:t>a kollégák egy része más egyetemen is oktat vagy </a:t>
            </a:r>
          </a:p>
          <a:p>
            <a:pPr marL="457200" lvl="1" indent="0">
              <a:buNone/>
            </a:pPr>
            <a:r>
              <a:rPr lang="hu-HU" dirty="0"/>
              <a:t>az aktív közigazgatásban tölt be beosztást</a:t>
            </a:r>
          </a:p>
          <a:p>
            <a:pPr lvl="1"/>
            <a:r>
              <a:rPr lang="hu-HU" dirty="0"/>
              <a:t>az utánpótlás biztosított</a:t>
            </a:r>
          </a:p>
          <a:p>
            <a:r>
              <a:rPr lang="hu-HU" b="1" dirty="0"/>
              <a:t>Oktatás: jelentős, de diverzifikált</a:t>
            </a:r>
          </a:p>
          <a:p>
            <a:pPr lvl="1"/>
            <a:r>
              <a:rPr lang="hu-HU" dirty="0"/>
              <a:t>24 kötelező tantárgy + kb. 10 fakultatív tantárgy/félév</a:t>
            </a:r>
          </a:p>
          <a:p>
            <a:pPr lvl="1"/>
            <a:r>
              <a:rPr lang="hu-HU" dirty="0"/>
              <a:t>alapszakon, mesterszakon és az államtudományi képzésben </a:t>
            </a:r>
          </a:p>
          <a:p>
            <a:r>
              <a:rPr lang="hu-HU" dirty="0"/>
              <a:t>Aktív </a:t>
            </a:r>
            <a:r>
              <a:rPr lang="hu-HU" b="1" dirty="0"/>
              <a:t>konferenciarészvétel (hazai, nemzetközi)</a:t>
            </a:r>
            <a:endParaRPr lang="hu-HU" dirty="0"/>
          </a:p>
          <a:p>
            <a:r>
              <a:rPr lang="hu-HU" b="1" dirty="0"/>
              <a:t>Tehetséggondozásban</a:t>
            </a:r>
            <a:r>
              <a:rPr lang="hu-HU" dirty="0"/>
              <a:t> részvétel: Ludovika Collegium, </a:t>
            </a:r>
            <a:r>
              <a:rPr lang="hu-HU" dirty="0" err="1"/>
              <a:t>Magyary</a:t>
            </a:r>
            <a:r>
              <a:rPr lang="hu-HU" dirty="0"/>
              <a:t> Zoltán Szakkollégium, Közigazgatási Jogi Tudományos Diákkör </a:t>
            </a:r>
          </a:p>
          <a:p>
            <a:r>
              <a:rPr lang="hu-HU" b="1" dirty="0"/>
              <a:t>Kutatás</a:t>
            </a:r>
          </a:p>
        </p:txBody>
      </p:sp>
    </p:spTree>
    <p:extLst>
      <p:ext uri="{BB962C8B-B14F-4D97-AF65-F5344CB8AC3E}">
        <p14:creationId xmlns:p14="http://schemas.microsoft.com/office/powerpoint/2010/main" val="2344678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D585A0E-B18B-7650-F573-8DC7041B7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/>
              <a:t>II.  </a:t>
            </a:r>
            <a:br>
              <a:rPr lang="hu-HU" dirty="0"/>
            </a:br>
            <a:r>
              <a:rPr lang="hu-HU" dirty="0"/>
              <a:t>Kreatív Tanulás Program </a:t>
            </a:r>
          </a:p>
        </p:txBody>
      </p:sp>
    </p:spTree>
    <p:extLst>
      <p:ext uri="{BB962C8B-B14F-4D97-AF65-F5344CB8AC3E}">
        <p14:creationId xmlns:p14="http://schemas.microsoft.com/office/powerpoint/2010/main" val="287442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8BCAAE6-732A-279A-2637-F3DCD63F3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326" y="278780"/>
            <a:ext cx="11946673" cy="6278137"/>
          </a:xfrm>
        </p:spPr>
        <p:txBody>
          <a:bodyPr>
            <a:normAutofit/>
          </a:bodyPr>
          <a:lstStyle/>
          <a:p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Az NKE Intézményfejlesztési Terve  2020-2025.:</a:t>
            </a:r>
          </a:p>
          <a:p>
            <a:pPr marL="0" indent="0" algn="just">
              <a:buNone/>
            </a:pPr>
            <a:r>
              <a:rPr lang="hu-HU" dirty="0">
                <a:latin typeface="+mj-lt"/>
              </a:rPr>
              <a:t>a </a:t>
            </a:r>
            <a:r>
              <a:rPr lang="hu-HU" i="1" dirty="0">
                <a:latin typeface="+mj-lt"/>
              </a:rPr>
              <a:t>KREATÍV TANULÁS PROGRAM </a:t>
            </a:r>
            <a:r>
              <a:rPr lang="hu-HU" b="1" dirty="0">
                <a:latin typeface="+mj-lt"/>
              </a:rPr>
              <a:t>egy olyan pedagógiai, módszertani fordulat</a:t>
            </a:r>
            <a:r>
              <a:rPr lang="hu-HU" dirty="0">
                <a:latin typeface="+mj-lt"/>
              </a:rPr>
              <a:t>, amely az oktatás lényegének</a:t>
            </a:r>
          </a:p>
          <a:p>
            <a:pPr marL="0" indent="0">
              <a:buNone/>
            </a:pPr>
            <a:r>
              <a:rPr lang="hu-HU" dirty="0">
                <a:latin typeface="+mj-lt"/>
              </a:rPr>
              <a:t>- </a:t>
            </a:r>
            <a:r>
              <a:rPr lang="hu-HU" sz="2400" dirty="0">
                <a:latin typeface="+mj-lt"/>
              </a:rPr>
              <a:t>a hallgató képességeinek hatékony fejlesztését és értékelését,</a:t>
            </a:r>
          </a:p>
          <a:p>
            <a:pPr>
              <a:buFontTx/>
              <a:buChar char="-"/>
            </a:pPr>
            <a:r>
              <a:rPr lang="hu-HU" sz="2400" dirty="0">
                <a:latin typeface="+mj-lt"/>
              </a:rPr>
              <a:t>az egyéni tanulási utak mentorálását, és </a:t>
            </a:r>
          </a:p>
          <a:p>
            <a:pPr>
              <a:buFontTx/>
              <a:buChar char="-"/>
            </a:pPr>
            <a:r>
              <a:rPr lang="hu-HU" sz="2400" dirty="0">
                <a:latin typeface="+mj-lt"/>
              </a:rPr>
              <a:t>a személyességen alapuló, alkotó szakmai közösségek művelését </a:t>
            </a:r>
          </a:p>
          <a:p>
            <a:pPr marL="0" indent="0">
              <a:buNone/>
            </a:pPr>
            <a:r>
              <a:rPr lang="hu-HU" sz="2400" dirty="0">
                <a:latin typeface="+mj-lt"/>
              </a:rPr>
              <a:t>tekinti.</a:t>
            </a:r>
          </a:p>
          <a:p>
            <a:pPr>
              <a:buFontTx/>
              <a:buChar char="-"/>
            </a:pPr>
            <a:endParaRPr lang="hu-HU" dirty="0">
              <a:latin typeface="+mj-lt"/>
            </a:endParaRPr>
          </a:p>
          <a:p>
            <a:r>
              <a:rPr lang="hu-HU" dirty="0">
                <a:latin typeface="+mj-lt"/>
              </a:rPr>
              <a:t>A pedagógiai fejlődés iránya: </a:t>
            </a:r>
            <a:r>
              <a:rPr lang="hu-HU" b="1" dirty="0">
                <a:latin typeface="+mj-lt"/>
              </a:rPr>
              <a:t>hármas célrendszer:</a:t>
            </a:r>
            <a:r>
              <a:rPr lang="hu-HU" dirty="0">
                <a:latin typeface="+mj-lt"/>
              </a:rPr>
              <a:t> </a:t>
            </a:r>
          </a:p>
          <a:p>
            <a:pPr marL="0" indent="0" algn="ctr">
              <a:buNone/>
            </a:pPr>
            <a:r>
              <a:rPr lang="hu-HU" b="1" i="1" dirty="0">
                <a:latin typeface="+mj-lt"/>
              </a:rPr>
              <a:t>közösségi tanulás – alkotás – egyéni fejlődés</a:t>
            </a:r>
            <a:endParaRPr lang="hu-H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357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A20CD53-8652-279C-5B62-15BD38DF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9502"/>
            <a:ext cx="10515600" cy="56974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b="1" dirty="0">
                <a:effectLst/>
                <a:latin typeface="+mj-lt"/>
              </a:rPr>
              <a:t>Szervezet:</a:t>
            </a:r>
            <a:r>
              <a:rPr lang="hu-HU" dirty="0">
                <a:effectLst/>
                <a:latin typeface="+mj-lt"/>
              </a:rPr>
              <a:t> </a:t>
            </a:r>
          </a:p>
          <a:p>
            <a:pPr lvl="1" algn="just"/>
            <a:r>
              <a:rPr lang="hu-HU" dirty="0">
                <a:effectLst/>
                <a:latin typeface="+mj-lt"/>
              </a:rPr>
              <a:t>a program megvalósítását az</a:t>
            </a:r>
            <a:r>
              <a:rPr lang="hu-HU" b="1" dirty="0">
                <a:effectLst/>
                <a:latin typeface="+mj-lt"/>
              </a:rPr>
              <a:t> oktatási rektorhelyettes</a:t>
            </a:r>
            <a:r>
              <a:rPr lang="hu-HU" dirty="0">
                <a:effectLst/>
                <a:latin typeface="+mj-lt"/>
              </a:rPr>
              <a:t> felügyeli.</a:t>
            </a:r>
          </a:p>
          <a:p>
            <a:pPr lvl="1" algn="just"/>
            <a:r>
              <a:rPr lang="hu-HU">
                <a:latin typeface="+mj-lt"/>
              </a:rPr>
              <a:t>a </a:t>
            </a:r>
            <a:r>
              <a:rPr lang="hu-HU" dirty="0">
                <a:latin typeface="+mj-lt"/>
              </a:rPr>
              <a:t>p</a:t>
            </a:r>
            <a:r>
              <a:rPr lang="hu-HU">
                <a:effectLst/>
                <a:latin typeface="+mj-lt"/>
              </a:rPr>
              <a:t>rogram </a:t>
            </a:r>
            <a:r>
              <a:rPr lang="hu-HU" dirty="0">
                <a:effectLst/>
                <a:latin typeface="+mj-lt"/>
              </a:rPr>
              <a:t>vezetője: az NKE ÁNTK oktatási dékánhelyettese</a:t>
            </a:r>
          </a:p>
          <a:p>
            <a:pPr lvl="1" algn="just"/>
            <a:r>
              <a:rPr lang="hu-HU" dirty="0">
                <a:latin typeface="+mj-lt"/>
              </a:rPr>
              <a:t>a</a:t>
            </a:r>
            <a:r>
              <a:rPr lang="hu-HU" b="0" i="0" dirty="0">
                <a:effectLst/>
                <a:latin typeface="+mj-lt"/>
              </a:rPr>
              <a:t> karok és a hallgatói önkormányzat által delegált tagokból, valamint további szakértőkből álló </a:t>
            </a:r>
            <a:r>
              <a:rPr lang="hu-HU" b="1" i="0" dirty="0">
                <a:effectLst/>
                <a:latin typeface="+mj-lt"/>
              </a:rPr>
              <a:t>Kreatív Tanulás Munkacsoport</a:t>
            </a:r>
            <a:r>
              <a:rPr lang="hu-HU" b="0" i="0" dirty="0">
                <a:effectLst/>
                <a:latin typeface="+mj-lt"/>
              </a:rPr>
              <a:t> feladata a Program stratégiájának kidolgozása és projektfolyamatként a stratégia által kijelölt célok megvalósítása.</a:t>
            </a:r>
          </a:p>
          <a:p>
            <a:pPr lvl="1" algn="just"/>
            <a:r>
              <a:rPr lang="hu-HU" dirty="0">
                <a:latin typeface="+mj-lt"/>
              </a:rPr>
              <a:t>a</a:t>
            </a:r>
            <a:r>
              <a:rPr lang="hu-HU" b="0" i="0" dirty="0">
                <a:effectLst/>
                <a:latin typeface="+mj-lt"/>
              </a:rPr>
              <a:t> Programban foglalt célok elérése érdekében alapított projekt lebonyolításához szükséges kutatások, elemzések és a kutatási eredményeket bemutató publikációk a </a:t>
            </a:r>
            <a:r>
              <a:rPr lang="hu-HU" b="1" i="0" dirty="0">
                <a:effectLst/>
                <a:latin typeface="+mj-lt"/>
              </a:rPr>
              <a:t>Kreatív Tanulás Kutatóműhely</a:t>
            </a:r>
            <a:r>
              <a:rPr lang="hu-HU" b="0" i="0" dirty="0">
                <a:effectLst/>
                <a:latin typeface="+mj-lt"/>
              </a:rPr>
              <a:t> irányítása alatt készülnek.</a:t>
            </a:r>
          </a:p>
          <a:p>
            <a:pPr lvl="1" algn="just"/>
            <a:r>
              <a:rPr lang="hu-HU" b="1" dirty="0">
                <a:latin typeface="+mj-lt"/>
              </a:rPr>
              <a:t>Kreatív Tanulás Osztály (2022. májusától)</a:t>
            </a:r>
          </a:p>
          <a:p>
            <a:pPr lvl="1" algn="just"/>
            <a:endParaRPr lang="hu-HU" b="1" dirty="0">
              <a:latin typeface="+mj-lt"/>
            </a:endParaRPr>
          </a:p>
          <a:p>
            <a:pPr lvl="1" algn="just"/>
            <a:r>
              <a:rPr lang="hu-HU" b="1" i="0" dirty="0">
                <a:effectLst/>
                <a:latin typeface="+mj-lt"/>
              </a:rPr>
              <a:t>Tanszékek – tanszéki kollégák</a:t>
            </a:r>
            <a:endParaRPr lang="hu-HU" b="0" i="0" dirty="0">
              <a:effectLst/>
              <a:latin typeface="+mj-lt"/>
            </a:endParaRPr>
          </a:p>
          <a:p>
            <a:pPr algn="just"/>
            <a:endParaRPr lang="hu-HU" b="1" dirty="0">
              <a:latin typeface="+mj-lt"/>
            </a:endParaRPr>
          </a:p>
          <a:p>
            <a:pPr algn="just"/>
            <a:r>
              <a:rPr lang="hu-HU" b="1" dirty="0">
                <a:latin typeface="+mj-lt"/>
              </a:rPr>
              <a:t>Képzések szervezése, jó gyakorlatok gyűjtése, Innovatív Tanszék Díj pályázat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970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5FA1-A64E-A346-BA16-6AC90A921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620" y="1998663"/>
            <a:ext cx="10864680" cy="3420830"/>
          </a:xfrm>
        </p:spPr>
        <p:txBody>
          <a:bodyPr>
            <a:noAutofit/>
          </a:bodyPr>
          <a:lstStyle/>
          <a:p>
            <a:pPr algn="ctr"/>
            <a:r>
              <a:rPr lang="hu-HU" sz="4000" b="1" dirty="0"/>
              <a:t>III.  K</a:t>
            </a:r>
            <a:r>
              <a:rPr lang="en-GB" sz="4000" b="1" dirty="0" err="1"/>
              <a:t>utatási</a:t>
            </a:r>
            <a:r>
              <a:rPr lang="en-GB" sz="4000" b="1" dirty="0"/>
              <a:t> </a:t>
            </a:r>
            <a:r>
              <a:rPr lang="en-GB" sz="4000" b="1" dirty="0" err="1"/>
              <a:t>együttműködés</a:t>
            </a:r>
            <a:r>
              <a:rPr lang="hu-HU" sz="4000" dirty="0" err="1"/>
              <a:t>ek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(hazai és nemzetközi)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en-GB" sz="4000" b="1" dirty="0"/>
              <a:t> </a:t>
            </a:r>
            <a:br>
              <a:rPr lang="en-GB" sz="4000" b="1" dirty="0"/>
            </a:br>
            <a:r>
              <a:rPr lang="en-GB" sz="4000" dirty="0">
                <a:solidFill>
                  <a:schemeClr val="tx1"/>
                </a:solidFill>
              </a:rPr>
              <a:t>„</a:t>
            </a:r>
            <a:r>
              <a:rPr lang="en-GB" sz="4000" b="1" i="1" dirty="0">
                <a:solidFill>
                  <a:schemeClr val="tx1"/>
                </a:solidFill>
              </a:rPr>
              <a:t>A jó </a:t>
            </a:r>
            <a:r>
              <a:rPr lang="en-GB" sz="4000" b="1" i="1" dirty="0" err="1">
                <a:solidFill>
                  <a:schemeClr val="tx1"/>
                </a:solidFill>
              </a:rPr>
              <a:t>és</a:t>
            </a:r>
            <a:r>
              <a:rPr lang="en-GB" sz="4000" b="1" i="1" dirty="0">
                <a:solidFill>
                  <a:schemeClr val="tx1"/>
                </a:solidFill>
              </a:rPr>
              <a:t> </a:t>
            </a:r>
            <a:r>
              <a:rPr lang="en-GB" sz="4000" b="1" i="1" dirty="0" err="1">
                <a:solidFill>
                  <a:schemeClr val="tx1"/>
                </a:solidFill>
              </a:rPr>
              <a:t>hatékony</a:t>
            </a:r>
            <a:r>
              <a:rPr lang="en-GB" sz="4000" b="1" i="1" dirty="0">
                <a:solidFill>
                  <a:schemeClr val="tx1"/>
                </a:solidFill>
              </a:rPr>
              <a:t> </a:t>
            </a:r>
            <a:r>
              <a:rPr lang="en-GB" sz="4000" b="1" i="1" dirty="0" err="1">
                <a:solidFill>
                  <a:schemeClr val="tx1"/>
                </a:solidFill>
              </a:rPr>
              <a:t>közigazgatás</a:t>
            </a:r>
            <a:r>
              <a:rPr lang="en-GB" sz="4000" b="1" i="1" dirty="0">
                <a:solidFill>
                  <a:schemeClr val="tx1"/>
                </a:solidFill>
              </a:rPr>
              <a:t> </a:t>
            </a:r>
            <a:r>
              <a:rPr lang="en-GB" sz="4000" b="1" i="1" dirty="0" err="1">
                <a:solidFill>
                  <a:schemeClr val="tx1"/>
                </a:solidFill>
              </a:rPr>
              <a:t>feladatrendszere</a:t>
            </a:r>
            <a:r>
              <a:rPr lang="en-GB" sz="4000" b="1" dirty="0">
                <a:solidFill>
                  <a:schemeClr val="tx1"/>
                </a:solidFill>
              </a:rPr>
              <a:t>”</a:t>
            </a:r>
            <a:br>
              <a:rPr lang="en-GB" sz="4000" b="1" dirty="0">
                <a:solidFill>
                  <a:schemeClr val="tx1"/>
                </a:solidFill>
              </a:rPr>
            </a:br>
            <a:r>
              <a:rPr lang="en-GB" sz="1800" b="1" dirty="0">
                <a:solidFill>
                  <a:schemeClr val="tx1"/>
                </a:solidFill>
              </a:rPr>
              <a:t>2021-2023.</a:t>
            </a:r>
            <a:endParaRPr lang="en-HU" sz="1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6C639-F7E1-D64F-875A-4A4EEBA9E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620" y="5419492"/>
            <a:ext cx="10864680" cy="714607"/>
          </a:xfrm>
        </p:spPr>
        <p:txBody>
          <a:bodyPr>
            <a:normAutofit/>
          </a:bodyPr>
          <a:lstStyle/>
          <a:p>
            <a:pPr algn="r"/>
            <a:r>
              <a:rPr lang="en-GB" sz="1600" b="1" dirty="0" err="1"/>
              <a:t>Tématerületi</a:t>
            </a:r>
            <a:r>
              <a:rPr lang="en-GB" sz="1600" b="1" dirty="0"/>
              <a:t> </a:t>
            </a:r>
            <a:r>
              <a:rPr lang="en-GB" sz="1600" b="1" dirty="0" err="1"/>
              <a:t>Kiválósági</a:t>
            </a:r>
            <a:r>
              <a:rPr lang="en-GB" sz="1600" b="1" dirty="0"/>
              <a:t> Program 2021 </a:t>
            </a:r>
            <a:r>
              <a:rPr lang="en-GB" sz="1600" dirty="0"/>
              <a:t>(</a:t>
            </a:r>
            <a:r>
              <a:rPr lang="en-GB" sz="1600" b="1" dirty="0"/>
              <a:t>TKP2021)</a:t>
            </a:r>
          </a:p>
          <a:p>
            <a:pPr algn="r"/>
            <a:r>
              <a:rPr lang="en-GB" sz="1600" b="1" dirty="0" err="1"/>
              <a:t>Alprojekt</a:t>
            </a:r>
            <a:r>
              <a:rPr lang="en-GB" sz="1600" b="1" dirty="0"/>
              <a:t> </a:t>
            </a:r>
            <a:r>
              <a:rPr lang="en-GB" sz="1600" b="1" dirty="0" err="1"/>
              <a:t>vezető</a:t>
            </a:r>
            <a:r>
              <a:rPr lang="en-GB" sz="1600" b="1" dirty="0"/>
              <a:t>: Prof.</a:t>
            </a:r>
            <a:r>
              <a:rPr lang="hu-HU" sz="1600" b="1" dirty="0"/>
              <a:t> Dr.</a:t>
            </a:r>
            <a:r>
              <a:rPr lang="en-GB" sz="1600" b="1" dirty="0"/>
              <a:t> Patyi András</a:t>
            </a:r>
          </a:p>
        </p:txBody>
      </p:sp>
    </p:spTree>
    <p:extLst>
      <p:ext uri="{BB962C8B-B14F-4D97-AF65-F5344CB8AC3E}">
        <p14:creationId xmlns:p14="http://schemas.microsoft.com/office/powerpoint/2010/main" val="26942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C9EF1-3B1F-9149-9BB3-FE937F86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Három tématerület</a:t>
            </a:r>
            <a:r>
              <a:rPr lang="hu-HU" dirty="0"/>
              <a:t>:</a:t>
            </a:r>
            <a:endParaRPr lang="en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D158-07B5-7A45-BA21-97AB9BFFF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HU" dirty="0"/>
              <a:t>A közigazgatás jóságának és hatékonyságának / minőségének mérése a közigazgatási hatósági eljárás során hozott egyedi döntések felülvizsgálatán, intézményi kontrollján keresztül/ jogorvoslatok, ügyészi vizsgálatok, ombudsmani vizsgálatok, közigazgatási bíráskodás</a:t>
            </a:r>
            <a:r>
              <a:rPr lang="hu-HU" dirty="0"/>
              <a:t>.</a:t>
            </a:r>
            <a:endParaRPr lang="en-HU" dirty="0"/>
          </a:p>
          <a:p>
            <a:pPr lvl="0"/>
            <a:r>
              <a:rPr lang="en-HU" dirty="0"/>
              <a:t>A közigazgatás eredményességének vizsgálati lehetősége a közigazgatás szervezetének és személyi állományának paraméterein és paraméterezhető változásain keresztül</a:t>
            </a:r>
            <a:r>
              <a:rPr lang="hu-HU" dirty="0"/>
              <a:t>.</a:t>
            </a:r>
            <a:endParaRPr lang="en-HU" dirty="0"/>
          </a:p>
          <a:p>
            <a:pPr lvl="0"/>
            <a:r>
              <a:rPr lang="en-HU" dirty="0"/>
              <a:t>Közmenedzsment és folyamatfejlesztés: a tág értelemben vett humán és reál közszolgáltatások fenntarthatóságának és hatékonyságának mérhetősége javítása</a:t>
            </a:r>
            <a:r>
              <a:rPr lang="hu-HU" dirty="0"/>
              <a:t>.</a:t>
            </a:r>
            <a:endParaRPr lang="en-HU" dirty="0"/>
          </a:p>
          <a:p>
            <a:endParaRPr lang="en-HU" dirty="0"/>
          </a:p>
        </p:txBody>
      </p:sp>
    </p:spTree>
    <p:extLst>
      <p:ext uri="{BB962C8B-B14F-4D97-AF65-F5344CB8AC3E}">
        <p14:creationId xmlns:p14="http://schemas.microsoft.com/office/powerpoint/2010/main" val="4163143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2310</TotalTime>
  <Words>665</Words>
  <Application>Microsoft Office PowerPoint</Application>
  <PresentationFormat>Szélesvásznú</PresentationFormat>
  <Paragraphs>73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Office-téma</vt:lpstr>
      <vt:lpstr>A közigazgatási jog oktatásának és fejlesztésének  kihívásai napjainkban.  Tanszéki tudományos eredmények és tervek  2022. november 10.</vt:lpstr>
      <vt:lpstr>I. NKE ÁNTK  Lőrincz Lajos  Közigazgatási Jogi Tanszék</vt:lpstr>
      <vt:lpstr>PowerPoint-bemutató</vt:lpstr>
      <vt:lpstr>PowerPoint-bemutató</vt:lpstr>
      <vt:lpstr>II.   Kreatív Tanulás Program </vt:lpstr>
      <vt:lpstr>PowerPoint-bemutató</vt:lpstr>
      <vt:lpstr>PowerPoint-bemutató</vt:lpstr>
      <vt:lpstr>III.  Kutatási együttműködések (hazai és nemzetközi)   „A jó és hatékony közigazgatás feladatrendszere” 2021-2023.</vt:lpstr>
      <vt:lpstr>Három tématerület:</vt:lpstr>
      <vt:lpstr>PowerPoint-bemutató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IJIG</cp:lastModifiedBy>
  <cp:revision>121</cp:revision>
  <dcterms:created xsi:type="dcterms:W3CDTF">2020-01-30T10:32:07Z</dcterms:created>
  <dcterms:modified xsi:type="dcterms:W3CDTF">2022-12-12T08:54:48Z</dcterms:modified>
</cp:coreProperties>
</file>