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256" r:id="rId2"/>
    <p:sldId id="257" r:id="rId3"/>
    <p:sldId id="291" r:id="rId4"/>
    <p:sldId id="294" r:id="rId5"/>
    <p:sldId id="295" r:id="rId6"/>
    <p:sldId id="296" r:id="rId7"/>
    <p:sldId id="297" r:id="rId8"/>
    <p:sldId id="298" r:id="rId9"/>
    <p:sldId id="290" r:id="rId10"/>
    <p:sldId id="258" r:id="rId11"/>
    <p:sldId id="262" r:id="rId12"/>
    <p:sldId id="278" r:id="rId13"/>
  </p:sldIdLst>
  <p:sldSz cx="9144000" cy="5143500" type="screen16x9"/>
  <p:notesSz cx="6858000" cy="9144000"/>
  <p:embeddedFontLst>
    <p:embeddedFont>
      <p:font typeface="Roboto Light" panose="020B0604020202020204" charset="0"/>
      <p:regular r:id="rId15"/>
      <p:bold r:id="rId16"/>
      <p:italic r:id="rId17"/>
      <p:boldItalic r:id="rId18"/>
    </p:embeddedFont>
    <p:embeddedFont>
      <p:font typeface="Raleway Light" panose="020B0604020202020204" charset="-18"/>
      <p:regular r:id="rId19"/>
      <p:italic r:id="rId20"/>
    </p:embeddedFont>
    <p:embeddedFont>
      <p:font typeface="MV Boli" panose="02000500030200090000" pitchFamily="2" charset="0"/>
      <p:regular r:id="rId21"/>
    </p:embeddedFont>
    <p:embeddedFont>
      <p:font typeface="Bebas Neue" panose="020B0604020202020204" charset="-18"/>
      <p:regular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Nanum Pen Script" panose="020B0604020202020204" charset="-127"/>
      <p:regular r:id="rId27"/>
    </p:embeddedFont>
    <p:embeddedFont>
      <p:font typeface="Roboto Condensed Light" panose="020B0604020202020204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611298FF-D458-4E39-93B6-0AC02D9087F7}">
          <p14:sldIdLst>
            <p14:sldId id="256"/>
            <p14:sldId id="257"/>
            <p14:sldId id="291"/>
            <p14:sldId id="294"/>
            <p14:sldId id="295"/>
            <p14:sldId id="296"/>
            <p14:sldId id="297"/>
            <p14:sldId id="298"/>
            <p14:sldId id="290"/>
            <p14:sldId id="258"/>
            <p14:sldId id="262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EB0D07-F8FF-4FBA-92F4-A53C6E17BC64}">
  <a:tblStyle styleId="{A6EB0D07-F8FF-4FBA-92F4-A53C6E17BC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505E3EF-67EA-436B-97B2-0124C06EBD24}" styleName="Közepesen sötét stílus 4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Közepesen sötét stílus 4 – 4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8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5b7db350d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5b7db350d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5b7db350d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5b7db350d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03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45b7db350d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45b7db350d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119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5b7db350d_0_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5b7db350d_0_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45b7db350d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45b7db350d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5b7db350d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45b7db350d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45b7db350d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45b7db350d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14750" y="1482600"/>
            <a:ext cx="4058700" cy="183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46608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5100" y="1040725"/>
            <a:ext cx="70335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 Light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romanLcPeriod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arabicPeriod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alphaLcPeriod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romanLcPeriod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arabicPeriod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alphaLcPeriod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8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16250"/>
            <a:ext cx="70335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 rot="243617">
            <a:off x="4418230" y="14225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" name="Google Shape;38;p9"/>
          <p:cNvSpPr>
            <a:spLocks noGrp="1"/>
          </p:cNvSpPr>
          <p:nvPr>
            <p:ph type="pic" idx="2"/>
          </p:nvPr>
        </p:nvSpPr>
        <p:spPr>
          <a:xfrm rot="527973">
            <a:off x="1824877" y="1251380"/>
            <a:ext cx="2178745" cy="217879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 rot="-1056">
            <a:off x="1477850" y="600899"/>
            <a:ext cx="2928600" cy="9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>
            <a:spLocks noGrp="1"/>
          </p:cNvSpPr>
          <p:nvPr>
            <p:ph type="pic" idx="2"/>
          </p:nvPr>
        </p:nvSpPr>
        <p:spPr>
          <a:xfrm rot="648">
            <a:off x="1616500" y="494700"/>
            <a:ext cx="6367200" cy="4022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242650" y="1469100"/>
            <a:ext cx="79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9" hasCustomPrompt="1"/>
          </p:nvPr>
        </p:nvSpPr>
        <p:spPr>
          <a:xfrm>
            <a:off x="1242650" y="2955250"/>
            <a:ext cx="79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0166" y="1469100"/>
            <a:ext cx="79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0153" y="2960326"/>
            <a:ext cx="79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 flipH="1">
            <a:off x="2814075" y="3650550"/>
            <a:ext cx="36153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 rot="281705" flipH="1">
            <a:off x="3241900" y="1611155"/>
            <a:ext cx="3393888" cy="133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1399763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anum Pen Script"/>
              <a:buNone/>
              <a:defRPr sz="30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○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■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○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■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○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429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Roboto Light"/>
              <a:buChar char="■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9" r:id="rId5"/>
    <p:sldLayoutId id="2147483660" r:id="rId6"/>
    <p:sldLayoutId id="2147483673" r:id="rId7"/>
    <p:sldLayoutId id="2147483677" r:id="rId8"/>
    <p:sldLayoutId id="214748367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1"/>
          <p:cNvSpPr txBox="1">
            <a:spLocks noGrp="1"/>
          </p:cNvSpPr>
          <p:nvPr>
            <p:ph type="ctrTitle"/>
          </p:nvPr>
        </p:nvSpPr>
        <p:spPr>
          <a:xfrm>
            <a:off x="2366067" y="1544205"/>
            <a:ext cx="4058700" cy="183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latin typeface="MV Boli" panose="02000500030200090000" pitchFamily="2" charset="0"/>
                <a:cs typeface="MV Boli" panose="02000500030200090000" pitchFamily="2" charset="0"/>
              </a:rPr>
              <a:t/>
            </a:r>
            <a:br>
              <a:rPr lang="hu-HU" sz="20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hu-HU" sz="2000" b="1" dirty="0">
                <a:latin typeface="MV Boli" panose="02000500030200090000" pitchFamily="2" charset="0"/>
                <a:cs typeface="MV Boli" panose="02000500030200090000" pitchFamily="2" charset="0"/>
              </a:rPr>
              <a:t>A közigazgatási jog oktatásának és fejlesztésének kihívásai napjainkban</a:t>
            </a:r>
            <a:br>
              <a:rPr lang="hu-HU" sz="2000" b="1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hu-HU" sz="2000" b="1" dirty="0">
                <a:latin typeface="MV Boli" panose="02000500030200090000" pitchFamily="2" charset="0"/>
                <a:cs typeface="MV Boli" panose="02000500030200090000" pitchFamily="2" charset="0"/>
              </a:rPr>
              <a:t>Tanszéki tudományos eredmények és tervek</a:t>
            </a:r>
            <a:endParaRPr sz="20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1" name="Google Shape;181;p41"/>
          <p:cNvSpPr txBox="1">
            <a:spLocks noGrp="1"/>
          </p:cNvSpPr>
          <p:nvPr>
            <p:ph type="subTitle" idx="1"/>
          </p:nvPr>
        </p:nvSpPr>
        <p:spPr>
          <a:xfrm>
            <a:off x="1546302" y="3464312"/>
            <a:ext cx="5605347" cy="1337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sz="1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latin typeface="MV Boli" panose="02000500030200090000" pitchFamily="2" charset="0"/>
                <a:cs typeface="MV Boli" panose="02000500030200090000" pitchFamily="2" charset="0"/>
              </a:rPr>
              <a:t>II. Országos Közigazgatástudományi Találkozó</a:t>
            </a:r>
            <a:br>
              <a:rPr lang="hu-HU" sz="1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hu-HU" sz="1800" dirty="0">
                <a:latin typeface="MV Boli" panose="02000500030200090000" pitchFamily="2" charset="0"/>
                <a:cs typeface="MV Boli" panose="02000500030200090000" pitchFamily="2" charset="0"/>
              </a:rPr>
              <a:t>2022. November 10-11.</a:t>
            </a:r>
            <a:endParaRPr sz="1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82" name="Google Shape;1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4740">
            <a:off x="3752507" y="1427159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sp>
        <p:nvSpPr>
          <p:cNvPr id="2" name="Google Shape;180;p41">
            <a:extLst>
              <a:ext uri="{FF2B5EF4-FFF2-40B4-BE49-F238E27FC236}">
                <a16:creationId xmlns:a16="http://schemas.microsoft.com/office/drawing/2014/main" id="{4AC92687-9A37-5C72-6AC6-045720B6DEB8}"/>
              </a:ext>
            </a:extLst>
          </p:cNvPr>
          <p:cNvSpPr txBox="1">
            <a:spLocks/>
          </p:cNvSpPr>
          <p:nvPr/>
        </p:nvSpPr>
        <p:spPr>
          <a:xfrm>
            <a:off x="2319625" y="461776"/>
            <a:ext cx="4058700" cy="94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Nanum Pen Script"/>
              <a:buNone/>
              <a:defRPr sz="4800" b="0" i="0" u="none" strike="noStrike" cap="none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hu-HU" sz="2000" dirty="0">
                <a:latin typeface="MV Boli" panose="02000500030200090000" pitchFamily="2" charset="0"/>
                <a:cs typeface="MV Boli" panose="02000500030200090000" pitchFamily="2" charset="0"/>
              </a:rPr>
              <a:t>Miskolci Egyetem</a:t>
            </a:r>
            <a:br>
              <a:rPr lang="hu-HU" sz="20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hu-HU" sz="2000" dirty="0">
                <a:latin typeface="MV Boli" panose="02000500030200090000" pitchFamily="2" charset="0"/>
                <a:cs typeface="MV Boli" panose="02000500030200090000" pitchFamily="2" charset="0"/>
              </a:rPr>
              <a:t>Közigazgatási Jogi Tanszék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3"/>
          <p:cNvPicPr preferRelativeResize="0"/>
          <p:nvPr/>
        </p:nvPicPr>
        <p:blipFill rotWithShape="1">
          <a:blip r:embed="rId3">
            <a:alphaModFix/>
          </a:blip>
          <a:srcRect l="1531" r="1531"/>
          <a:stretch/>
        </p:blipFill>
        <p:spPr>
          <a:xfrm rot="515511">
            <a:off x="857165" y="668117"/>
            <a:ext cx="4116856" cy="356921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3"/>
          <p:cNvSpPr txBox="1">
            <a:spLocks noGrp="1"/>
          </p:cNvSpPr>
          <p:nvPr>
            <p:ph type="title"/>
          </p:nvPr>
        </p:nvSpPr>
        <p:spPr>
          <a:xfrm rot="492815">
            <a:off x="1169612" y="3298807"/>
            <a:ext cx="3007885" cy="6331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dk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2020 októbere</a:t>
            </a:r>
          </a:p>
        </p:txBody>
      </p:sp>
      <p:pic>
        <p:nvPicPr>
          <p:cNvPr id="5" name="Kép helye 4" descr="A képen szöveg, személy, beltéri, modellt állás látható&#10;&#10;Automatikusan generált leírás">
            <a:extLst>
              <a:ext uri="{FF2B5EF4-FFF2-40B4-BE49-F238E27FC236}">
                <a16:creationId xmlns:a16="http://schemas.microsoft.com/office/drawing/2014/main" id="{92532273-58A6-8378-9518-135E1C0106C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2473" b="2473"/>
          <a:stretch>
            <a:fillRect/>
          </a:stretch>
        </p:blipFill>
        <p:spPr>
          <a:xfrm rot="527973">
            <a:off x="1201094" y="836269"/>
            <a:ext cx="3466775" cy="2446338"/>
          </a:xfrm>
        </p:spPr>
      </p:pic>
      <p:pic>
        <p:nvPicPr>
          <p:cNvPr id="18" name="Google Shape;198;p43">
            <a:extLst>
              <a:ext uri="{FF2B5EF4-FFF2-40B4-BE49-F238E27FC236}">
                <a16:creationId xmlns:a16="http://schemas.microsoft.com/office/drawing/2014/main" id="{A2DD2421-A5AC-1F0C-63FE-6F32E740CD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31" r="1531"/>
          <a:stretch/>
        </p:blipFill>
        <p:spPr>
          <a:xfrm rot="20931607">
            <a:off x="4750396" y="1277294"/>
            <a:ext cx="3969635" cy="328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Kép helye 4">
            <a:extLst>
              <a:ext uri="{FF2B5EF4-FFF2-40B4-BE49-F238E27FC236}">
                <a16:creationId xmlns:a16="http://schemas.microsoft.com/office/drawing/2014/main" id="{05D46E47-66E9-081D-FAFF-485B6F3BB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0" b="630"/>
          <a:stretch/>
        </p:blipFill>
        <p:spPr>
          <a:xfrm rot="20981013">
            <a:off x="5062743" y="1404731"/>
            <a:ext cx="3303422" cy="24463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02;p43">
            <a:extLst>
              <a:ext uri="{FF2B5EF4-FFF2-40B4-BE49-F238E27FC236}">
                <a16:creationId xmlns:a16="http://schemas.microsoft.com/office/drawing/2014/main" id="{9BB64088-3376-3FD0-ACC3-9DCD3930E35D}"/>
              </a:ext>
            </a:extLst>
          </p:cNvPr>
          <p:cNvSpPr txBox="1">
            <a:spLocks/>
          </p:cNvSpPr>
          <p:nvPr/>
        </p:nvSpPr>
        <p:spPr>
          <a:xfrm rot="20920893">
            <a:off x="5491266" y="3768279"/>
            <a:ext cx="3007885" cy="633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anum Pen Script"/>
              <a:buNone/>
              <a:defRPr sz="12000" b="0" i="0" u="none" strike="noStrike" cap="none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hu-HU" sz="1800" dirty="0">
                <a:solidFill>
                  <a:schemeClr val="dk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2021 karácsonya</a:t>
            </a:r>
          </a:p>
        </p:txBody>
      </p:sp>
      <p:pic>
        <p:nvPicPr>
          <p:cNvPr id="19" name="Google Shape;200;p43">
            <a:extLst>
              <a:ext uri="{FF2B5EF4-FFF2-40B4-BE49-F238E27FC236}">
                <a16:creationId xmlns:a16="http://schemas.microsoft.com/office/drawing/2014/main" id="{CE18D62F-F05A-194A-347A-CF88A97913D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57489">
            <a:off x="6129824" y="1211268"/>
            <a:ext cx="902099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450280">
            <a:off x="2907202" y="557734"/>
            <a:ext cx="902099" cy="31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8;p43">
            <a:extLst>
              <a:ext uri="{FF2B5EF4-FFF2-40B4-BE49-F238E27FC236}">
                <a16:creationId xmlns:a16="http://schemas.microsoft.com/office/drawing/2014/main" id="{3FAC62BA-E5B6-9B81-8B1F-6A7B5D49F3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31" r="1531"/>
          <a:stretch/>
        </p:blipFill>
        <p:spPr>
          <a:xfrm rot="411576">
            <a:off x="810376" y="642732"/>
            <a:ext cx="3707673" cy="332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 descr="A képen személy, fal, beltéri, mennyezet látható&#10;&#10;Automatikusan generált leírás">
            <a:extLst>
              <a:ext uri="{FF2B5EF4-FFF2-40B4-BE49-F238E27FC236}">
                <a16:creationId xmlns:a16="http://schemas.microsoft.com/office/drawing/2014/main" id="{30EEA81C-72A5-4500-DA17-B891F925E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7302">
            <a:off x="4864215" y="541347"/>
            <a:ext cx="2707843" cy="2036063"/>
          </a:xfrm>
          <a:prstGeom prst="rect">
            <a:avLst/>
          </a:prstGeom>
        </p:spPr>
      </p:pic>
      <p:pic>
        <p:nvPicPr>
          <p:cNvPr id="6" name="Google Shape;198;p43">
            <a:extLst>
              <a:ext uri="{FF2B5EF4-FFF2-40B4-BE49-F238E27FC236}">
                <a16:creationId xmlns:a16="http://schemas.microsoft.com/office/drawing/2014/main" id="{AA47B172-F3B8-9767-243E-9D53A48AEB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31" r="1531"/>
          <a:stretch/>
        </p:blipFill>
        <p:spPr>
          <a:xfrm rot="21097109">
            <a:off x="4594350" y="487671"/>
            <a:ext cx="3247570" cy="24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fal, személy, beltéri, mennyezet látható&#10;&#10;Automatikusan generált leírás">
            <a:extLst>
              <a:ext uri="{FF2B5EF4-FFF2-40B4-BE49-F238E27FC236}">
                <a16:creationId xmlns:a16="http://schemas.microsoft.com/office/drawing/2014/main" id="{393D181D-F83F-25EC-7AE5-7AF7E27B9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98312">
            <a:off x="5980356" y="2676729"/>
            <a:ext cx="2422765" cy="1815611"/>
          </a:xfrm>
          <a:prstGeom prst="rect">
            <a:avLst/>
          </a:prstGeom>
        </p:spPr>
      </p:pic>
      <p:pic>
        <p:nvPicPr>
          <p:cNvPr id="7" name="Google Shape;198;p43">
            <a:extLst>
              <a:ext uri="{FF2B5EF4-FFF2-40B4-BE49-F238E27FC236}">
                <a16:creationId xmlns:a16="http://schemas.microsoft.com/office/drawing/2014/main" id="{03FB5B83-2E68-0845-011C-19031AAEF7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31" r="1531"/>
          <a:stretch/>
        </p:blipFill>
        <p:spPr>
          <a:xfrm rot="667517">
            <a:off x="5703582" y="2569716"/>
            <a:ext cx="2943796" cy="219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A képen szöveg, személy, padló, modellt állás látható&#10;&#10;Automatikusan generált leírás">
            <a:extLst>
              <a:ext uri="{FF2B5EF4-FFF2-40B4-BE49-F238E27FC236}">
                <a16:creationId xmlns:a16="http://schemas.microsoft.com/office/drawing/2014/main" id="{2833E7A3-DDB1-D2E6-2FAD-BBF7226F7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3737">
            <a:off x="1165028" y="765205"/>
            <a:ext cx="3123849" cy="2322737"/>
          </a:xfrm>
          <a:prstGeom prst="rect">
            <a:avLst/>
          </a:prstGeom>
        </p:spPr>
      </p:pic>
      <p:sp>
        <p:nvSpPr>
          <p:cNvPr id="12" name="Google Shape;202;p43">
            <a:extLst>
              <a:ext uri="{FF2B5EF4-FFF2-40B4-BE49-F238E27FC236}">
                <a16:creationId xmlns:a16="http://schemas.microsoft.com/office/drawing/2014/main" id="{6BA4A4FC-448B-B54B-2F8C-3DC4334FFEE7}"/>
              </a:ext>
            </a:extLst>
          </p:cNvPr>
          <p:cNvSpPr txBox="1">
            <a:spLocks/>
          </p:cNvSpPr>
          <p:nvPr/>
        </p:nvSpPr>
        <p:spPr>
          <a:xfrm rot="462623">
            <a:off x="1028435" y="3072033"/>
            <a:ext cx="2998852" cy="69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hu-HU" sz="1800" dirty="0">
                <a:latin typeface="MV Boli" panose="02000500030200090000" pitchFamily="2" charset="0"/>
                <a:cs typeface="MV Boli" panose="02000500030200090000" pitchFamily="2" charset="0"/>
              </a:rPr>
              <a:t>OKTT, Kecskemét 2022</a:t>
            </a:r>
          </a:p>
        </p:txBody>
      </p:sp>
      <p:sp>
        <p:nvSpPr>
          <p:cNvPr id="13" name="Google Shape;202;p43">
            <a:extLst>
              <a:ext uri="{FF2B5EF4-FFF2-40B4-BE49-F238E27FC236}">
                <a16:creationId xmlns:a16="http://schemas.microsoft.com/office/drawing/2014/main" id="{DC3A8A14-1499-602C-CE8F-A4EC705F601D}"/>
              </a:ext>
            </a:extLst>
          </p:cNvPr>
          <p:cNvSpPr txBox="1">
            <a:spLocks/>
          </p:cNvSpPr>
          <p:nvPr/>
        </p:nvSpPr>
        <p:spPr>
          <a:xfrm rot="635069">
            <a:off x="5745080" y="4140082"/>
            <a:ext cx="2469102" cy="41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hu-HU" sz="1400" dirty="0">
                <a:latin typeface="MV Boli" panose="02000500030200090000" pitchFamily="2" charset="0"/>
                <a:cs typeface="MV Boli" panose="02000500030200090000" pitchFamily="2" charset="0"/>
              </a:rPr>
              <a:t>2022 tavasza csapatépít</a:t>
            </a:r>
            <a:r>
              <a:rPr lang="hu-HU" sz="1400" i="1" dirty="0">
                <a:latin typeface="MV Boli" panose="02000500030200090000" pitchFamily="2" charset="0"/>
                <a:cs typeface="MV Boli" panose="02000500030200090000" pitchFamily="2" charset="0"/>
              </a:rPr>
              <a:t>ő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63"/>
          <p:cNvGrpSpPr/>
          <p:nvPr/>
        </p:nvGrpSpPr>
        <p:grpSpPr>
          <a:xfrm rot="-448560">
            <a:off x="617015" y="-6775"/>
            <a:ext cx="7847893" cy="5788511"/>
            <a:chOff x="2150750" y="1011026"/>
            <a:chExt cx="3429949" cy="2529998"/>
          </a:xfrm>
        </p:grpSpPr>
        <p:pic>
          <p:nvPicPr>
            <p:cNvPr id="418" name="Google Shape;418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63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0" name="Google Shape;420;p63"/>
          <p:cNvPicPr preferRelativeResize="0">
            <a:picLocks noGrp="1"/>
          </p:cNvPicPr>
          <p:nvPr>
            <p:ph type="pic" idx="2"/>
          </p:nvPr>
        </p:nvPicPr>
        <p:blipFill>
          <a:blip r:embed="rId4"/>
          <a:srcRect t="7887" b="7887"/>
          <a:stretch/>
        </p:blipFill>
        <p:spPr>
          <a:xfrm rot="647">
            <a:off x="1616500" y="494699"/>
            <a:ext cx="6367201" cy="4022099"/>
          </a:xfrm>
          <a:prstGeom prst="rect">
            <a:avLst/>
          </a:prstGeom>
        </p:spPr>
      </p:pic>
      <p:pic>
        <p:nvPicPr>
          <p:cNvPr id="422" name="Google Shape;42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35553">
            <a:off x="6573963" y="515308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2;p49">
            <a:extLst>
              <a:ext uri="{FF2B5EF4-FFF2-40B4-BE49-F238E27FC236}">
                <a16:creationId xmlns:a16="http://schemas.microsoft.com/office/drawing/2014/main" id="{B5BCA9E4-DBDF-766E-F4EF-8122A0555A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197">
            <a:off x="2135346" y="3331310"/>
            <a:ext cx="5241300" cy="13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Köszönjük a megtisztelő figyelmet!</a:t>
            </a:r>
            <a:endParaRPr b="1" i="1" dirty="0">
              <a:solidFill>
                <a:schemeClr val="accent3">
                  <a:lumMod val="20000"/>
                  <a:lumOff val="8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kültéri, égbolt, épület, nap látható&#10;&#10;Automatikusan generált leírás">
            <a:extLst>
              <a:ext uri="{FF2B5EF4-FFF2-40B4-BE49-F238E27FC236}">
                <a16:creationId xmlns:a16="http://schemas.microsoft.com/office/drawing/2014/main" id="{98901064-39D6-F98F-423D-83B0C0ED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94732" y="815539"/>
            <a:ext cx="7690624" cy="3844973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90" name="Google Shape;190;p42"/>
          <p:cNvSpPr txBox="1">
            <a:spLocks noGrp="1"/>
          </p:cNvSpPr>
          <p:nvPr>
            <p:ph type="title"/>
          </p:nvPr>
        </p:nvSpPr>
        <p:spPr>
          <a:xfrm>
            <a:off x="535258" y="257848"/>
            <a:ext cx="70335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MV Boli" panose="02000500030200090000" pitchFamily="2" charset="0"/>
                <a:cs typeface="MV Boli" panose="02000500030200090000" pitchFamily="2" charset="0"/>
              </a:rPr>
              <a:t>A Tanszék oktatói</a:t>
            </a:r>
            <a:endParaRPr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4D19B404-AAB7-CCDE-AB21-1D680CDAB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030891"/>
              </p:ext>
            </p:extLst>
          </p:nvPr>
        </p:nvGraphicFramePr>
        <p:xfrm>
          <a:off x="564995" y="882448"/>
          <a:ext cx="7750098" cy="377693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599117">
                  <a:extLst>
                    <a:ext uri="{9D8B030D-6E8A-4147-A177-3AD203B41FA5}">
                      <a16:colId xmlns:a16="http://schemas.microsoft.com/office/drawing/2014/main" val="3830249679"/>
                    </a:ext>
                  </a:extLst>
                </a:gridCol>
                <a:gridCol w="5150981">
                  <a:extLst>
                    <a:ext uri="{9D8B030D-6E8A-4147-A177-3AD203B41FA5}">
                      <a16:colId xmlns:a16="http://schemas.microsoft.com/office/drawing/2014/main" val="3778873742"/>
                    </a:ext>
                  </a:extLst>
                </a:gridCol>
              </a:tblGrid>
              <a:tr h="759417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Czékmann Zsolt</a:t>
                      </a:r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 </a:t>
                      </a:r>
                    </a:p>
                    <a:p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(intézeti tanszékvezető egyetemi docens)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infokommunikációs jog, jogi informatika, e-közszolgáltatások, digitális állam, </a:t>
                      </a:r>
                      <a:r>
                        <a:rPr lang="hu-HU" b="0" dirty="0" err="1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smart</a:t>
                      </a:r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 city, közigazgatási jog alapintézményei, közszolgálati jog,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16478"/>
                  </a:ext>
                </a:extLst>
              </a:tr>
              <a:tr h="715879"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Prof. 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Torma András </a:t>
                      </a:r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(egyetemi tanár)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4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európai közigazgatás, Európai Közigazgatási Térség, a közigazgatás központi szervei, irányítás, felügyelet, ellenőrzés a közigazgatásban, nemzetgazdaság igazgatása,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4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602956"/>
                  </a:ext>
                </a:extLst>
              </a:tr>
              <a:tr h="507081"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Nyitrai Péter</a:t>
                      </a:r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 </a:t>
                      </a:r>
                    </a:p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(egyetemi docens)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közigazgatás-tudomány, közigazgatás alapintézményei, honvédelmi és rendészeti szakigazgatás, hatósági eljárás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961723"/>
                  </a:ext>
                </a:extLst>
              </a:tr>
              <a:tr h="715879"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Szabó Balázs</a:t>
                      </a:r>
                      <a:endParaRPr lang="hu-HU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(egyetemi tanársegéd)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4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e-kormányzás, digitális társadalom, infokommunikációs jog, vadászati, erdészeti, természeti-környezetvédelmi és rendészeti szakigazgatás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4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618200"/>
                  </a:ext>
                </a:extLst>
              </a:tr>
              <a:tr h="507081"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Cseh-Zelina Gergely </a:t>
                      </a:r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(egyetemi tanársegéd)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felsőoktatás, köznevelés, e-(ön)kormányzás, digitális társadalom, helyi közszolgáltatások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917188"/>
                  </a:ext>
                </a:extLst>
              </a:tr>
              <a:tr h="507081"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Ritó Evelin </a:t>
                      </a:r>
                    </a:p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(egyetemi tanársegéd)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4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e-közigazgatás, okos város, mesterséges intelligencia, e-közszolgáltatások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4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5541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kültéri, égbolt, épület, nap látható&#10;&#10;Automatikusan generált leírás">
            <a:extLst>
              <a:ext uri="{FF2B5EF4-FFF2-40B4-BE49-F238E27FC236}">
                <a16:creationId xmlns:a16="http://schemas.microsoft.com/office/drawing/2014/main" id="{98901064-39D6-F98F-423D-83B0C0ED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94732" y="815539"/>
            <a:ext cx="7690624" cy="3844973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90" name="Google Shape;190;p42"/>
          <p:cNvSpPr txBox="1">
            <a:spLocks noGrp="1"/>
          </p:cNvSpPr>
          <p:nvPr>
            <p:ph type="title"/>
          </p:nvPr>
        </p:nvSpPr>
        <p:spPr>
          <a:xfrm>
            <a:off x="535258" y="257848"/>
            <a:ext cx="70335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MV Boli" panose="02000500030200090000" pitchFamily="2" charset="0"/>
                <a:cs typeface="MV Boli" panose="02000500030200090000" pitchFamily="2" charset="0"/>
              </a:rPr>
              <a:t>A Tanszék doktoranduszai</a:t>
            </a:r>
            <a:endParaRPr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4D19B404-AAB7-CCDE-AB21-1D680CDAB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129160"/>
              </p:ext>
            </p:extLst>
          </p:nvPr>
        </p:nvGraphicFramePr>
        <p:xfrm>
          <a:off x="696951" y="1567201"/>
          <a:ext cx="7690624" cy="222245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18051">
                  <a:extLst>
                    <a:ext uri="{9D8B030D-6E8A-4147-A177-3AD203B41FA5}">
                      <a16:colId xmlns:a16="http://schemas.microsoft.com/office/drawing/2014/main" val="3830249679"/>
                    </a:ext>
                  </a:extLst>
                </a:gridCol>
                <a:gridCol w="4872573">
                  <a:extLst>
                    <a:ext uri="{9D8B030D-6E8A-4147-A177-3AD203B41FA5}">
                      <a16:colId xmlns:a16="http://schemas.microsoft.com/office/drawing/2014/main" val="3778873742"/>
                    </a:ext>
                  </a:extLst>
                </a:gridCol>
              </a:tblGrid>
              <a:tr h="759417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Varga Zsófia Kincs</a:t>
                      </a:r>
                      <a:r>
                        <a:rPr lang="hu-HU" sz="1200" b="1" i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ő</a:t>
                      </a:r>
                    </a:p>
                    <a:p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(elsőéves PhD hallgató)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a szervezetszabályozás közjogi és közigazgatási kérdései a hazai közigazgatási szervek és közintézmények tekintetében, különös tekintettel a fels</a:t>
                      </a:r>
                      <a:r>
                        <a:rPr lang="hu-HU" b="0" i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ő</a:t>
                      </a:r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oktatásra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16478"/>
                  </a:ext>
                </a:extLst>
              </a:tr>
              <a:tr h="715879"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Laczik Anna</a:t>
                      </a:r>
                    </a:p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(másodéves PhD hallgató)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4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a közigazgatási feladatokat és szervezetrendszert meghatározó tényezők, különös tekintettel a világjárványokra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4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602956"/>
                  </a:ext>
                </a:extLst>
              </a:tr>
              <a:tr h="507081"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Marczisné </a:t>
                      </a:r>
                      <a:r>
                        <a:rPr lang="hu-HU" b="0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dr. </a:t>
                      </a:r>
                      <a:r>
                        <a:rPr lang="hu-HU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Czibrik Eszter</a:t>
                      </a:r>
                      <a:endParaRPr lang="hu-HU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(harmadéves PhD hallgató)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hatósági eljárás, közigazgatási szerz</a:t>
                      </a:r>
                      <a:r>
                        <a:rPr lang="hu-HU" sz="1400" i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ő</a:t>
                      </a:r>
                      <a:r>
                        <a:rPr lang="hu-HU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dések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tint val="2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961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09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5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MV Boli" panose="02000500030200090000" pitchFamily="2" charset="0"/>
                <a:cs typeface="MV Boli" panose="02000500030200090000" pitchFamily="2" charset="0"/>
              </a:rPr>
              <a:t>Kutatások</a:t>
            </a:r>
            <a:endParaRPr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18" name="Google Shape;21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528" y="2923438"/>
            <a:ext cx="638675" cy="10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528" y="1433556"/>
            <a:ext cx="638675" cy="10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357" y="2923438"/>
            <a:ext cx="638675" cy="10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357" y="1440638"/>
            <a:ext cx="638675" cy="106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5"/>
          <p:cNvSpPr txBox="1">
            <a:spLocks noGrp="1"/>
          </p:cNvSpPr>
          <p:nvPr>
            <p:ph type="subTitle" idx="5"/>
          </p:nvPr>
        </p:nvSpPr>
        <p:spPr>
          <a:xfrm flipH="1">
            <a:off x="2198101" y="1690475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TINLAB</a:t>
            </a:r>
            <a:endParaRPr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6" name="Google Shape;226;p45"/>
          <p:cNvSpPr txBox="1">
            <a:spLocks noGrp="1"/>
          </p:cNvSpPr>
          <p:nvPr>
            <p:ph type="subTitle" idx="6"/>
          </p:nvPr>
        </p:nvSpPr>
        <p:spPr>
          <a:xfrm flipH="1">
            <a:off x="5531267" y="1690475"/>
            <a:ext cx="2820995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Hálózattudományi Szakkollégium</a:t>
            </a:r>
            <a:endParaRPr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7" name="Google Shape;227;p45"/>
          <p:cNvSpPr txBox="1">
            <a:spLocks noGrp="1"/>
          </p:cNvSpPr>
          <p:nvPr>
            <p:ph type="subTitle" idx="7"/>
          </p:nvPr>
        </p:nvSpPr>
        <p:spPr>
          <a:xfrm flipH="1">
            <a:off x="2198775" y="3224863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EDIH</a:t>
            </a:r>
            <a:endParaRPr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8" name="Google Shape;228;p45"/>
          <p:cNvSpPr txBox="1">
            <a:spLocks noGrp="1"/>
          </p:cNvSpPr>
          <p:nvPr>
            <p:ph type="subTitle" idx="8"/>
          </p:nvPr>
        </p:nvSpPr>
        <p:spPr>
          <a:xfrm flipH="1">
            <a:off x="5526927" y="3228507"/>
            <a:ext cx="2820995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PhD dolgozatok</a:t>
            </a:r>
            <a:endParaRPr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9" name="Google Shape;229;p45"/>
          <p:cNvSpPr txBox="1">
            <a:spLocks noGrp="1"/>
          </p:cNvSpPr>
          <p:nvPr>
            <p:ph type="title"/>
          </p:nvPr>
        </p:nvSpPr>
        <p:spPr>
          <a:xfrm>
            <a:off x="1242650" y="1469100"/>
            <a:ext cx="797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0" name="Google Shape;230;p45"/>
          <p:cNvSpPr txBox="1">
            <a:spLocks noGrp="1"/>
          </p:cNvSpPr>
          <p:nvPr>
            <p:ph type="title" idx="9"/>
          </p:nvPr>
        </p:nvSpPr>
        <p:spPr>
          <a:xfrm>
            <a:off x="1242650" y="2955250"/>
            <a:ext cx="797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1" name="Google Shape;231;p45"/>
          <p:cNvSpPr txBox="1">
            <a:spLocks noGrp="1"/>
          </p:cNvSpPr>
          <p:nvPr>
            <p:ph type="title" idx="13"/>
          </p:nvPr>
        </p:nvSpPr>
        <p:spPr>
          <a:xfrm>
            <a:off x="4650166" y="1469100"/>
            <a:ext cx="797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title" idx="14"/>
          </p:nvPr>
        </p:nvSpPr>
        <p:spPr>
          <a:xfrm>
            <a:off x="4650153" y="2960326"/>
            <a:ext cx="797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2" name="Google Shape;7213;p121">
            <a:extLst>
              <a:ext uri="{FF2B5EF4-FFF2-40B4-BE49-F238E27FC236}">
                <a16:creationId xmlns:a16="http://schemas.microsoft.com/office/drawing/2014/main" id="{F4834B33-5298-084B-718E-8AEE3751B804}"/>
              </a:ext>
            </a:extLst>
          </p:cNvPr>
          <p:cNvGrpSpPr/>
          <p:nvPr/>
        </p:nvGrpSpPr>
        <p:grpSpPr>
          <a:xfrm>
            <a:off x="7753500" y="3916898"/>
            <a:ext cx="807522" cy="738041"/>
            <a:chOff x="3943638" y="3815072"/>
            <a:chExt cx="357933" cy="342676"/>
          </a:xfrm>
        </p:grpSpPr>
        <p:sp>
          <p:nvSpPr>
            <p:cNvPr id="3" name="Google Shape;7214;p121">
              <a:extLst>
                <a:ext uri="{FF2B5EF4-FFF2-40B4-BE49-F238E27FC236}">
                  <a16:creationId xmlns:a16="http://schemas.microsoft.com/office/drawing/2014/main" id="{6FE1F06B-2C27-2203-5B0C-C716A503594B}"/>
                </a:ext>
              </a:extLst>
            </p:cNvPr>
            <p:cNvSpPr/>
            <p:nvPr/>
          </p:nvSpPr>
          <p:spPr>
            <a:xfrm>
              <a:off x="4136918" y="3996389"/>
              <a:ext cx="87215" cy="87514"/>
            </a:xfrm>
            <a:custGeom>
              <a:avLst/>
              <a:gdLst/>
              <a:ahLst/>
              <a:cxnLst/>
              <a:rect l="l" t="t" r="r" b="b"/>
              <a:pathLst>
                <a:path w="5825" h="5845" extrusionOk="0">
                  <a:moveTo>
                    <a:pt x="1073" y="0"/>
                  </a:moveTo>
                  <a:lnTo>
                    <a:pt x="1" y="1072"/>
                  </a:lnTo>
                  <a:lnTo>
                    <a:pt x="4752" y="5845"/>
                  </a:lnTo>
                  <a:lnTo>
                    <a:pt x="5824" y="4752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E4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215;p121">
              <a:extLst>
                <a:ext uri="{FF2B5EF4-FFF2-40B4-BE49-F238E27FC236}">
                  <a16:creationId xmlns:a16="http://schemas.microsoft.com/office/drawing/2014/main" id="{95BF3C24-822D-18CE-2CB7-817AB411031D}"/>
                </a:ext>
              </a:extLst>
            </p:cNvPr>
            <p:cNvSpPr/>
            <p:nvPr/>
          </p:nvSpPr>
          <p:spPr>
            <a:xfrm>
              <a:off x="4173750" y="4034240"/>
              <a:ext cx="127820" cy="123508"/>
            </a:xfrm>
            <a:custGeom>
              <a:avLst/>
              <a:gdLst/>
              <a:ahLst/>
              <a:cxnLst/>
              <a:rect l="l" t="t" r="r" b="b"/>
              <a:pathLst>
                <a:path w="8537" h="8249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61"/>
                  </a:cubicBezTo>
                  <a:lnTo>
                    <a:pt x="4983" y="7606"/>
                  </a:lnTo>
                  <a:cubicBezTo>
                    <a:pt x="5355" y="8032"/>
                    <a:pt x="5874" y="8248"/>
                    <a:pt x="6396" y="8248"/>
                  </a:cubicBezTo>
                  <a:cubicBezTo>
                    <a:pt x="6879" y="8248"/>
                    <a:pt x="7364" y="8064"/>
                    <a:pt x="7737" y="7690"/>
                  </a:cubicBezTo>
                  <a:lnTo>
                    <a:pt x="7758" y="7690"/>
                  </a:lnTo>
                  <a:cubicBezTo>
                    <a:pt x="8536" y="6912"/>
                    <a:pt x="8494" y="5651"/>
                    <a:pt x="7653" y="4936"/>
                  </a:cubicBez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rgbClr val="A2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216;p121">
              <a:extLst>
                <a:ext uri="{FF2B5EF4-FFF2-40B4-BE49-F238E27FC236}">
                  <a16:creationId xmlns:a16="http://schemas.microsoft.com/office/drawing/2014/main" id="{4D98CEBE-D7CE-9541-B21E-1BBDBB874357}"/>
                </a:ext>
              </a:extLst>
            </p:cNvPr>
            <p:cNvSpPr/>
            <p:nvPr/>
          </p:nvSpPr>
          <p:spPr>
            <a:xfrm>
              <a:off x="4173750" y="4042969"/>
              <a:ext cx="122460" cy="114779"/>
            </a:xfrm>
            <a:custGeom>
              <a:avLst/>
              <a:gdLst/>
              <a:ahLst/>
              <a:cxnLst/>
              <a:rect l="l" t="t" r="r" b="b"/>
              <a:pathLst>
                <a:path w="8179" h="7666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4983" y="7023"/>
                  </a:lnTo>
                  <a:cubicBezTo>
                    <a:pt x="5366" y="7449"/>
                    <a:pt x="5884" y="7665"/>
                    <a:pt x="6404" y="7665"/>
                  </a:cubicBezTo>
                  <a:cubicBezTo>
                    <a:pt x="6883" y="7665"/>
                    <a:pt x="7364" y="7481"/>
                    <a:pt x="7737" y="7107"/>
                  </a:cubicBezTo>
                  <a:cubicBezTo>
                    <a:pt x="7927" y="6918"/>
                    <a:pt x="8095" y="6666"/>
                    <a:pt x="8179" y="6413"/>
                  </a:cubicBezTo>
                  <a:lnTo>
                    <a:pt x="8179" y="6413"/>
                  </a:lnTo>
                  <a:cubicBezTo>
                    <a:pt x="7964" y="6493"/>
                    <a:pt x="7742" y="6532"/>
                    <a:pt x="7523" y="6532"/>
                  </a:cubicBezTo>
                  <a:cubicBezTo>
                    <a:pt x="6991" y="6532"/>
                    <a:pt x="6476" y="6304"/>
                    <a:pt x="6118" y="5888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rgbClr val="95A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217;p121">
              <a:extLst>
                <a:ext uri="{FF2B5EF4-FFF2-40B4-BE49-F238E27FC236}">
                  <a16:creationId xmlns:a16="http://schemas.microsoft.com/office/drawing/2014/main" id="{E21426B3-130A-F4B3-B340-3225C69003C3}"/>
                </a:ext>
              </a:extLst>
            </p:cNvPr>
            <p:cNvSpPr/>
            <p:nvPr/>
          </p:nvSpPr>
          <p:spPr>
            <a:xfrm>
              <a:off x="3943638" y="3815072"/>
              <a:ext cx="268846" cy="245235"/>
            </a:xfrm>
            <a:custGeom>
              <a:avLst/>
              <a:gdLst/>
              <a:ahLst/>
              <a:cxnLst/>
              <a:rect l="l" t="t" r="r" b="b"/>
              <a:pathLst>
                <a:path w="17956" h="16379" extrusionOk="0">
                  <a:moveTo>
                    <a:pt x="8978" y="0"/>
                  </a:moveTo>
                  <a:cubicBezTo>
                    <a:pt x="6886" y="0"/>
                    <a:pt x="4794" y="799"/>
                    <a:pt x="3196" y="2397"/>
                  </a:cubicBezTo>
                  <a:cubicBezTo>
                    <a:pt x="1" y="5593"/>
                    <a:pt x="1" y="10786"/>
                    <a:pt x="3196" y="13981"/>
                  </a:cubicBezTo>
                  <a:cubicBezTo>
                    <a:pt x="4794" y="15579"/>
                    <a:pt x="6886" y="16378"/>
                    <a:pt x="8978" y="16378"/>
                  </a:cubicBezTo>
                  <a:cubicBezTo>
                    <a:pt x="11070" y="16378"/>
                    <a:pt x="13162" y="15579"/>
                    <a:pt x="14760" y="13981"/>
                  </a:cubicBezTo>
                  <a:cubicBezTo>
                    <a:pt x="17955" y="10786"/>
                    <a:pt x="17955" y="5593"/>
                    <a:pt x="14760" y="2397"/>
                  </a:cubicBezTo>
                  <a:cubicBezTo>
                    <a:pt x="13162" y="799"/>
                    <a:pt x="11070" y="0"/>
                    <a:pt x="8978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218;p121">
              <a:extLst>
                <a:ext uri="{FF2B5EF4-FFF2-40B4-BE49-F238E27FC236}">
                  <a16:creationId xmlns:a16="http://schemas.microsoft.com/office/drawing/2014/main" id="{BCB97E56-545A-DD5F-39FF-C38F200D4FBB}"/>
                </a:ext>
              </a:extLst>
            </p:cNvPr>
            <p:cNvSpPr/>
            <p:nvPr/>
          </p:nvSpPr>
          <p:spPr>
            <a:xfrm>
              <a:off x="3974795" y="3843715"/>
              <a:ext cx="206516" cy="187860"/>
            </a:xfrm>
            <a:custGeom>
              <a:avLst/>
              <a:gdLst/>
              <a:ahLst/>
              <a:cxnLst/>
              <a:rect l="l" t="t" r="r" b="b"/>
              <a:pathLst>
                <a:path w="13793" h="12547" extrusionOk="0">
                  <a:moveTo>
                    <a:pt x="6897" y="0"/>
                  </a:moveTo>
                  <a:cubicBezTo>
                    <a:pt x="5294" y="0"/>
                    <a:pt x="3691" y="610"/>
                    <a:pt x="2461" y="1829"/>
                  </a:cubicBezTo>
                  <a:cubicBezTo>
                    <a:pt x="1" y="4289"/>
                    <a:pt x="1" y="8263"/>
                    <a:pt x="2461" y="10702"/>
                  </a:cubicBezTo>
                  <a:cubicBezTo>
                    <a:pt x="3691" y="11932"/>
                    <a:pt x="5294" y="12547"/>
                    <a:pt x="6897" y="12547"/>
                  </a:cubicBezTo>
                  <a:cubicBezTo>
                    <a:pt x="8500" y="12547"/>
                    <a:pt x="10103" y="11932"/>
                    <a:pt x="11333" y="10702"/>
                  </a:cubicBezTo>
                  <a:cubicBezTo>
                    <a:pt x="13793" y="8263"/>
                    <a:pt x="13793" y="4289"/>
                    <a:pt x="11333" y="1829"/>
                  </a:cubicBezTo>
                  <a:cubicBezTo>
                    <a:pt x="10103" y="610"/>
                    <a:pt x="8500" y="0"/>
                    <a:pt x="6897" y="0"/>
                  </a:cubicBezTo>
                  <a:close/>
                </a:path>
              </a:pathLst>
            </a:custGeom>
            <a:solidFill>
              <a:srgbClr val="C1C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219;p121">
              <a:extLst>
                <a:ext uri="{FF2B5EF4-FFF2-40B4-BE49-F238E27FC236}">
                  <a16:creationId xmlns:a16="http://schemas.microsoft.com/office/drawing/2014/main" id="{A6E216D4-1ECC-D685-D298-6E43C8ABB204}"/>
                </a:ext>
              </a:extLst>
            </p:cNvPr>
            <p:cNvSpPr/>
            <p:nvPr/>
          </p:nvSpPr>
          <p:spPr>
            <a:xfrm>
              <a:off x="3973538" y="3863538"/>
              <a:ext cx="178817" cy="167857"/>
            </a:xfrm>
            <a:custGeom>
              <a:avLst/>
              <a:gdLst/>
              <a:ahLst/>
              <a:cxnLst/>
              <a:rect l="l" t="t" r="r" b="b"/>
              <a:pathLst>
                <a:path w="11943" h="11211" extrusionOk="0">
                  <a:moveTo>
                    <a:pt x="3134" y="1"/>
                  </a:moveTo>
                  <a:cubicBezTo>
                    <a:pt x="2923" y="148"/>
                    <a:pt x="2734" y="337"/>
                    <a:pt x="2545" y="527"/>
                  </a:cubicBezTo>
                  <a:cubicBezTo>
                    <a:pt x="1" y="3070"/>
                    <a:pt x="148" y="7254"/>
                    <a:pt x="2860" y="9651"/>
                  </a:cubicBezTo>
                  <a:cubicBezTo>
                    <a:pt x="4056" y="10699"/>
                    <a:pt x="5530" y="11211"/>
                    <a:pt x="6995" y="11211"/>
                  </a:cubicBezTo>
                  <a:cubicBezTo>
                    <a:pt x="8853" y="11211"/>
                    <a:pt x="10697" y="10388"/>
                    <a:pt x="11943" y="8789"/>
                  </a:cubicBezTo>
                  <a:lnTo>
                    <a:pt x="11943" y="8789"/>
                  </a:lnTo>
                  <a:cubicBezTo>
                    <a:pt x="10805" y="9668"/>
                    <a:pt x="9455" y="10100"/>
                    <a:pt x="8111" y="10100"/>
                  </a:cubicBezTo>
                  <a:cubicBezTo>
                    <a:pt x="6499" y="10100"/>
                    <a:pt x="4896" y="9479"/>
                    <a:pt x="3680" y="8263"/>
                  </a:cubicBezTo>
                  <a:cubicBezTo>
                    <a:pt x="1452" y="6035"/>
                    <a:pt x="1220" y="2482"/>
                    <a:pt x="3134" y="1"/>
                  </a:cubicBezTo>
                  <a:close/>
                </a:path>
              </a:pathLst>
            </a:custGeom>
            <a:solidFill>
              <a:srgbClr val="A3B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220;p121">
              <a:extLst>
                <a:ext uri="{FF2B5EF4-FFF2-40B4-BE49-F238E27FC236}">
                  <a16:creationId xmlns:a16="http://schemas.microsoft.com/office/drawing/2014/main" id="{934226E5-5B28-1B11-2C39-3D67E48BEF3D}"/>
                </a:ext>
              </a:extLst>
            </p:cNvPr>
            <p:cNvSpPr/>
            <p:nvPr/>
          </p:nvSpPr>
          <p:spPr>
            <a:xfrm>
              <a:off x="4028008" y="3869842"/>
              <a:ext cx="102202" cy="29017"/>
            </a:xfrm>
            <a:custGeom>
              <a:avLst/>
              <a:gdLst/>
              <a:ahLst/>
              <a:cxnLst/>
              <a:rect l="l" t="t" r="r" b="b"/>
              <a:pathLst>
                <a:path w="6826" h="1938" extrusionOk="0">
                  <a:moveTo>
                    <a:pt x="3332" y="0"/>
                  </a:moveTo>
                  <a:cubicBezTo>
                    <a:pt x="2171" y="0"/>
                    <a:pt x="1009" y="442"/>
                    <a:pt x="126" y="1325"/>
                  </a:cubicBezTo>
                  <a:cubicBezTo>
                    <a:pt x="0" y="1451"/>
                    <a:pt x="0" y="1661"/>
                    <a:pt x="126" y="1808"/>
                  </a:cubicBezTo>
                  <a:cubicBezTo>
                    <a:pt x="189" y="1872"/>
                    <a:pt x="273" y="1903"/>
                    <a:pt x="360" y="1903"/>
                  </a:cubicBezTo>
                  <a:cubicBezTo>
                    <a:pt x="447" y="1903"/>
                    <a:pt x="536" y="1872"/>
                    <a:pt x="610" y="1808"/>
                  </a:cubicBezTo>
                  <a:cubicBezTo>
                    <a:pt x="1356" y="1052"/>
                    <a:pt x="2344" y="673"/>
                    <a:pt x="3332" y="673"/>
                  </a:cubicBezTo>
                  <a:cubicBezTo>
                    <a:pt x="4321" y="673"/>
                    <a:pt x="5309" y="1052"/>
                    <a:pt x="6055" y="1808"/>
                  </a:cubicBezTo>
                  <a:cubicBezTo>
                    <a:pt x="6131" y="1900"/>
                    <a:pt x="6220" y="1937"/>
                    <a:pt x="6307" y="1937"/>
                  </a:cubicBezTo>
                  <a:cubicBezTo>
                    <a:pt x="6580" y="1937"/>
                    <a:pt x="6826" y="1564"/>
                    <a:pt x="6539" y="1325"/>
                  </a:cubicBezTo>
                  <a:cubicBezTo>
                    <a:pt x="5656" y="442"/>
                    <a:pt x="4494" y="0"/>
                    <a:pt x="3332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221;p121">
              <a:extLst>
                <a:ext uri="{FF2B5EF4-FFF2-40B4-BE49-F238E27FC236}">
                  <a16:creationId xmlns:a16="http://schemas.microsoft.com/office/drawing/2014/main" id="{39827CBC-1916-5633-2769-30DCC195F1F7}"/>
                </a:ext>
              </a:extLst>
            </p:cNvPr>
            <p:cNvSpPr/>
            <p:nvPr/>
          </p:nvSpPr>
          <p:spPr>
            <a:xfrm>
              <a:off x="4173750" y="4034240"/>
              <a:ext cx="51640" cy="50936"/>
            </a:xfrm>
            <a:custGeom>
              <a:avLst/>
              <a:gdLst/>
              <a:ahLst/>
              <a:cxnLst/>
              <a:rect l="l" t="t" r="r" b="b"/>
              <a:pathLst>
                <a:path w="3449" h="3402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40"/>
                  </a:cubicBezTo>
                  <a:lnTo>
                    <a:pt x="1304" y="3401"/>
                  </a:lnTo>
                  <a:lnTo>
                    <a:pt x="3448" y="1257"/>
                  </a:ln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rgbClr val="CB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222;p121">
              <a:extLst>
                <a:ext uri="{FF2B5EF4-FFF2-40B4-BE49-F238E27FC236}">
                  <a16:creationId xmlns:a16="http://schemas.microsoft.com/office/drawing/2014/main" id="{FE2FDF06-3FB1-55C7-C587-1D627E1F5FD2}"/>
                </a:ext>
              </a:extLst>
            </p:cNvPr>
            <p:cNvSpPr/>
            <p:nvPr/>
          </p:nvSpPr>
          <p:spPr>
            <a:xfrm>
              <a:off x="4173750" y="4042969"/>
              <a:ext cx="36533" cy="42207"/>
            </a:xfrm>
            <a:custGeom>
              <a:avLst/>
              <a:gdLst/>
              <a:ahLst/>
              <a:cxnLst/>
              <a:rect l="l" t="t" r="r" b="b"/>
              <a:pathLst>
                <a:path w="2440" h="2819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1304" y="2818"/>
                  </a:lnTo>
                  <a:lnTo>
                    <a:pt x="2439" y="1662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88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hu-HU" sz="4000" dirty="0" smtClean="0"/>
              <a:t>TINLAB</a:t>
            </a:r>
            <a:endParaRPr lang="hu-HU" sz="4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143000" y="1173480"/>
            <a:ext cx="73380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sz="1600" dirty="0" smtClean="0"/>
              <a:t>A </a:t>
            </a:r>
            <a:r>
              <a:rPr lang="hu-HU" sz="1600" b="1" dirty="0"/>
              <a:t>Társadalmi Innovációs Nemzeti Laboratórium</a:t>
            </a:r>
            <a:r>
              <a:rPr lang="hu-HU" sz="1600" dirty="0"/>
              <a:t> (TINLAB) 2020 őszén alakult. </a:t>
            </a:r>
            <a:endParaRPr lang="hu-HU" sz="1600" dirty="0" smtClean="0"/>
          </a:p>
          <a:p>
            <a:pPr marL="285750" indent="-285750" algn="just">
              <a:buFontTx/>
              <a:buChar char="-"/>
            </a:pPr>
            <a:r>
              <a:rPr lang="hu-HU" sz="1600" dirty="0" smtClean="0"/>
              <a:t>A </a:t>
            </a:r>
            <a:r>
              <a:rPr lang="hu-HU" sz="1600" dirty="0"/>
              <a:t>tudáscentrum az ELTE kezdeményezésére és koordinálásával kezdte meg munkáját, konzorciumi partnerségben a Miskolci Egyetemmel, a Pannon Egyetemmel, valamint egy civil kutató-tudásközvetítő szervezettel, a Hárfa Alapítvánnyal</a:t>
            </a:r>
            <a:r>
              <a:rPr lang="hu-HU" sz="1600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hu-HU" sz="1600" b="1" dirty="0"/>
              <a:t>F</a:t>
            </a:r>
            <a:r>
              <a:rPr lang="hu-HU" sz="1600" b="1" dirty="0" smtClean="0"/>
              <a:t>ő </a:t>
            </a:r>
            <a:r>
              <a:rPr lang="hu-HU" sz="1600" b="1" dirty="0"/>
              <a:t>célja</a:t>
            </a:r>
            <a:r>
              <a:rPr lang="hu-HU" sz="1600" dirty="0"/>
              <a:t>, hogy a társadalmi innováció definíciójára és támogatási keretrendszerére javaslatot tegyen nemzeti </a:t>
            </a:r>
            <a:r>
              <a:rPr lang="hu-HU" sz="1600" dirty="0" smtClean="0"/>
              <a:t>szinten. </a:t>
            </a:r>
          </a:p>
          <a:p>
            <a:pPr marL="285750" indent="-285750" algn="just">
              <a:buFontTx/>
              <a:buChar char="-"/>
            </a:pPr>
            <a:r>
              <a:rPr lang="hu-HU" sz="1600" dirty="0" smtClean="0"/>
              <a:t>Továbbá a </a:t>
            </a:r>
            <a:r>
              <a:rPr lang="hu-HU" sz="1600" dirty="0"/>
              <a:t>hazai társadalmi innovációs kutatás-fejlesztési és innovációs törekvéseket beágyazza a nemzetközi együttműködési rendszerekbe is</a:t>
            </a:r>
            <a:r>
              <a:rPr lang="hu-HU" sz="1600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hu-HU" sz="1600" b="1" dirty="0" smtClean="0"/>
              <a:t>Jelenlegi kutatási fókusz</a:t>
            </a:r>
            <a:r>
              <a:rPr lang="hu-HU" sz="1600" dirty="0" smtClean="0"/>
              <a:t>: a vadállatok által okozott társadalmi konfliktusokra adható állami válaszok, különös tekintettel védett nagyragadozók megjelenésére és a belterületi vadmegjelenések kezelésére.</a:t>
            </a:r>
          </a:p>
          <a:p>
            <a:pPr marL="285750" indent="-285750" algn="just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327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hu-HU" sz="4000" dirty="0" smtClean="0"/>
              <a:t>EDIH</a:t>
            </a:r>
            <a:endParaRPr lang="hu-HU" sz="4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143000" y="1173480"/>
            <a:ext cx="73380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sz="1800" b="1" dirty="0" smtClean="0"/>
              <a:t>European </a:t>
            </a:r>
            <a:r>
              <a:rPr lang="hu-HU" sz="1800" b="1" dirty="0"/>
              <a:t>Digital </a:t>
            </a:r>
            <a:r>
              <a:rPr lang="hu-HU" sz="1800" b="1" dirty="0" err="1"/>
              <a:t>Innovation</a:t>
            </a:r>
            <a:r>
              <a:rPr lang="hu-HU" sz="1800" b="1" dirty="0"/>
              <a:t> </a:t>
            </a:r>
            <a:r>
              <a:rPr lang="hu-HU" sz="1800" b="1" dirty="0" err="1" smtClean="0"/>
              <a:t>Hubs</a:t>
            </a:r>
            <a:r>
              <a:rPr lang="hu-HU" sz="1800" b="1" dirty="0"/>
              <a:t> = Európai digitális innovációs </a:t>
            </a:r>
            <a:r>
              <a:rPr lang="hu-HU" sz="1800" b="1" dirty="0" smtClean="0"/>
              <a:t>központok</a:t>
            </a:r>
          </a:p>
          <a:p>
            <a:pPr algn="just"/>
            <a:endParaRPr lang="hu-HU" sz="1800" b="1" dirty="0"/>
          </a:p>
          <a:p>
            <a:pPr marL="285750" indent="-285750" algn="just">
              <a:buFontTx/>
              <a:buChar char="-"/>
            </a:pPr>
            <a:r>
              <a:rPr lang="hu-HU" sz="2000" dirty="0" smtClean="0"/>
              <a:t>A </a:t>
            </a:r>
            <a:r>
              <a:rPr lang="hu-HU" sz="1800" dirty="0"/>
              <a:t>MI áll a mi konzorciumunk </a:t>
            </a:r>
            <a:r>
              <a:rPr lang="hu-HU" sz="1800" dirty="0" smtClean="0"/>
              <a:t>fókuszában.</a:t>
            </a:r>
          </a:p>
          <a:p>
            <a:pPr marL="285750" indent="-285750" algn="just">
              <a:buFontTx/>
              <a:buChar char="-"/>
            </a:pPr>
            <a:endParaRPr lang="hu-HU" sz="1800" dirty="0" smtClean="0"/>
          </a:p>
          <a:p>
            <a:pPr marL="285750" indent="-285750" algn="just">
              <a:buFontTx/>
              <a:buChar char="-"/>
            </a:pPr>
            <a:r>
              <a:rPr lang="hu-HU" sz="1800" dirty="0" smtClean="0"/>
              <a:t>Ezen </a:t>
            </a:r>
            <a:r>
              <a:rPr lang="hu-HU" sz="1800" dirty="0"/>
              <a:t>belül </a:t>
            </a:r>
            <a:r>
              <a:rPr lang="hu-HU" sz="1800" dirty="0" smtClean="0"/>
              <a:t>a </a:t>
            </a:r>
            <a:r>
              <a:rPr lang="hu-HU" sz="1800" dirty="0" err="1"/>
              <a:t>public</a:t>
            </a:r>
            <a:r>
              <a:rPr lang="hu-HU" sz="1800" dirty="0"/>
              <a:t> sector és ott is az önkormányzatok MI felkészültségével és potenciális MI megoldások bevezetésével foglalkozik (tervezett indulása  a projektnek 2023.)</a:t>
            </a:r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7116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hu-HU" sz="4000" dirty="0" err="1" smtClean="0"/>
              <a:t>Hálozattudományi</a:t>
            </a:r>
            <a:r>
              <a:rPr lang="hu-HU" sz="4000" dirty="0" smtClean="0"/>
              <a:t> Szakkollégium</a:t>
            </a:r>
            <a:endParaRPr lang="hu-HU" sz="4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143000" y="1529080"/>
            <a:ext cx="73380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sz="1600" dirty="0" smtClean="0"/>
              <a:t>Alapítói </a:t>
            </a:r>
            <a:r>
              <a:rPr lang="hu-HU" sz="1600" dirty="0"/>
              <a:t>vagyunk az Egyetemi új </a:t>
            </a:r>
            <a:r>
              <a:rPr lang="hu-HU" sz="1600" dirty="0" smtClean="0"/>
              <a:t>szakkollégiumnak</a:t>
            </a:r>
            <a:r>
              <a:rPr lang="hu-HU" sz="1600" dirty="0"/>
              <a:t>, </a:t>
            </a:r>
            <a:r>
              <a:rPr lang="hu-HU" sz="1600" dirty="0" smtClean="0"/>
              <a:t>amelynek  célja </a:t>
            </a:r>
            <a:r>
              <a:rPr lang="hu-HU" sz="1600" dirty="0"/>
              <a:t>a hálózattudomány eszközrendszerének hasznosítása más </a:t>
            </a:r>
            <a:r>
              <a:rPr lang="hu-HU" sz="1600" dirty="0" smtClean="0"/>
              <a:t>tudományterületeken.</a:t>
            </a:r>
          </a:p>
          <a:p>
            <a:pPr algn="just"/>
            <a:r>
              <a:rPr lang="hu-HU" sz="1600" dirty="0" smtClean="0"/>
              <a:t> </a:t>
            </a:r>
          </a:p>
          <a:p>
            <a:pPr algn="just"/>
            <a:r>
              <a:rPr lang="hu-HU" sz="1600" dirty="0" smtClean="0"/>
              <a:t>-    Karunkon két iránya </a:t>
            </a:r>
            <a:r>
              <a:rPr lang="hu-HU" sz="1600" dirty="0"/>
              <a:t>van/lesz</a:t>
            </a:r>
            <a:r>
              <a:rPr lang="hu-HU" sz="1600" dirty="0" smtClean="0"/>
              <a:t>:</a:t>
            </a:r>
          </a:p>
          <a:p>
            <a:pPr marL="285750" lvl="3" indent="-285750" algn="just">
              <a:buFontTx/>
              <a:buChar char="-"/>
            </a:pPr>
            <a:endParaRPr lang="hu-HU" sz="1600" dirty="0"/>
          </a:p>
          <a:p>
            <a:pPr algn="just"/>
            <a:r>
              <a:rPr lang="hu-HU" sz="1600" dirty="0" smtClean="0"/>
              <a:t>	- Közigazgatási </a:t>
            </a:r>
            <a:r>
              <a:rPr lang="hu-HU" sz="1600" dirty="0"/>
              <a:t>és állami intézményrendszer, mint hálózat </a:t>
            </a:r>
            <a:r>
              <a:rPr lang="hu-HU" sz="1600" dirty="0" smtClean="0"/>
              <a:t>vizsgálata</a:t>
            </a:r>
          </a:p>
          <a:p>
            <a:pPr algn="just"/>
            <a:endParaRPr lang="hu-HU" sz="1600" dirty="0"/>
          </a:p>
          <a:p>
            <a:pPr algn="just"/>
            <a:r>
              <a:rPr lang="hu-HU" sz="1600" dirty="0" smtClean="0"/>
              <a:t>	- Jogszabályok </a:t>
            </a:r>
            <a:r>
              <a:rPr lang="hu-HU" sz="1600" dirty="0"/>
              <a:t>belső koherenciájának és a jogrendszerbe </a:t>
            </a:r>
            <a:r>
              <a:rPr lang="hu-HU" sz="1600" dirty="0" smtClean="0"/>
              <a:t>	illeszkedésének 	vizsgálta</a:t>
            </a:r>
            <a:r>
              <a:rPr lang="hu-HU" sz="1600" dirty="0"/>
              <a:t>, </a:t>
            </a:r>
            <a:r>
              <a:rPr lang="hu-HU" sz="1600" dirty="0" smtClean="0"/>
              <a:t>kezdve </a:t>
            </a:r>
            <a:r>
              <a:rPr lang="hu-HU" sz="1600" dirty="0"/>
              <a:t>az </a:t>
            </a:r>
            <a:r>
              <a:rPr lang="hu-HU" sz="1600" dirty="0" err="1" smtClean="0"/>
              <a:t>Ákr-rel</a:t>
            </a:r>
            <a:r>
              <a:rPr lang="hu-HU" sz="1600" dirty="0" smtClean="0"/>
              <a:t>.</a:t>
            </a:r>
            <a:endParaRPr lang="hu-HU" sz="1600" dirty="0"/>
          </a:p>
          <a:p>
            <a:pPr marL="285750" indent="-285750" algn="just">
              <a:buFontTx/>
              <a:buChar char="-"/>
            </a:pPr>
            <a:endParaRPr lang="hu-HU" sz="2000" dirty="0" smtClean="0"/>
          </a:p>
          <a:p>
            <a:pPr marL="285750" indent="-285750" algn="just">
              <a:buFontTx/>
              <a:buChar char="-"/>
            </a:pPr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439925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hu-HU" sz="4000" dirty="0" smtClean="0"/>
              <a:t>Kihívások, problémák</a:t>
            </a:r>
            <a:endParaRPr lang="hu-HU" sz="4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143000" y="1529080"/>
            <a:ext cx="73380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sz="2000" dirty="0" smtClean="0"/>
              <a:t>Hallgatói érdektelenség</a:t>
            </a:r>
          </a:p>
          <a:p>
            <a:pPr algn="just"/>
            <a:endParaRPr lang="hu-HU" sz="2000" dirty="0" smtClean="0"/>
          </a:p>
          <a:p>
            <a:pPr marL="285750" indent="-285750" algn="just">
              <a:buFontTx/>
              <a:buChar char="-"/>
            </a:pPr>
            <a:r>
              <a:rPr lang="hu-HU" sz="2000" dirty="0" smtClean="0"/>
              <a:t>Oktatói publikációs ,,trendnek”</a:t>
            </a:r>
          </a:p>
          <a:p>
            <a:pPr algn="just"/>
            <a:endParaRPr lang="hu-HU" sz="2000" dirty="0" smtClean="0"/>
          </a:p>
          <a:p>
            <a:pPr marL="285750" indent="-285750" algn="just">
              <a:buFontTx/>
              <a:buChar char="-"/>
            </a:pPr>
            <a:r>
              <a:rPr lang="hu-HU" sz="2000" dirty="0" smtClean="0"/>
              <a:t>Köznevelésből érkező hallgatók kompetencia hiányai </a:t>
            </a:r>
          </a:p>
          <a:p>
            <a:pPr algn="just"/>
            <a:endParaRPr lang="hu-HU" sz="2000" dirty="0" smtClean="0"/>
          </a:p>
          <a:p>
            <a:pPr marL="285750" indent="-285750" algn="just">
              <a:buFontTx/>
              <a:buChar char="-"/>
            </a:pPr>
            <a:r>
              <a:rPr lang="hu-HU" sz="2000" dirty="0" smtClean="0"/>
              <a:t>Beiskolázási nehézségek</a:t>
            </a:r>
          </a:p>
          <a:p>
            <a:pPr algn="just"/>
            <a:endParaRPr lang="hu-HU" sz="2000" dirty="0" smtClean="0"/>
          </a:p>
          <a:p>
            <a:pPr marL="285750" indent="-285750" algn="just">
              <a:buFontTx/>
              <a:buChar char="-"/>
            </a:pPr>
            <a:r>
              <a:rPr lang="hu-HU" sz="2000" dirty="0" smtClean="0"/>
              <a:t>Online oktatás mértékének meghatározása a képzésben</a:t>
            </a:r>
          </a:p>
          <a:p>
            <a:pPr marL="285750" indent="-285750" algn="just">
              <a:buFontTx/>
              <a:buChar char="-"/>
            </a:pPr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205323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75"/>
          <p:cNvGrpSpPr/>
          <p:nvPr/>
        </p:nvGrpSpPr>
        <p:grpSpPr>
          <a:xfrm>
            <a:off x="1835957" y="1278009"/>
            <a:ext cx="5472168" cy="2915223"/>
            <a:chOff x="233350" y="949250"/>
            <a:chExt cx="7137300" cy="3802300"/>
          </a:xfrm>
        </p:grpSpPr>
        <p:sp>
          <p:nvSpPr>
            <p:cNvPr id="549" name="Google Shape;549;p75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0" name="Google Shape;550;p75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1" name="Google Shape;551;p75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2" name="Google Shape;552;p75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3" name="Google Shape;553;p75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4" name="Google Shape;554;p75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5" name="Google Shape;555;p75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6" name="Google Shape;556;p75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7" name="Google Shape;557;p75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8" name="Google Shape;558;p75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59" name="Google Shape;559;p75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0" name="Google Shape;560;p75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1" name="Google Shape;561;p75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2" name="Google Shape;562;p75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3" name="Google Shape;563;p75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4" name="Google Shape;564;p75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5" name="Google Shape;565;p75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6" name="Google Shape;566;p75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7" name="Google Shape;567;p75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8" name="Google Shape;568;p75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69" name="Google Shape;569;p75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0" name="Google Shape;570;p75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1" name="Google Shape;571;p75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2" name="Google Shape;572;p75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3" name="Google Shape;573;p75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4" name="Google Shape;574;p75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5" name="Google Shape;575;p75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6" name="Google Shape;576;p75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7" name="Google Shape;577;p75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8" name="Google Shape;578;p75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79" name="Google Shape;579;p75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0" name="Google Shape;580;p75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1" name="Google Shape;581;p75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2" name="Google Shape;582;p75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3" name="Google Shape;583;p75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4" name="Google Shape;584;p75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5" name="Google Shape;585;p75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6" name="Google Shape;586;p75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7" name="Google Shape;587;p75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8" name="Google Shape;588;p75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89" name="Google Shape;589;p75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0" name="Google Shape;590;p75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1" name="Google Shape;591;p75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2" name="Google Shape;592;p75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3" name="Google Shape;593;p75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4" name="Google Shape;594;p75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5" name="Google Shape;595;p75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6" name="Google Shape;596;p75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7" name="Google Shape;597;p75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8" name="Google Shape;598;p75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599" name="Google Shape;599;p75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600" name="Google Shape;600;p75"/>
          <p:cNvSpPr txBox="1">
            <a:spLocks noGrp="1"/>
          </p:cNvSpPr>
          <p:nvPr>
            <p:ph type="title"/>
          </p:nvPr>
        </p:nvSpPr>
        <p:spPr>
          <a:xfrm>
            <a:off x="1399763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MV Boli" panose="02000500030200090000" pitchFamily="2" charset="0"/>
                <a:cs typeface="MV Boli" panose="02000500030200090000" pitchFamily="2" charset="0"/>
              </a:rPr>
              <a:t>Ahová eljutottunk </a:t>
            </a:r>
            <a:r>
              <a:rPr lang="hu-HU" dirty="0" smtClean="0">
                <a:latin typeface="MV Boli" panose="02000500030200090000" pitchFamily="2" charset="0"/>
                <a:cs typeface="MV Boli" panose="02000500030200090000" pitchFamily="2" charset="0"/>
              </a:rPr>
              <a:t>mostanság…</a:t>
            </a:r>
            <a:endParaRPr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01" name="Google Shape;601;p75"/>
          <p:cNvSpPr/>
          <p:nvPr/>
        </p:nvSpPr>
        <p:spPr>
          <a:xfrm rot="5400000">
            <a:off x="5084604" y="531293"/>
            <a:ext cx="902070" cy="2478396"/>
          </a:xfrm>
          <a:custGeom>
            <a:avLst/>
            <a:gdLst/>
            <a:ahLst/>
            <a:cxnLst/>
            <a:rect l="l" t="t" r="r" b="b"/>
            <a:pathLst>
              <a:path w="29469" h="68156" extrusionOk="0">
                <a:moveTo>
                  <a:pt x="29469" y="0"/>
                </a:moveTo>
                <a:cubicBezTo>
                  <a:pt x="22651" y="649"/>
                  <a:pt x="15447" y="2484"/>
                  <a:pt x="10041" y="6689"/>
                </a:cubicBezTo>
                <a:cubicBezTo>
                  <a:pt x="2617" y="12464"/>
                  <a:pt x="-503" y="23741"/>
                  <a:pt x="168" y="33123"/>
                </a:cubicBezTo>
                <a:cubicBezTo>
                  <a:pt x="508" y="37882"/>
                  <a:pt x="2121" y="42909"/>
                  <a:pt x="5264" y="46499"/>
                </a:cubicBezTo>
                <a:cubicBezTo>
                  <a:pt x="11125" y="53194"/>
                  <a:pt x="27162" y="61864"/>
                  <a:pt x="20870" y="68156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5" name="Google Shape;605;p75"/>
          <p:cNvSpPr/>
          <p:nvPr/>
        </p:nvSpPr>
        <p:spPr>
          <a:xfrm rot="1266540">
            <a:off x="2602187" y="1944655"/>
            <a:ext cx="848340" cy="1209125"/>
          </a:xfrm>
          <a:custGeom>
            <a:avLst/>
            <a:gdLst/>
            <a:ahLst/>
            <a:cxnLst/>
            <a:rect l="l" t="t" r="r" b="b"/>
            <a:pathLst>
              <a:path w="16220" h="48728" extrusionOk="0">
                <a:moveTo>
                  <a:pt x="3464" y="48728"/>
                </a:moveTo>
                <a:cubicBezTo>
                  <a:pt x="3464" y="44659"/>
                  <a:pt x="-839" y="40856"/>
                  <a:pt x="279" y="36944"/>
                </a:cubicBezTo>
                <a:cubicBezTo>
                  <a:pt x="2430" y="29415"/>
                  <a:pt x="12891" y="26468"/>
                  <a:pt x="15567" y="19109"/>
                </a:cubicBezTo>
                <a:cubicBezTo>
                  <a:pt x="18001" y="12416"/>
                  <a:pt x="12922" y="1725"/>
                  <a:pt x="6012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9" name="Google Shape;609;p75"/>
          <p:cNvSpPr/>
          <p:nvPr/>
        </p:nvSpPr>
        <p:spPr>
          <a:xfrm>
            <a:off x="4704424" y="1957034"/>
            <a:ext cx="801950" cy="856125"/>
          </a:xfrm>
          <a:custGeom>
            <a:avLst/>
            <a:gdLst/>
            <a:ahLst/>
            <a:cxnLst/>
            <a:rect l="l" t="t" r="r" b="b"/>
            <a:pathLst>
              <a:path w="32078" h="34245" extrusionOk="0">
                <a:moveTo>
                  <a:pt x="25161" y="34245"/>
                </a:moveTo>
                <a:cubicBezTo>
                  <a:pt x="30487" y="31046"/>
                  <a:pt x="33165" y="22722"/>
                  <a:pt x="31530" y="16728"/>
                </a:cubicBezTo>
                <a:cubicBezTo>
                  <a:pt x="29879" y="10676"/>
                  <a:pt x="20384" y="7434"/>
                  <a:pt x="14332" y="9085"/>
                </a:cubicBezTo>
                <a:cubicBezTo>
                  <a:pt x="12637" y="9548"/>
                  <a:pt x="11367" y="12267"/>
                  <a:pt x="12103" y="13862"/>
                </a:cubicBezTo>
                <a:cubicBezTo>
                  <a:pt x="12899" y="15586"/>
                  <a:pt x="15309" y="16221"/>
                  <a:pt x="17199" y="16410"/>
                </a:cubicBezTo>
                <a:cubicBezTo>
                  <a:pt x="21243" y="16815"/>
                  <a:pt x="27552" y="12356"/>
                  <a:pt x="26435" y="8448"/>
                </a:cubicBezTo>
                <a:cubicBezTo>
                  <a:pt x="23930" y="-317"/>
                  <a:pt x="8647" y="-1444"/>
                  <a:pt x="0" y="144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Google Shape;182;p41">
            <a:extLst>
              <a:ext uri="{FF2B5EF4-FFF2-40B4-BE49-F238E27FC236}">
                <a16:creationId xmlns:a16="http://schemas.microsoft.com/office/drawing/2014/main" id="{4565ECEE-C45F-FD04-4CBF-A4FBE76D018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4740">
            <a:off x="1305665" y="3095443"/>
            <a:ext cx="1698006" cy="4571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sp>
        <p:nvSpPr>
          <p:cNvPr id="608" name="Google Shape;608;p75"/>
          <p:cNvSpPr txBox="1">
            <a:spLocks noGrp="1"/>
          </p:cNvSpPr>
          <p:nvPr>
            <p:ph type="ctrTitle" idx="4294967295"/>
          </p:nvPr>
        </p:nvSpPr>
        <p:spPr>
          <a:xfrm rot="21418461" flipH="1">
            <a:off x="1307137" y="3188741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latin typeface="MV Boli" panose="02000500030200090000" pitchFamily="2" charset="0"/>
                <a:cs typeface="MV Boli" panose="02000500030200090000" pitchFamily="2" charset="0"/>
              </a:rPr>
              <a:t>Washington D.C.</a:t>
            </a:r>
            <a:endParaRPr sz="1200" dirty="0">
              <a:latin typeface="MV Boli" panose="02000500030200090000" pitchFamily="2" charset="0"/>
              <a:cs typeface="MV Boli" panose="02000500030200090000" pitchFamily="2" charset="0"/>
              <a:sym typeface="Nanum Pen Script"/>
            </a:endParaRPr>
          </a:p>
        </p:txBody>
      </p:sp>
      <p:pic>
        <p:nvPicPr>
          <p:cNvPr id="3" name="Google Shape;182;p41">
            <a:extLst>
              <a:ext uri="{FF2B5EF4-FFF2-40B4-BE49-F238E27FC236}">
                <a16:creationId xmlns:a16="http://schemas.microsoft.com/office/drawing/2014/main" id="{6822B6ED-688E-E380-8FA5-F35D175C26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4740">
            <a:off x="4214508" y="2867416"/>
            <a:ext cx="1540039" cy="441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sp>
        <p:nvSpPr>
          <p:cNvPr id="612" name="Google Shape;612;p75"/>
          <p:cNvSpPr txBox="1">
            <a:spLocks noGrp="1"/>
          </p:cNvSpPr>
          <p:nvPr>
            <p:ph type="ctrTitle" idx="4294967295"/>
          </p:nvPr>
        </p:nvSpPr>
        <p:spPr>
          <a:xfrm rot="21399230" flipH="1">
            <a:off x="4307617" y="2924249"/>
            <a:ext cx="1561323" cy="5415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latin typeface="MV Boli" panose="02000500030200090000" pitchFamily="2" charset="0"/>
                <a:cs typeface="MV Boli" panose="02000500030200090000" pitchFamily="2" charset="0"/>
              </a:rPr>
              <a:t>Marosvásárhely</a:t>
            </a:r>
            <a:endParaRPr sz="1200" dirty="0">
              <a:latin typeface="MV Boli" panose="02000500030200090000" pitchFamily="2" charset="0"/>
              <a:cs typeface="MV Boli" panose="02000500030200090000" pitchFamily="2" charset="0"/>
              <a:sym typeface="Nanum Pen Script"/>
            </a:endParaRPr>
          </a:p>
        </p:txBody>
      </p:sp>
      <p:pic>
        <p:nvPicPr>
          <p:cNvPr id="4" name="Google Shape;182;p41">
            <a:extLst>
              <a:ext uri="{FF2B5EF4-FFF2-40B4-BE49-F238E27FC236}">
                <a16:creationId xmlns:a16="http://schemas.microsoft.com/office/drawing/2014/main" id="{CC35DADF-470D-8A05-3769-B3E0CF4012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4740">
            <a:off x="6345895" y="2125966"/>
            <a:ext cx="1585925" cy="4054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sp>
        <p:nvSpPr>
          <p:cNvPr id="604" name="Google Shape;604;p75"/>
          <p:cNvSpPr txBox="1">
            <a:spLocks noGrp="1"/>
          </p:cNvSpPr>
          <p:nvPr>
            <p:ph type="ctrTitle" idx="4294967295"/>
          </p:nvPr>
        </p:nvSpPr>
        <p:spPr>
          <a:xfrm rot="21384687" flipH="1">
            <a:off x="6344011" y="2143071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latin typeface="MV Boli" panose="02000500030200090000" pitchFamily="2" charset="0"/>
                <a:cs typeface="MV Boli" panose="02000500030200090000" pitchFamily="2" charset="0"/>
              </a:rPr>
              <a:t>Párizs</a:t>
            </a:r>
            <a:endParaRPr sz="1800" dirty="0">
              <a:latin typeface="MV Boli" panose="02000500030200090000" pitchFamily="2" charset="0"/>
              <a:cs typeface="MV Boli" panose="02000500030200090000" pitchFamily="2" charset="0"/>
              <a:sym typeface="Nanum Pen Scrip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508</Words>
  <Application>Microsoft Office PowerPoint</Application>
  <PresentationFormat>Diavetítés a képernyőre (16:9 oldalarány)</PresentationFormat>
  <Paragraphs>79</Paragraphs>
  <Slides>12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1" baseType="lpstr">
      <vt:lpstr>Roboto Light</vt:lpstr>
      <vt:lpstr>Raleway Light</vt:lpstr>
      <vt:lpstr>Arial</vt:lpstr>
      <vt:lpstr>MV Boli</vt:lpstr>
      <vt:lpstr>Bebas Neue</vt:lpstr>
      <vt:lpstr>Fira Sans Extra Condensed Medium</vt:lpstr>
      <vt:lpstr>Nanum Pen Script</vt:lpstr>
      <vt:lpstr>Roboto Condensed Light</vt:lpstr>
      <vt:lpstr>Memories Photo Album by Slidesgo</vt:lpstr>
      <vt:lpstr> A közigazgatási jog oktatásának és fejlesztésének kihívásai napjainkban Tanszéki tudományos eredmények és tervek</vt:lpstr>
      <vt:lpstr>A Tanszék oktatói</vt:lpstr>
      <vt:lpstr>A Tanszék doktoranduszai</vt:lpstr>
      <vt:lpstr>Kutatások</vt:lpstr>
      <vt:lpstr>TINLAB</vt:lpstr>
      <vt:lpstr>EDIH</vt:lpstr>
      <vt:lpstr>Hálozattudományi Szakkollégium</vt:lpstr>
      <vt:lpstr>Kihívások, problémák</vt:lpstr>
      <vt:lpstr>Ahová eljutottunk mostanság…</vt:lpstr>
      <vt:lpstr>2020 októbere</vt:lpstr>
      <vt:lpstr>PowerPoint-bemutató</vt:lpstr>
      <vt:lpstr>Köszönjük a megtisztelő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közigazgatási jog oktatásának és fejlesztésének kihívásai napjainkban Tanszéki tudományos eredmények és tervek</dc:title>
  <dc:creator>AJK ATI</dc:creator>
  <cp:lastModifiedBy>IJIG</cp:lastModifiedBy>
  <cp:revision>10</cp:revision>
  <dcterms:modified xsi:type="dcterms:W3CDTF">2022-11-24T08:06:14Z</dcterms:modified>
</cp:coreProperties>
</file>