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326" r:id="rId5"/>
    <p:sldId id="273" r:id="rId6"/>
    <p:sldId id="327" r:id="rId7"/>
    <p:sldId id="328" r:id="rId8"/>
    <p:sldId id="325" r:id="rId9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3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493" autoAdjust="0"/>
  </p:normalViewPr>
  <p:slideViewPr>
    <p:cSldViewPr snapToGrid="0">
      <p:cViewPr varScale="1">
        <p:scale>
          <a:sx n="47" d="100"/>
          <a:sy n="47" d="100"/>
        </p:scale>
        <p:origin x="186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5B6CB6-A89C-43D0-9061-96CEAF2E1C63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1DA941-D1C8-4E7B-BD41-AF22A1F03B1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3439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60A9B4-0709-461D-A232-3073D58ECECE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A575F6-5826-490D-802B-C5A2F8EC4E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249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65ADA2-FF76-436B-A943-A23993AFF9DE}" type="slidenum">
              <a:rPr lang="hu-HU" altLang="hu-HU" smtClean="0"/>
              <a:pPr>
                <a:spcBef>
                  <a:spcPct val="0"/>
                </a:spcBef>
              </a:pPr>
              <a:t>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0666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02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A941EA-3F4B-42C4-B7AF-74C36447DE39}" type="slidenum">
              <a:rPr lang="hu-HU" altLang="hu-HU" smtClean="0"/>
              <a:pPr>
                <a:spcBef>
                  <a:spcPct val="0"/>
                </a:spcBef>
              </a:pPr>
              <a:t>2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67991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531525-84EB-4213-B8FE-59DBF570860F}" type="slidenum">
              <a:rPr lang="hu-HU" altLang="hu-HU" smtClean="0"/>
              <a:pPr>
                <a:spcBef>
                  <a:spcPct val="0"/>
                </a:spcBef>
              </a:pPr>
              <a:t>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76106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75F6-5826-490D-802B-C5A2F8EC4EFE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08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75F6-5826-490D-802B-C5A2F8EC4EFE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924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2"/>
          <p:cNvSpPr>
            <a:spLocks noGrp="1"/>
          </p:cNvSpPr>
          <p:nvPr>
            <p:ph type="title"/>
          </p:nvPr>
        </p:nvSpPr>
        <p:spPr>
          <a:xfrm>
            <a:off x="1371600" y="483204"/>
            <a:ext cx="7390524" cy="574948"/>
          </a:xfrm>
          <a:prstGeom prst="rect">
            <a:avLst/>
          </a:prstGeom>
        </p:spPr>
        <p:txBody>
          <a:bodyPr lIns="0" rIns="0" bIns="0" anchor="t" anchorCtr="0">
            <a:normAutofit/>
          </a:bodyPr>
          <a:lstStyle>
            <a:lvl1pPr algn="l">
              <a:lnSpc>
                <a:spcPts val="1400"/>
              </a:lnSpc>
              <a:defRPr sz="13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309688" y="2116138"/>
            <a:ext cx="6621462" cy="388302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2200"/>
              </a:lnSpc>
              <a:spcBef>
                <a:spcPts val="0"/>
              </a:spcBef>
              <a:buClr>
                <a:srgbClr val="899FB2"/>
              </a:buClr>
              <a:buSzPct val="120000"/>
              <a:buFont typeface="Wingdings" charset="2"/>
              <a:buChar char="§"/>
              <a:defRPr sz="1700" baseline="0">
                <a:solidFill>
                  <a:schemeClr val="tx1"/>
                </a:solidFill>
                <a:latin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1F7F-246E-45EC-8FC3-53ECD24983FC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7F04F-3CEB-40A6-8A14-269B3A47921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73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71600" y="483204"/>
            <a:ext cx="7390524" cy="574948"/>
          </a:xfrm>
          <a:prstGeom prst="rect">
            <a:avLst/>
          </a:prstGeom>
        </p:spPr>
        <p:txBody>
          <a:bodyPr lIns="0" rIns="0" bIns="0" anchor="t" anchorCtr="0">
            <a:normAutofit/>
          </a:bodyPr>
          <a:lstStyle>
            <a:lvl1pPr algn="l">
              <a:lnSpc>
                <a:spcPts val="1400"/>
              </a:lnSpc>
              <a:defRPr sz="13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309688" y="2116138"/>
            <a:ext cx="6621462" cy="388302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2200"/>
              </a:lnSpc>
              <a:spcBef>
                <a:spcPts val="0"/>
              </a:spcBef>
              <a:buClr>
                <a:srgbClr val="899FB2"/>
              </a:buClr>
              <a:buSzPct val="120000"/>
              <a:buFont typeface="Wingdings" charset="2"/>
              <a:buChar char="§"/>
              <a:defRPr sz="1700" baseline="0">
                <a:solidFill>
                  <a:schemeClr val="tx1"/>
                </a:solidFill>
                <a:latin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7221-50CD-4DA4-8FB2-729F6AB9333B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780C-4CE6-4597-B499-6BB2B03D5A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776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-177800"/>
            <a:ext cx="7199312" cy="851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371600" y="483204"/>
            <a:ext cx="7390524" cy="574948"/>
          </a:xfrm>
          <a:prstGeom prst="rect">
            <a:avLst/>
          </a:prstGeom>
        </p:spPr>
        <p:txBody>
          <a:bodyPr lIns="0" rIns="0" bIns="0" anchor="t" anchorCtr="0">
            <a:normAutofit/>
          </a:bodyPr>
          <a:lstStyle>
            <a:lvl1pPr algn="l">
              <a:lnSpc>
                <a:spcPts val="1400"/>
              </a:lnSpc>
              <a:defRPr sz="13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309688" y="2116138"/>
            <a:ext cx="4458019" cy="388302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2200"/>
              </a:lnSpc>
              <a:spcBef>
                <a:spcPts val="0"/>
              </a:spcBef>
              <a:buClr>
                <a:srgbClr val="899FB2"/>
              </a:buClr>
              <a:buSzPct val="120000"/>
              <a:buFont typeface="Wingdings" charset="2"/>
              <a:buChar char="§"/>
              <a:defRPr sz="1700" baseline="0">
                <a:solidFill>
                  <a:schemeClr val="tx1"/>
                </a:solidFill>
                <a:latin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FA89-8E1E-40D0-82EA-F455F2C7F175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50CA-2927-476D-8DCF-CD784975613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414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2870-5D9F-4143-82B8-6F0DF50CC537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3B3A-552D-42D7-8B1D-C918C2A1171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4251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4808538" y="6376988"/>
            <a:ext cx="3917950" cy="106362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kern="0" cap="all" spc="200" dirty="0">
                <a:solidFill>
                  <a:srgbClr val="888888"/>
                </a:solidFill>
                <a:latin typeface="BodoniH-Laser"/>
                <a:cs typeface="+mn-cs"/>
              </a:rPr>
              <a:t>Miskolci Egyetem. A tudás és közösség campusa.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449" y="3413232"/>
            <a:ext cx="8245365" cy="9923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5449" y="2168254"/>
            <a:ext cx="8245366" cy="1143000"/>
          </a:xfrm>
          <a:prstGeom prst="rect">
            <a:avLst/>
          </a:prstGeom>
        </p:spPr>
        <p:txBody>
          <a:bodyPr tIns="0" bIns="0"/>
          <a:lstStyle>
            <a:lvl1pPr algn="r">
              <a:defRPr sz="39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E5548C-9353-47F8-A388-B073D4D16470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7E0049-0AC8-4BF1-BBD4-1508D90C631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rgbClr val="133F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Picture 10" descr="me_logo_cimer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54025"/>
            <a:ext cx="549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413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9" r:id="rId3"/>
    <p:sldLayoutId id="2147483727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70FC7-6220-44F0-B2E7-AB4215C0E312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7D9253-2180-40A3-8F62-C769B5F6B9D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60888"/>
          </a:xfrm>
          <a:prstGeom prst="rect">
            <a:avLst/>
          </a:prstGeom>
          <a:solidFill>
            <a:srgbClr val="133F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888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41338"/>
            <a:ext cx="35528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62138"/>
            <a:ext cx="43465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98463" y="1778000"/>
            <a:ext cx="4408487" cy="2652713"/>
          </a:xfrm>
          <a:prstGeom prst="rect">
            <a:avLst/>
          </a:prstGeom>
          <a:solidFill>
            <a:srgbClr val="133F64"/>
          </a:solidFill>
          <a:ln>
            <a:solidFill>
              <a:srgbClr val="133F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171" name="Alcím 2"/>
          <p:cNvSpPr>
            <a:spLocks noGrp="1"/>
          </p:cNvSpPr>
          <p:nvPr>
            <p:ph type="subTitle" idx="1"/>
          </p:nvPr>
        </p:nvSpPr>
        <p:spPr bwMode="auto">
          <a:xfrm>
            <a:off x="4000500" y="2514600"/>
            <a:ext cx="5143500" cy="2576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Torma András–Dr. Ritó Evelin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Sárvár, 2021. 11.18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19.</a:t>
            </a:r>
            <a:endParaRPr lang="hu-HU" alt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ím 1"/>
          <p:cNvSpPr>
            <a:spLocks noGrp="1"/>
          </p:cNvSpPr>
          <p:nvPr>
            <p:ph type="title"/>
          </p:nvPr>
        </p:nvSpPr>
        <p:spPr bwMode="auto">
          <a:xfrm>
            <a:off x="4196443" y="718456"/>
            <a:ext cx="4947557" cy="1656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„Az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intézményrendszer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b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működés XXI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századi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sajátosságai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közjogi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nézőpontból”</a:t>
            </a:r>
            <a:b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/>
              <a:t/>
            </a:r>
            <a:br>
              <a:rPr lang="hu-HU" sz="2200" b="1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alt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713"/>
            <a:ext cx="5969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body" sz="quarter" idx="13"/>
          </p:nvPr>
        </p:nvSpPr>
        <p:spPr>
          <a:xfrm>
            <a:off x="136524" y="1757363"/>
            <a:ext cx="9007475" cy="5100637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 téma aktualitása</a:t>
            </a:r>
          </a:p>
          <a:p>
            <a:pPr marL="514350" indent="-514350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charset="2"/>
              <a:buAutoNum type="arabicPeriod"/>
              <a:defRPr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Felvezető gondolatok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 intézményrendszer és működés főbb 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közjogi jellemzői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Záró gondolatok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hu-HU" sz="2800" b="1" dirty="0"/>
          </a:p>
        </p:txBody>
      </p:sp>
      <p:sp>
        <p:nvSpPr>
          <p:cNvPr id="9219" name="Cím 3"/>
          <p:cNvSpPr txBox="1">
            <a:spLocks/>
          </p:cNvSpPr>
          <p:nvPr/>
        </p:nvSpPr>
        <p:spPr bwMode="auto">
          <a:xfrm>
            <a:off x="1531938" y="330200"/>
            <a:ext cx="6096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Témakörök</a:t>
            </a:r>
            <a:endParaRPr lang="hu-HU" altLang="hu-HU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  téma   aktualitása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-1" y="1567543"/>
            <a:ext cx="9356271" cy="5290457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világ helyzete: tele van problémával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túlnépesedés (Ázsia), versus kevés gyermek (Európa)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sok élelmiszer megy feleslegbe (Európa) v. éhínség tombol (Afrika)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túl sok eső esik (Dél-Amerika, Ázsia), v. szárazság (Európa, Afrika)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19 világjárvány, v. világgazdasági átrendeződés</a:t>
            </a: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Európa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az EU helyzete: tele van problémával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migráció, v. munkanélküliség és munkaerő-hiány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energia-hiány, v. atomreaktorok leállítása, Oroszország megbüntetése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19 világjárvány, v. gazdasági átrendeződés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jelentős gazdasági visszaesés, v. jelentős gazdasági növekedés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az EU intézményrendszer nehézkes, lassú, nem a legfontosabb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kérdések kötik le a figyelmét (különösen a Parlament, a Bizottság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és a Bíróság szerepe emelkedik ki), és működik a kettős mérce v.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tiszteletben kell tartani az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EUSz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az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EUMSz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rendelkezéseit és a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tagállamok szuverenitását. </a:t>
            </a:r>
            <a:endParaRPr lang="hu-H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LEHET A MEGOLDÁS?</a:t>
            </a:r>
            <a:endParaRPr lang="hu-H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 LENNE IGAZI ÁLLAMFÉRFIAKRA, ÚJ JEAN MONET, ROBERT SCHUMAN, KONRAD ADENAUER, STB. KERESTETIK!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8388" y="296863"/>
            <a:ext cx="6235700" cy="793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 </a:t>
            </a:r>
            <a:r>
              <a:rPr lang="hu-H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FELVEZETŐ  GONDOLATOK</a:t>
            </a:r>
            <a:endParaRPr lang="hu-H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53244"/>
            <a:ext cx="9486900" cy="5404756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Mi az EU? Maastricht (1992) után sokan feltették e kérdést.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tradicionális nemzetközi szervezet (ENSZ)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klasszikus föderális állam (Ausztria)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Német Alkotmánybíróság (1992) szerint: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nem „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undesstat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szövetségi állam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nem „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taatenbund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államszövetség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hanem „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Staatenverbund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- államok szövetsége.</a:t>
            </a:r>
          </a:p>
          <a:p>
            <a:pPr marL="0" indent="0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Maastricht után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Amszterdam (1997), Nizza (2001), az Alkotmány Szerződés (2004) és Lisszabon (2007) után, megszületett-e az „Európai  Egyesült Államok” – egy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undesstat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NEM!  Csak: „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Staatenverbund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- európai államok szövetsége maradt,. Ez  több, mint államszövetség, mert szuverenitás átruházás történt, de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kevesebb, mint szövetségi állam, mert a szuverenitás-átruházás nem teljes körű!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483203"/>
            <a:ext cx="7772400" cy="806753"/>
          </a:xfrm>
        </p:spPr>
        <p:txBody>
          <a:bodyPr>
            <a:normAutofit fontScale="90000"/>
          </a:bodyPr>
          <a:lstStyle/>
          <a:p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Az EU intézményrendszer és </a:t>
            </a: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működés főbb közjogi JELLEMZŐI</a:t>
            </a:r>
            <a:b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1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0" y="1485900"/>
            <a:ext cx="9144000" cy="5600699"/>
          </a:xfrm>
        </p:spPr>
        <p:txBody>
          <a:bodyPr/>
          <a:lstStyle/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Nyolc körülmény érdemel kiemelést</a:t>
            </a:r>
          </a:p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Lisszaboni Szerződés jogi személyiséget és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generis intézményrendszert</a:t>
            </a:r>
          </a:p>
          <a:p>
            <a:pPr marL="0" indent="0"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adott az Uniónak</a:t>
            </a:r>
          </a:p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 EU nem rendelkezik a tagállamokba kihelyezett saját végrehajtó 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intézményrendszerrel. Az EU döntéshozatal és végrehajtás beilleszthető az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igazgatás általános fogalmába.</a:t>
            </a:r>
          </a:p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 igazgatás fogalma: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CITDöVKE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Ennek alapján létezik Európai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CITDöVKE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amely az Európai Közigazgatási Térségben valósul meg. </a:t>
            </a:r>
          </a:p>
          <a:p>
            <a:pPr marL="0" indent="0"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Megkötés: a modell az uniós jogi aktusokra vonatkozik: az előkészítésre, a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kibocsátásra és a végrehajtásra (érvényesítésre). </a:t>
            </a:r>
          </a:p>
          <a:p>
            <a:pPr marL="0" indent="0"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a.)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végrehajtás szervezeti szempontból megvalósul: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uniós szinten (Tanács, Bizottság által):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közvetlen közigazgatás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tagállami szinten, az egész államszervezet által: közvetett közigazgatás 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uniós és tagállami szinten egyaránt, a két intézményrendszer közösen: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együttes közigazgatás</a:t>
            </a:r>
          </a:p>
          <a:p>
            <a:pPr marL="0" indent="0"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b.) Működési szempontból a végrehajtás: igazgatási funkciómegosztást jelent 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(Lőrincz). Uniós intézmények: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CITDöKE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tagállami államszervezet: V.</a:t>
            </a:r>
          </a:p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Az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uniós intézmények esetében nem érvényesül egyértelműen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hatalommegosztás elve (pl.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Bizottság: jogalkotó, végrehajtó, bíróság)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4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0" y="1436914"/>
            <a:ext cx="9307286" cy="5421086"/>
          </a:xfrm>
        </p:spPr>
        <p:txBody>
          <a:bodyPr/>
          <a:lstStyle/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uniós intézmények közötti kapcsolat-rendszer két alapelven nyugszik: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egyik az együttműködési kötelezettség, másik az intézményi egyensúly elve.</a:t>
            </a:r>
          </a:p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uniós intézményrendszer kezdetektől fogva legitimációs problémákkal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küzd, demokratikus deficit jellemzi a működést. Ezt csökkentették, de nem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szüntették meg. Úgy tűnik, hogy a 27 tagállam teljes egyetértése hiányában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nem fogják tudni megszüntetni.</a:t>
            </a:r>
          </a:p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intézményrendszeren végigvonult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(vonul) a nemzetállamok fölöttiség a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szupranacionalizus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és a nemzetállamiság harca. A tanácsi szavazás terén: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minősített többség – konszenzus.</a:t>
            </a:r>
          </a:p>
          <a:p>
            <a:pPr marL="0" indent="0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uniós intézményrendszer széttöredezett (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fragmentált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mert túl sok érdek 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és érdekcsoport jelenik meg, igazi összeurópai érdek viszont nem! Az uniós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szintű érdekérvényesítésnek megvannak a maga intézményei: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lobbik százai Brüsszelben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uniós polgárok érdekei (hangja): Parlament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tagállamok kormányai érdekei: Tanács és Európai Tanács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munkaadók és munkavállalók érdekei: Gazdasági és Szociális Bizottság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önkormányzatok érdekei: Régiók Bizottsága</a:t>
            </a: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elvileg (!) közösségi érdekek: Bizottság, Bíróság, Számvevőszék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014" y="277586"/>
            <a:ext cx="8049985" cy="1028699"/>
          </a:xfrm>
        </p:spPr>
        <p:txBody>
          <a:bodyPr>
            <a:normAutofit/>
          </a:bodyPr>
          <a:lstStyle/>
          <a:p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Záró gondolatok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-130629" y="1420587"/>
            <a:ext cx="9274629" cy="54374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integráció gazdasági integrációként indult, de 1992 Maastricht révén „befejezte” azt, és politikai integráció felé fordult. A Szerződés megtette az első négy lépést ebbe az irányba.</a:t>
            </a:r>
          </a:p>
          <a:p>
            <a:pPr>
              <a:lnSpc>
                <a:spcPct val="10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történt azóta? Sok minden, mélyült az integráció, de az EU nem lett föderális állam, hanem államok szövetsége maradt.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EU távolabb került tehát a klasszikus nemzetközi szervezetektől, illetve közelebb a föderális államhoz! Jó ez az irány?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ehetséges(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más (jó) irány(ok) is. Pl. az EU intézményrendszer átalakítása? Vagy erős nemzetállamok Uniója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Vagy kétsebességes EU? stb.,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 LENNE ÁLLAMFÉRFIAKRA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PERC-EMBEREKRE!  FIGYELEM EURÓPA! ÚJ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MONET, ROBERT SCHUMAN, KONRAD ADENAUER, STB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KERESTETIK!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Köszönjük a figyelmet!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hu-H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87979"/>
      </p:ext>
    </p:extLst>
  </p:cSld>
  <p:clrMapOvr>
    <a:masterClrMapping/>
  </p:clrMapOvr>
</p:sld>
</file>

<file path=ppt/theme/theme1.xml><?xml version="1.0" encoding="utf-8"?>
<a:theme xmlns:a="http://schemas.openxmlformats.org/drawingml/2006/main" name="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" id="{455D5C27-3979-49EE-9232-30F43032FA70}" vid="{9933261A-D0AE-462D-B196-8D6C04D6EBA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</Template>
  <TotalTime>1840</TotalTime>
  <Words>967</Words>
  <Application>Microsoft Office PowerPoint</Application>
  <PresentationFormat>Diavetítés a képernyőre (4:3 oldalarány)</PresentationFormat>
  <Paragraphs>99</Paragraphs>
  <Slides>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BodoniH-Laser</vt:lpstr>
      <vt:lpstr>Calibri</vt:lpstr>
      <vt:lpstr>Times New Roman</vt:lpstr>
      <vt:lpstr>Wingdings</vt:lpstr>
      <vt:lpstr>ME</vt:lpstr>
      <vt:lpstr>Custom Design</vt:lpstr>
      <vt:lpstr> „Az EU intézményrendszer és működés XXI. századi sajátosságai magyar közjogi nézőpontból”    </vt:lpstr>
      <vt:lpstr>PowerPoint-bemutató</vt:lpstr>
      <vt:lpstr>       1. A  téma   aktualitása</vt:lpstr>
      <vt:lpstr> 2. FELVEZETŐ  GONDOLATOK</vt:lpstr>
      <vt:lpstr>  3. Az EU intézményrendszer és       működés főbb közjogi JELLEMZŐI </vt:lpstr>
      <vt:lpstr>PowerPoint-bemutató</vt:lpstr>
      <vt:lpstr>                                  4. Záró gondolatok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Konfuciusz Intézetek 10. Globális Konferenciája</dc:title>
  <dc:creator>Rektor</dc:creator>
  <cp:lastModifiedBy>JIG</cp:lastModifiedBy>
  <cp:revision>128</cp:revision>
  <dcterms:created xsi:type="dcterms:W3CDTF">2015-11-22T13:06:09Z</dcterms:created>
  <dcterms:modified xsi:type="dcterms:W3CDTF">2021-11-22T09:18:26Z</dcterms:modified>
</cp:coreProperties>
</file>