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575" r:id="rId3"/>
    <p:sldId id="1560" r:id="rId4"/>
    <p:sldId id="4492" r:id="rId5"/>
    <p:sldId id="4491" r:id="rId6"/>
    <p:sldId id="4493" r:id="rId7"/>
    <p:sldId id="1544" r:id="rId8"/>
    <p:sldId id="1542" r:id="rId9"/>
    <p:sldId id="1561" r:id="rId10"/>
    <p:sldId id="483" r:id="rId11"/>
    <p:sldId id="278" r:id="rId12"/>
    <p:sldId id="1551" r:id="rId13"/>
    <p:sldId id="4484" r:id="rId14"/>
    <p:sldId id="4475" r:id="rId15"/>
    <p:sldId id="4487" r:id="rId16"/>
    <p:sldId id="4486" r:id="rId17"/>
    <p:sldId id="259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211" autoAdjust="0"/>
  </p:normalViewPr>
  <p:slideViewPr>
    <p:cSldViewPr snapToGrid="0">
      <p:cViewPr varScale="1">
        <p:scale>
          <a:sx n="58" d="100"/>
          <a:sy n="58" d="100"/>
        </p:scale>
        <p:origin x="9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F93CA-5506-485A-99CD-3BDFF5BF12F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3E27949-92F9-4D68-940A-04F40C1C7FF2}">
      <dgm:prSet phldrT="[Szöveg]" custT="1"/>
      <dgm:spPr>
        <a:solidFill>
          <a:srgbClr val="00B050"/>
        </a:solidFill>
      </dgm:spPr>
      <dgm:t>
        <a:bodyPr/>
        <a:lstStyle/>
        <a:p>
          <a:pPr algn="ctr"/>
          <a:r>
            <a:rPr lang="hu-H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DJP1.0  </a:t>
          </a:r>
          <a:br>
            <a:rPr lang="hu-H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(2015)</a:t>
          </a:r>
          <a:endParaRPr lang="hu-H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B41155-4163-4AC6-8F72-7A7B50409E25}" type="parTrans" cxnId="{4D93BD2F-DBA3-4323-B578-2A603D74E036}">
      <dgm:prSet/>
      <dgm:spPr/>
      <dgm:t>
        <a:bodyPr/>
        <a:lstStyle/>
        <a:p>
          <a:endParaRPr lang="hu-HU"/>
        </a:p>
      </dgm:t>
    </dgm:pt>
    <dgm:pt modelId="{BF65804E-6B20-42C5-BCA5-225C2C70D226}" type="sibTrans" cxnId="{4D93BD2F-DBA3-4323-B578-2A603D74E036}">
      <dgm:prSet/>
      <dgm:spPr>
        <a:solidFill>
          <a:srgbClr val="00487E"/>
        </a:solidFill>
      </dgm:spPr>
      <dgm:t>
        <a:bodyPr/>
        <a:lstStyle/>
        <a:p>
          <a:endParaRPr lang="hu-HU"/>
        </a:p>
      </dgm:t>
    </dgm:pt>
    <dgm:pt modelId="{1D593CF3-FF81-4415-B8B2-BBD6535F9B50}">
      <dgm:prSet phldrT="[Szöveg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2DA2B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92456" tIns="92456" rIns="92456" bIns="92456" numCol="1" spcCol="1270" anchor="t" anchorCtr="0"/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Konzultáció (</a:t>
          </a:r>
          <a:r>
            <a:rPr lang="hu-H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InternetKon</a:t>
          </a:r>
          <a:r>
            <a:rPr lang="hu-H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 eredményeire épül</a:t>
          </a:r>
        </a:p>
      </dgm:t>
    </dgm:pt>
    <dgm:pt modelId="{BBF10204-4A4E-456A-B926-997D5AE24BA4}" type="parTrans" cxnId="{14EF5B71-3646-48F1-B444-B680D8881062}">
      <dgm:prSet/>
      <dgm:spPr/>
      <dgm:t>
        <a:bodyPr/>
        <a:lstStyle/>
        <a:p>
          <a:endParaRPr lang="hu-HU"/>
        </a:p>
      </dgm:t>
    </dgm:pt>
    <dgm:pt modelId="{C65BA19D-8D65-4040-8095-B526D60B86F3}" type="sibTrans" cxnId="{14EF5B71-3646-48F1-B444-B680D8881062}">
      <dgm:prSet/>
      <dgm:spPr/>
      <dgm:t>
        <a:bodyPr/>
        <a:lstStyle/>
        <a:p>
          <a:endParaRPr lang="hu-HU"/>
        </a:p>
      </dgm:t>
    </dgm:pt>
    <dgm:pt modelId="{E58B3C72-5E0F-41FB-A728-48C7A0958405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2DA2B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92456" tIns="92456" rIns="92456" bIns="92456" numCol="1" spcCol="1270" anchor="t" anchorCtr="0"/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 lakosság és a szakmai szervezetek javaslatait tükrözi</a:t>
          </a:r>
        </a:p>
      </dgm:t>
    </dgm:pt>
    <dgm:pt modelId="{0AAF58BF-ADDB-472B-AE45-14B3C5C02BF6}" type="parTrans" cxnId="{F05091EE-F3E0-4F27-A3CC-EDA178FBA4AB}">
      <dgm:prSet/>
      <dgm:spPr/>
      <dgm:t>
        <a:bodyPr/>
        <a:lstStyle/>
        <a:p>
          <a:endParaRPr lang="hu-HU"/>
        </a:p>
      </dgm:t>
    </dgm:pt>
    <dgm:pt modelId="{B1DC32AF-7B6A-4CB0-8D2E-82AF7440901B}" type="sibTrans" cxnId="{F05091EE-F3E0-4F27-A3CC-EDA178FBA4AB}">
      <dgm:prSet/>
      <dgm:spPr/>
      <dgm:t>
        <a:bodyPr/>
        <a:lstStyle/>
        <a:p>
          <a:endParaRPr lang="hu-HU"/>
        </a:p>
      </dgm:t>
    </dgm:pt>
    <dgm:pt modelId="{1A81D1BB-4E8F-40EE-98A1-F00BC40CBF50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2DA2B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92456" tIns="92456" rIns="92456" bIns="92456" numCol="1" spcCol="1270" anchor="t" anchorCtr="0"/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18 területen 50+ projekt </a:t>
          </a:r>
        </a:p>
      </dgm:t>
    </dgm:pt>
    <dgm:pt modelId="{1D07F995-A5E5-4A4E-9794-48FA113D7831}" type="parTrans" cxnId="{C937FD3D-1340-4BFC-88C4-9485E3A6E2A6}">
      <dgm:prSet/>
      <dgm:spPr/>
      <dgm:t>
        <a:bodyPr/>
        <a:lstStyle/>
        <a:p>
          <a:endParaRPr lang="hu-HU"/>
        </a:p>
      </dgm:t>
    </dgm:pt>
    <dgm:pt modelId="{65EB16C4-56D0-42D5-8095-2B98A3674F48}" type="sibTrans" cxnId="{C937FD3D-1340-4BFC-88C4-9485E3A6E2A6}">
      <dgm:prSet/>
      <dgm:spPr/>
      <dgm:t>
        <a:bodyPr/>
        <a:lstStyle/>
        <a:p>
          <a:endParaRPr lang="hu-HU"/>
        </a:p>
      </dgm:t>
    </dgm:pt>
    <dgm:pt modelId="{9A5538DB-BFA9-42E7-99BD-72338D743BDF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2DA2B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92456" tIns="92456" rIns="92456" bIns="92456" numCol="1" spcCol="1270" anchor="t" anchorCtr="0"/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Megvalósult, illetve az új feladatok végrehajtásába beépült</a:t>
          </a:r>
        </a:p>
      </dgm:t>
    </dgm:pt>
    <dgm:pt modelId="{B1D79D7A-396A-437B-8756-582F25239519}" type="parTrans" cxnId="{1D158A45-F12C-4467-B230-2EA6BD10DA0D}">
      <dgm:prSet/>
      <dgm:spPr/>
      <dgm:t>
        <a:bodyPr/>
        <a:lstStyle/>
        <a:p>
          <a:endParaRPr lang="hu-HU"/>
        </a:p>
      </dgm:t>
    </dgm:pt>
    <dgm:pt modelId="{12BA5E80-8434-4C4E-B9BF-046203B077E0}" type="sibTrans" cxnId="{1D158A45-F12C-4467-B230-2EA6BD10DA0D}">
      <dgm:prSet/>
      <dgm:spPr/>
      <dgm:t>
        <a:bodyPr/>
        <a:lstStyle/>
        <a:p>
          <a:endParaRPr lang="hu-HU"/>
        </a:p>
      </dgm:t>
    </dgm:pt>
    <dgm:pt modelId="{995DC97A-E345-41B2-9CC7-A66857E2FB9D}">
      <dgm:prSet phldrT="[Szöveg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>
            <a:buNone/>
          </a:pPr>
          <a:r>
            <a:rPr lang="hu-HU" altLang="hu-H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DJP2.0 </a:t>
          </a:r>
          <a:br>
            <a:rPr lang="hu-HU" altLang="hu-H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altLang="hu-H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(2017)</a:t>
          </a:r>
          <a:endParaRPr lang="hu-H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02293F-3E84-47EF-9E3A-10651C696442}" type="parTrans" cxnId="{7D916D2B-72C9-43AB-8614-44B25EF631D7}">
      <dgm:prSet/>
      <dgm:spPr/>
      <dgm:t>
        <a:bodyPr/>
        <a:lstStyle/>
        <a:p>
          <a:endParaRPr lang="hu-HU"/>
        </a:p>
      </dgm:t>
    </dgm:pt>
    <dgm:pt modelId="{F7A6A432-37B2-4053-B30D-E161390CA8C4}" type="sibTrans" cxnId="{7D916D2B-72C9-43AB-8614-44B25EF631D7}">
      <dgm:prSet/>
      <dgm:spPr>
        <a:solidFill>
          <a:srgbClr val="00487E"/>
        </a:solidFill>
      </dgm:spPr>
      <dgm:t>
        <a:bodyPr/>
        <a:lstStyle/>
        <a:p>
          <a:endParaRPr lang="hu-HU"/>
        </a:p>
      </dgm:t>
    </dgm:pt>
    <dgm:pt modelId="{C4291AC6-1503-4AE8-841A-C725BDDF1D96}">
      <dgm:prSet phldrT="[Szöveg]"/>
      <dgm:spPr/>
      <dgm:t>
        <a:bodyPr/>
        <a:lstStyle/>
        <a:p>
          <a:pPr algn="just">
            <a:buChar char="•"/>
          </a:pPr>
          <a:r>
            <a:rPr lang="hu-HU" altLang="hu-H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 NIS és a DJP1.0 eredményeire épül</a:t>
          </a:r>
          <a:endParaRPr lang="hu-HU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4F3AAF5-980A-4AB6-8080-DF497FD4B56A}" type="parTrans" cxnId="{8455E8AF-A8C0-4812-BCB3-FED200E3D463}">
      <dgm:prSet/>
      <dgm:spPr/>
      <dgm:t>
        <a:bodyPr/>
        <a:lstStyle/>
        <a:p>
          <a:endParaRPr lang="hu-HU"/>
        </a:p>
      </dgm:t>
    </dgm:pt>
    <dgm:pt modelId="{925F0CC0-E5FE-4798-9134-98B1A98AA7C7}" type="sibTrans" cxnId="{8455E8AF-A8C0-4812-BCB3-FED200E3D463}">
      <dgm:prSet/>
      <dgm:spPr/>
      <dgm:t>
        <a:bodyPr/>
        <a:lstStyle/>
        <a:p>
          <a:endParaRPr lang="hu-HU"/>
        </a:p>
      </dgm:t>
    </dgm:pt>
    <dgm:pt modelId="{CBE469D9-04C1-495A-B715-FD48C856FEA3}">
      <dgm:prSet/>
      <dgm:spPr/>
      <dgm:t>
        <a:bodyPr/>
        <a:lstStyle/>
        <a:p>
          <a:pPr algn="just">
            <a:buChar char="•"/>
          </a:pPr>
          <a:r>
            <a:rPr lang="hu-HU" altLang="hu-H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Szakpolitika, közigazgatás és a szakmai szervezetek javaslatait tükrözi</a:t>
          </a:r>
        </a:p>
      </dgm:t>
    </dgm:pt>
    <dgm:pt modelId="{CD945311-5D7D-4DE2-AA1D-1A4CBAC6E5D2}" type="parTrans" cxnId="{B4F885E3-A48C-4D6F-86F4-80181C46FBBD}">
      <dgm:prSet/>
      <dgm:spPr/>
      <dgm:t>
        <a:bodyPr/>
        <a:lstStyle/>
        <a:p>
          <a:endParaRPr lang="hu-HU"/>
        </a:p>
      </dgm:t>
    </dgm:pt>
    <dgm:pt modelId="{4F7CA999-7921-4C27-8B38-D25C68E15572}" type="sibTrans" cxnId="{B4F885E3-A48C-4D6F-86F4-80181C46FBBD}">
      <dgm:prSet/>
      <dgm:spPr/>
      <dgm:t>
        <a:bodyPr/>
        <a:lstStyle/>
        <a:p>
          <a:endParaRPr lang="hu-HU"/>
        </a:p>
      </dgm:t>
    </dgm:pt>
    <dgm:pt modelId="{760E5C57-2F0F-47CD-8E09-B81DA7FC4CE1}">
      <dgm:prSet/>
      <dgm:spPr/>
      <dgm:t>
        <a:bodyPr/>
        <a:lstStyle/>
        <a:p>
          <a:pPr algn="just">
            <a:buChar char="•"/>
          </a:pPr>
          <a:r>
            <a:rPr lang="hu-HU" altLang="hu-H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27 területen 90+ projekt</a:t>
          </a:r>
        </a:p>
      </dgm:t>
    </dgm:pt>
    <dgm:pt modelId="{4AB7E097-C1E7-4CDA-ABA2-EEDE4CCD0969}" type="parTrans" cxnId="{4767D16E-277E-4C6A-812F-CD306DC67232}">
      <dgm:prSet/>
      <dgm:spPr/>
      <dgm:t>
        <a:bodyPr/>
        <a:lstStyle/>
        <a:p>
          <a:endParaRPr lang="hu-HU"/>
        </a:p>
      </dgm:t>
    </dgm:pt>
    <dgm:pt modelId="{25686F83-B2D3-4C55-913A-CDA2E9557617}" type="sibTrans" cxnId="{4767D16E-277E-4C6A-812F-CD306DC67232}">
      <dgm:prSet/>
      <dgm:spPr/>
      <dgm:t>
        <a:bodyPr/>
        <a:lstStyle/>
        <a:p>
          <a:endParaRPr lang="hu-HU"/>
        </a:p>
      </dgm:t>
    </dgm:pt>
    <dgm:pt modelId="{A10448C3-AE9B-4912-99D0-D31576D60107}">
      <dgm:prSet/>
      <dgm:spPr/>
      <dgm:t>
        <a:bodyPr/>
        <a:lstStyle/>
        <a:p>
          <a:pPr algn="just">
            <a:buChar char="•"/>
          </a:pPr>
          <a:r>
            <a:rPr lang="hu-HU" altLang="hu-H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Megvalósítás zárása:</a:t>
          </a:r>
          <a:br>
            <a:rPr lang="hu-HU" altLang="hu-H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hu-HU" altLang="hu-H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2019. vége</a:t>
          </a:r>
        </a:p>
      </dgm:t>
    </dgm:pt>
    <dgm:pt modelId="{9CE41039-6E43-473C-AC05-A896BF0C9F86}" type="parTrans" cxnId="{FF9F2E15-F808-49CE-A250-18F2D1B9F8D5}">
      <dgm:prSet/>
      <dgm:spPr/>
      <dgm:t>
        <a:bodyPr/>
        <a:lstStyle/>
        <a:p>
          <a:endParaRPr lang="hu-HU"/>
        </a:p>
      </dgm:t>
    </dgm:pt>
    <dgm:pt modelId="{4AE6E160-008F-4618-81AE-DCEBA049408B}" type="sibTrans" cxnId="{FF9F2E15-F808-49CE-A250-18F2D1B9F8D5}">
      <dgm:prSet/>
      <dgm:spPr/>
      <dgm:t>
        <a:bodyPr/>
        <a:lstStyle/>
        <a:p>
          <a:endParaRPr lang="hu-HU"/>
        </a:p>
      </dgm:t>
    </dgm:pt>
    <dgm:pt modelId="{1A9FFA04-05AA-4260-89C1-23D7600DB69F}">
      <dgm:prSet phldrT="[Szöveg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>
            <a:buNone/>
          </a:pPr>
          <a:r>
            <a:rPr lang="hu-HU" altLang="hu-H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DJP 2030  </a:t>
          </a:r>
          <a:br>
            <a:rPr lang="hu-HU" altLang="hu-H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altLang="hu-H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(2019-2020)</a:t>
          </a:r>
          <a:endParaRPr lang="hu-H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AB6ED7-E216-44A9-95B8-520C71E53269}" type="parTrans" cxnId="{0D07BB7E-F7C7-455E-91A0-53A0518F8B03}">
      <dgm:prSet/>
      <dgm:spPr/>
      <dgm:t>
        <a:bodyPr/>
        <a:lstStyle/>
        <a:p>
          <a:endParaRPr lang="hu-HU"/>
        </a:p>
      </dgm:t>
    </dgm:pt>
    <dgm:pt modelId="{6228A14E-66BE-4180-9476-D0E71E13B2CA}" type="sibTrans" cxnId="{0D07BB7E-F7C7-455E-91A0-53A0518F8B03}">
      <dgm:prSet/>
      <dgm:spPr/>
      <dgm:t>
        <a:bodyPr/>
        <a:lstStyle/>
        <a:p>
          <a:endParaRPr lang="hu-HU"/>
        </a:p>
      </dgm:t>
    </dgm:pt>
    <dgm:pt modelId="{7B1277BC-9633-4914-883B-067117467A97}">
      <dgm:prSet phldrT="[Szöveg]"/>
      <dgm:spPr/>
      <dgm:t>
        <a:bodyPr/>
        <a:lstStyle/>
        <a:p>
          <a:pPr algn="just">
            <a:buChar char="•"/>
          </a:pPr>
          <a:r>
            <a:rPr lang="hu-HU" altLang="hu-H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 DJP és más kormányzati műhelyek, tárcák kutatási eredményeire, </a:t>
          </a:r>
          <a:r>
            <a:rPr lang="hu-HU" altLang="hu-HU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összkormányzati</a:t>
          </a:r>
          <a:r>
            <a:rPr lang="hu-HU" altLang="hu-H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együttműködésre épül. </a:t>
          </a:r>
          <a:endParaRPr lang="hu-HU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14ADA4A-46E4-4C13-A09D-780BC631D4A0}" type="parTrans" cxnId="{C738FCAA-EAD1-4159-9117-E1917449BB7F}">
      <dgm:prSet/>
      <dgm:spPr/>
      <dgm:t>
        <a:bodyPr/>
        <a:lstStyle/>
        <a:p>
          <a:endParaRPr lang="hu-HU"/>
        </a:p>
      </dgm:t>
    </dgm:pt>
    <dgm:pt modelId="{28122D9E-D50D-4391-B03B-835D166A5E7F}" type="sibTrans" cxnId="{C738FCAA-EAD1-4159-9117-E1917449BB7F}">
      <dgm:prSet/>
      <dgm:spPr/>
      <dgm:t>
        <a:bodyPr/>
        <a:lstStyle/>
        <a:p>
          <a:endParaRPr lang="hu-HU"/>
        </a:p>
      </dgm:t>
    </dgm:pt>
    <dgm:pt modelId="{10DC9D08-60E7-48FB-BE6D-495116A07692}">
      <dgm:prSet/>
      <dgm:spPr/>
      <dgm:t>
        <a:bodyPr/>
        <a:lstStyle/>
        <a:p>
          <a:pPr algn="just">
            <a:buChar char="•"/>
          </a:pPr>
          <a:r>
            <a:rPr lang="hu-HU" altLang="hu-H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Egy ország digitális ökoszisztémája fejlődésével kapcsolatos kormányzati teendőknek holisztikus és strukturált számbevételi rendszere</a:t>
          </a:r>
        </a:p>
      </dgm:t>
    </dgm:pt>
    <dgm:pt modelId="{A4DABC63-9E16-46A1-9564-BACCDEEA404A}" type="parTrans" cxnId="{E7C46DFB-E53F-4EC2-832A-8327573E2272}">
      <dgm:prSet/>
      <dgm:spPr/>
      <dgm:t>
        <a:bodyPr/>
        <a:lstStyle/>
        <a:p>
          <a:endParaRPr lang="hu-HU"/>
        </a:p>
      </dgm:t>
    </dgm:pt>
    <dgm:pt modelId="{9B3547DE-98AF-4F32-8340-D16764B57AD7}" type="sibTrans" cxnId="{E7C46DFB-E53F-4EC2-832A-8327573E2272}">
      <dgm:prSet/>
      <dgm:spPr/>
      <dgm:t>
        <a:bodyPr/>
        <a:lstStyle/>
        <a:p>
          <a:endParaRPr lang="hu-HU"/>
        </a:p>
      </dgm:t>
    </dgm:pt>
    <dgm:pt modelId="{F618EC0B-9D98-4238-924B-E8F269DE2992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2DA2B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92456" tIns="92456" rIns="92456" bIns="92456" numCol="1" spcCol="1270" anchor="t" anchorCtr="0"/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3E5BE0C-8BB2-4BD2-92D5-64C61AE39E7C}" type="parTrans" cxnId="{40B78FAB-3B96-4DF6-99CB-DFB9659B30E9}">
      <dgm:prSet/>
      <dgm:spPr/>
      <dgm:t>
        <a:bodyPr/>
        <a:lstStyle/>
        <a:p>
          <a:endParaRPr lang="hu-HU"/>
        </a:p>
      </dgm:t>
    </dgm:pt>
    <dgm:pt modelId="{DA9DBEA6-463C-4F66-94C6-8F46A40BF0DF}" type="sibTrans" cxnId="{40B78FAB-3B96-4DF6-99CB-DFB9659B30E9}">
      <dgm:prSet/>
      <dgm:spPr/>
      <dgm:t>
        <a:bodyPr/>
        <a:lstStyle/>
        <a:p>
          <a:endParaRPr lang="hu-HU"/>
        </a:p>
      </dgm:t>
    </dgm:pt>
    <dgm:pt modelId="{72681877-3883-4376-97F5-519D67AEDC34}">
      <dgm:prSet/>
      <dgm:spPr/>
      <dgm:t>
        <a:bodyPr/>
        <a:lstStyle/>
        <a:p>
          <a:pPr algn="just">
            <a:buChar char="•"/>
          </a:pPr>
          <a:endParaRPr lang="hu-HU" altLang="hu-HU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36841A3-F2CA-4F96-BAFA-C408EE367481}" type="parTrans" cxnId="{7CF91B45-5F6D-45A3-A984-A2F001C94612}">
      <dgm:prSet/>
      <dgm:spPr/>
      <dgm:t>
        <a:bodyPr/>
        <a:lstStyle/>
        <a:p>
          <a:endParaRPr lang="hu-HU"/>
        </a:p>
      </dgm:t>
    </dgm:pt>
    <dgm:pt modelId="{8F95DC21-2773-4FBD-B7E0-B2BFF36B8C5E}" type="sibTrans" cxnId="{7CF91B45-5F6D-45A3-A984-A2F001C94612}">
      <dgm:prSet/>
      <dgm:spPr/>
      <dgm:t>
        <a:bodyPr/>
        <a:lstStyle/>
        <a:p>
          <a:endParaRPr lang="hu-HU"/>
        </a:p>
      </dgm:t>
    </dgm:pt>
    <dgm:pt modelId="{21526687-AD83-4E41-BF05-64746DD40BBB}">
      <dgm:prSet/>
      <dgm:spPr/>
      <dgm:t>
        <a:bodyPr/>
        <a:lstStyle/>
        <a:p>
          <a:pPr algn="just">
            <a:buChar char="•"/>
          </a:pPr>
          <a:endParaRPr lang="hu-HU" altLang="hu-HU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4F00A51-60B5-48AD-9609-9F8C0AA44541}" type="parTrans" cxnId="{84AAB728-4FB9-4C06-A515-1E22C7568803}">
      <dgm:prSet/>
      <dgm:spPr/>
      <dgm:t>
        <a:bodyPr/>
        <a:lstStyle/>
        <a:p>
          <a:endParaRPr lang="hu-HU"/>
        </a:p>
      </dgm:t>
    </dgm:pt>
    <dgm:pt modelId="{BC825FF5-10BB-4A9C-AAA4-D732979F200A}" type="sibTrans" cxnId="{84AAB728-4FB9-4C06-A515-1E22C7568803}">
      <dgm:prSet/>
      <dgm:spPr/>
      <dgm:t>
        <a:bodyPr/>
        <a:lstStyle/>
        <a:p>
          <a:endParaRPr lang="hu-HU"/>
        </a:p>
      </dgm:t>
    </dgm:pt>
    <dgm:pt modelId="{8E52DE27-C144-4385-9724-81288049888F}">
      <dgm:prSet/>
      <dgm:spPr/>
      <dgm:t>
        <a:bodyPr/>
        <a:lstStyle/>
        <a:p>
          <a:pPr algn="just">
            <a:buChar char="•"/>
          </a:pPr>
          <a:r>
            <a:rPr lang="hu-HU" altLang="hu-H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„Közigazgatási Mengyelejev táblázat”</a:t>
          </a:r>
        </a:p>
      </dgm:t>
    </dgm:pt>
    <dgm:pt modelId="{94273462-A04F-4E36-ABFF-75C0FA815898}" type="parTrans" cxnId="{7C3EB2C9-CD46-491F-B5F9-48A0709AB3B2}">
      <dgm:prSet/>
      <dgm:spPr/>
      <dgm:t>
        <a:bodyPr/>
        <a:lstStyle/>
        <a:p>
          <a:endParaRPr lang="hu-HU"/>
        </a:p>
      </dgm:t>
    </dgm:pt>
    <dgm:pt modelId="{B2B7525B-A11B-4CD0-AD35-CC1FA9FB6B06}" type="sibTrans" cxnId="{7C3EB2C9-CD46-491F-B5F9-48A0709AB3B2}">
      <dgm:prSet/>
      <dgm:spPr/>
      <dgm:t>
        <a:bodyPr/>
        <a:lstStyle/>
        <a:p>
          <a:endParaRPr lang="hu-HU"/>
        </a:p>
      </dgm:t>
    </dgm:pt>
    <dgm:pt modelId="{8A2BF613-73E6-44D9-9A37-F6A384E584BC}" type="pres">
      <dgm:prSet presAssocID="{47AF93CA-5506-485A-99CD-3BDFF5BF12F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092F8B4-8BAE-414D-BF68-BE5EC620AE09}" type="pres">
      <dgm:prSet presAssocID="{63E27949-92F9-4D68-940A-04F40C1C7FF2}" presName="composite" presStyleCnt="0"/>
      <dgm:spPr/>
    </dgm:pt>
    <dgm:pt modelId="{3FE7468F-12B1-40AD-8E2B-5DA7DB2B8416}" type="pres">
      <dgm:prSet presAssocID="{63E27949-92F9-4D68-940A-04F40C1C7FF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C3737D4-397A-4D1C-929E-5869D1238B8C}" type="pres">
      <dgm:prSet presAssocID="{63E27949-92F9-4D68-940A-04F40C1C7FF2}" presName="parSh" presStyleLbl="node1" presStyleIdx="0" presStyleCnt="3"/>
      <dgm:spPr/>
      <dgm:t>
        <a:bodyPr/>
        <a:lstStyle/>
        <a:p>
          <a:endParaRPr lang="hu-HU"/>
        </a:p>
      </dgm:t>
    </dgm:pt>
    <dgm:pt modelId="{49F339E3-54B0-4306-A0F2-81949C74B673}" type="pres">
      <dgm:prSet presAssocID="{63E27949-92F9-4D68-940A-04F40C1C7FF2}" presName="desTx" presStyleLbl="fgAcc1" presStyleIdx="0" presStyleCnt="3" custScaleX="123226" custScaleY="71178" custLinFactNeighborX="-9141" custLinFactNeighborY="-14201">
        <dgm:presLayoutVars>
          <dgm:bulletEnabled val="1"/>
        </dgm:presLayoutVars>
      </dgm:prSet>
      <dgm:spPr>
        <a:xfrm>
          <a:off x="0" y="1091829"/>
          <a:ext cx="1980423" cy="2840569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hu-HU"/>
        </a:p>
      </dgm:t>
    </dgm:pt>
    <dgm:pt modelId="{EB49C124-D9AB-41B3-BDD6-22AAD26D1C8F}" type="pres">
      <dgm:prSet presAssocID="{BF65804E-6B20-42C5-BCA5-225C2C70D226}" presName="sibTrans" presStyleLbl="sibTrans2D1" presStyleIdx="0" presStyleCnt="2"/>
      <dgm:spPr/>
      <dgm:t>
        <a:bodyPr/>
        <a:lstStyle/>
        <a:p>
          <a:endParaRPr lang="hu-HU"/>
        </a:p>
      </dgm:t>
    </dgm:pt>
    <dgm:pt modelId="{ED2EFC7B-4AE6-4DED-9815-63AFE368872B}" type="pres">
      <dgm:prSet presAssocID="{BF65804E-6B20-42C5-BCA5-225C2C70D226}" presName="connTx" presStyleLbl="sibTrans2D1" presStyleIdx="0" presStyleCnt="2"/>
      <dgm:spPr/>
      <dgm:t>
        <a:bodyPr/>
        <a:lstStyle/>
        <a:p>
          <a:endParaRPr lang="hu-HU"/>
        </a:p>
      </dgm:t>
    </dgm:pt>
    <dgm:pt modelId="{BB2CF701-BD26-4707-8472-5256B93309E2}" type="pres">
      <dgm:prSet presAssocID="{995DC97A-E345-41B2-9CC7-A66857E2FB9D}" presName="composite" presStyleCnt="0"/>
      <dgm:spPr/>
    </dgm:pt>
    <dgm:pt modelId="{E2A15E09-B4F8-45D8-A93C-A587FF3A163A}" type="pres">
      <dgm:prSet presAssocID="{995DC97A-E345-41B2-9CC7-A66857E2FB9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2FF9741-D201-41DA-870F-58190EB99ADB}" type="pres">
      <dgm:prSet presAssocID="{995DC97A-E345-41B2-9CC7-A66857E2FB9D}" presName="parSh" presStyleLbl="node1" presStyleIdx="1" presStyleCnt="3"/>
      <dgm:spPr/>
      <dgm:t>
        <a:bodyPr/>
        <a:lstStyle/>
        <a:p>
          <a:endParaRPr lang="hu-HU"/>
        </a:p>
      </dgm:t>
    </dgm:pt>
    <dgm:pt modelId="{B8CF1E75-6107-4A64-AF9F-C823695CD839}" type="pres">
      <dgm:prSet presAssocID="{995DC97A-E345-41B2-9CC7-A66857E2FB9D}" presName="desTx" presStyleLbl="fgAcc1" presStyleIdx="1" presStyleCnt="3" custScaleX="150710" custScaleY="71178" custLinFactNeighborX="5009" custLinFactNeighborY="-1420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AD1D42-0546-4D65-AE61-BDD4EE78243F}" type="pres">
      <dgm:prSet presAssocID="{F7A6A432-37B2-4053-B30D-E161390CA8C4}" presName="sibTrans" presStyleLbl="sibTrans2D1" presStyleIdx="1" presStyleCnt="2"/>
      <dgm:spPr/>
      <dgm:t>
        <a:bodyPr/>
        <a:lstStyle/>
        <a:p>
          <a:endParaRPr lang="hu-HU"/>
        </a:p>
      </dgm:t>
    </dgm:pt>
    <dgm:pt modelId="{FA28DE71-999A-482A-B6E3-3401DA2C4B4E}" type="pres">
      <dgm:prSet presAssocID="{F7A6A432-37B2-4053-B30D-E161390CA8C4}" presName="connTx" presStyleLbl="sibTrans2D1" presStyleIdx="1" presStyleCnt="2"/>
      <dgm:spPr/>
      <dgm:t>
        <a:bodyPr/>
        <a:lstStyle/>
        <a:p>
          <a:endParaRPr lang="hu-HU"/>
        </a:p>
      </dgm:t>
    </dgm:pt>
    <dgm:pt modelId="{1F1B0FAB-B25A-499D-9750-C3939472B63D}" type="pres">
      <dgm:prSet presAssocID="{1A9FFA04-05AA-4260-89C1-23D7600DB69F}" presName="composite" presStyleCnt="0"/>
      <dgm:spPr/>
    </dgm:pt>
    <dgm:pt modelId="{39D63838-01DF-497A-AF58-A05E7580F0CC}" type="pres">
      <dgm:prSet presAssocID="{1A9FFA04-05AA-4260-89C1-23D7600DB69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C932F7-B0D7-48D1-B475-7B39EAAA797C}" type="pres">
      <dgm:prSet presAssocID="{1A9FFA04-05AA-4260-89C1-23D7600DB69F}" presName="parSh" presStyleLbl="node1" presStyleIdx="2" presStyleCnt="3" custLinFactNeighborX="-8814"/>
      <dgm:spPr/>
      <dgm:t>
        <a:bodyPr/>
        <a:lstStyle/>
        <a:p>
          <a:endParaRPr lang="hu-HU"/>
        </a:p>
      </dgm:t>
    </dgm:pt>
    <dgm:pt modelId="{5A597973-DB1F-4595-B09C-2408E47F72B4}" type="pres">
      <dgm:prSet presAssocID="{1A9FFA04-05AA-4260-89C1-23D7600DB69F}" presName="desTx" presStyleLbl="fgAcc1" presStyleIdx="2" presStyleCnt="3" custScaleX="164138" custScaleY="71178" custLinFactNeighborX="5014" custLinFactNeighborY="-1481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0B78FAB-3B96-4DF6-99CB-DFB9659B30E9}" srcId="{63E27949-92F9-4D68-940A-04F40C1C7FF2}" destId="{F618EC0B-9D98-4238-924B-E8F269DE2992}" srcOrd="2" destOrd="0" parTransId="{63E5BE0C-8BB2-4BD2-92D5-64C61AE39E7C}" sibTransId="{DA9DBEA6-463C-4F66-94C6-8F46A40BF0DF}"/>
    <dgm:cxn modelId="{8F4D31ED-D832-4F61-8C49-58AAEED974C1}" type="presOf" srcId="{8E52DE27-C144-4385-9724-81288049888F}" destId="{5A597973-DB1F-4595-B09C-2408E47F72B4}" srcOrd="0" destOrd="3" presId="urn:microsoft.com/office/officeart/2005/8/layout/process3"/>
    <dgm:cxn modelId="{1D158A45-F12C-4467-B230-2EA6BD10DA0D}" srcId="{63E27949-92F9-4D68-940A-04F40C1C7FF2}" destId="{9A5538DB-BFA9-42E7-99BD-72338D743BDF}" srcOrd="4" destOrd="0" parTransId="{B1D79D7A-396A-437B-8756-582F25239519}" sibTransId="{12BA5E80-8434-4C4E-B9BF-046203B077E0}"/>
    <dgm:cxn modelId="{7CF91B45-5F6D-45A3-A984-A2F001C94612}" srcId="{995DC97A-E345-41B2-9CC7-A66857E2FB9D}" destId="{72681877-3883-4376-97F5-519D67AEDC34}" srcOrd="2" destOrd="0" parTransId="{636841A3-F2CA-4F96-BAFA-C408EE367481}" sibTransId="{8F95DC21-2773-4FBD-B7E0-B2BFF36B8C5E}"/>
    <dgm:cxn modelId="{14EF5B71-3646-48F1-B444-B680D8881062}" srcId="{63E27949-92F9-4D68-940A-04F40C1C7FF2}" destId="{1D593CF3-FF81-4415-B8B2-BBD6535F9B50}" srcOrd="0" destOrd="0" parTransId="{BBF10204-4A4E-456A-B926-997D5AE24BA4}" sibTransId="{C65BA19D-8D65-4040-8095-B526D60B86F3}"/>
    <dgm:cxn modelId="{82F7EC2B-D657-442E-9918-738D0B508F34}" type="presOf" srcId="{995DC97A-E345-41B2-9CC7-A66857E2FB9D}" destId="{E2A15E09-B4F8-45D8-A93C-A587FF3A163A}" srcOrd="0" destOrd="0" presId="urn:microsoft.com/office/officeart/2005/8/layout/process3"/>
    <dgm:cxn modelId="{6B424172-470C-41B5-AD53-CC3CBE900BA7}" type="presOf" srcId="{CBE469D9-04C1-495A-B715-FD48C856FEA3}" destId="{B8CF1E75-6107-4A64-AF9F-C823695CD839}" srcOrd="0" destOrd="1" presId="urn:microsoft.com/office/officeart/2005/8/layout/process3"/>
    <dgm:cxn modelId="{FF9F2E15-F808-49CE-A250-18F2D1B9F8D5}" srcId="{995DC97A-E345-41B2-9CC7-A66857E2FB9D}" destId="{A10448C3-AE9B-4912-99D0-D31576D60107}" srcOrd="4" destOrd="0" parTransId="{9CE41039-6E43-473C-AC05-A896BF0C9F86}" sibTransId="{4AE6E160-008F-4618-81AE-DCEBA049408B}"/>
    <dgm:cxn modelId="{F132D62A-D943-43D0-BA50-18F9E678678D}" type="presOf" srcId="{BF65804E-6B20-42C5-BCA5-225C2C70D226}" destId="{EB49C124-D9AB-41B3-BDD6-22AAD26D1C8F}" srcOrd="0" destOrd="0" presId="urn:microsoft.com/office/officeart/2005/8/layout/process3"/>
    <dgm:cxn modelId="{4D93BD2F-DBA3-4323-B578-2A603D74E036}" srcId="{47AF93CA-5506-485A-99CD-3BDFF5BF12F2}" destId="{63E27949-92F9-4D68-940A-04F40C1C7FF2}" srcOrd="0" destOrd="0" parTransId="{80B41155-4163-4AC6-8F72-7A7B50409E25}" sibTransId="{BF65804E-6B20-42C5-BCA5-225C2C70D226}"/>
    <dgm:cxn modelId="{B4F885E3-A48C-4D6F-86F4-80181C46FBBD}" srcId="{995DC97A-E345-41B2-9CC7-A66857E2FB9D}" destId="{CBE469D9-04C1-495A-B715-FD48C856FEA3}" srcOrd="1" destOrd="0" parTransId="{CD945311-5D7D-4DE2-AA1D-1A4CBAC6E5D2}" sibTransId="{4F7CA999-7921-4C27-8B38-D25C68E15572}"/>
    <dgm:cxn modelId="{D32B2B03-A0F4-432F-B3B4-4A914EA8799B}" type="presOf" srcId="{63E27949-92F9-4D68-940A-04F40C1C7FF2}" destId="{1C3737D4-397A-4D1C-929E-5869D1238B8C}" srcOrd="1" destOrd="0" presId="urn:microsoft.com/office/officeart/2005/8/layout/process3"/>
    <dgm:cxn modelId="{26D500E6-2445-4ADB-94A9-9901B3878247}" type="presOf" srcId="{1A81D1BB-4E8F-40EE-98A1-F00BC40CBF50}" destId="{49F339E3-54B0-4306-A0F2-81949C74B673}" srcOrd="0" destOrd="3" presId="urn:microsoft.com/office/officeart/2005/8/layout/process3"/>
    <dgm:cxn modelId="{5C350806-08B9-444E-9888-59C5F48B9697}" type="presOf" srcId="{1A9FFA04-05AA-4260-89C1-23D7600DB69F}" destId="{39D63838-01DF-497A-AF58-A05E7580F0CC}" srcOrd="0" destOrd="0" presId="urn:microsoft.com/office/officeart/2005/8/layout/process3"/>
    <dgm:cxn modelId="{0556B1AC-80D0-46EC-9A5C-A4DAF477A664}" type="presOf" srcId="{F7A6A432-37B2-4053-B30D-E161390CA8C4}" destId="{FA28DE71-999A-482A-B6E3-3401DA2C4B4E}" srcOrd="1" destOrd="0" presId="urn:microsoft.com/office/officeart/2005/8/layout/process3"/>
    <dgm:cxn modelId="{F0E13D3C-3275-4AA7-93F0-39C1FAE3BAB7}" type="presOf" srcId="{1D593CF3-FF81-4415-B8B2-BBD6535F9B50}" destId="{49F339E3-54B0-4306-A0F2-81949C74B673}" srcOrd="0" destOrd="0" presId="urn:microsoft.com/office/officeart/2005/8/layout/process3"/>
    <dgm:cxn modelId="{546D48FC-5CCF-46B7-9EA5-CD47BC6AF594}" type="presOf" srcId="{E58B3C72-5E0F-41FB-A728-48C7A0958405}" destId="{49F339E3-54B0-4306-A0F2-81949C74B673}" srcOrd="0" destOrd="1" presId="urn:microsoft.com/office/officeart/2005/8/layout/process3"/>
    <dgm:cxn modelId="{8455E8AF-A8C0-4812-BCB3-FED200E3D463}" srcId="{995DC97A-E345-41B2-9CC7-A66857E2FB9D}" destId="{C4291AC6-1503-4AE8-841A-C725BDDF1D96}" srcOrd="0" destOrd="0" parTransId="{B4F3AAF5-980A-4AB6-8080-DF497FD4B56A}" sibTransId="{925F0CC0-E5FE-4798-9134-98B1A98AA7C7}"/>
    <dgm:cxn modelId="{80048BB1-ABC5-4FE3-9FFD-BDFE92A99265}" type="presOf" srcId="{F618EC0B-9D98-4238-924B-E8F269DE2992}" destId="{49F339E3-54B0-4306-A0F2-81949C74B673}" srcOrd="0" destOrd="2" presId="urn:microsoft.com/office/officeart/2005/8/layout/process3"/>
    <dgm:cxn modelId="{84AAB728-4FB9-4C06-A515-1E22C7568803}" srcId="{1A9FFA04-05AA-4260-89C1-23D7600DB69F}" destId="{21526687-AD83-4E41-BF05-64746DD40BBB}" srcOrd="1" destOrd="0" parTransId="{44F00A51-60B5-48AD-9609-9F8C0AA44541}" sibTransId="{BC825FF5-10BB-4A9C-AAA4-D732979F200A}"/>
    <dgm:cxn modelId="{D66F7006-2E10-46E7-81E8-63A14A1000CC}" type="presOf" srcId="{1A9FFA04-05AA-4260-89C1-23D7600DB69F}" destId="{02C932F7-B0D7-48D1-B475-7B39EAAA797C}" srcOrd="1" destOrd="0" presId="urn:microsoft.com/office/officeart/2005/8/layout/process3"/>
    <dgm:cxn modelId="{A6D37D9C-4272-4DA6-A293-6EAC45524285}" type="presOf" srcId="{760E5C57-2F0F-47CD-8E09-B81DA7FC4CE1}" destId="{B8CF1E75-6107-4A64-AF9F-C823695CD839}" srcOrd="0" destOrd="3" presId="urn:microsoft.com/office/officeart/2005/8/layout/process3"/>
    <dgm:cxn modelId="{4767D16E-277E-4C6A-812F-CD306DC67232}" srcId="{995DC97A-E345-41B2-9CC7-A66857E2FB9D}" destId="{760E5C57-2F0F-47CD-8E09-B81DA7FC4CE1}" srcOrd="3" destOrd="0" parTransId="{4AB7E097-C1E7-4CDA-ABA2-EEDE4CCD0969}" sibTransId="{25686F83-B2D3-4C55-913A-CDA2E9557617}"/>
    <dgm:cxn modelId="{E8BDEE82-3BF1-4467-B90D-072EF5316C17}" type="presOf" srcId="{BF65804E-6B20-42C5-BCA5-225C2C70D226}" destId="{ED2EFC7B-4AE6-4DED-9815-63AFE368872B}" srcOrd="1" destOrd="0" presId="urn:microsoft.com/office/officeart/2005/8/layout/process3"/>
    <dgm:cxn modelId="{5946739D-79CB-44C4-990E-7BA1680A07DA}" type="presOf" srcId="{63E27949-92F9-4D68-940A-04F40C1C7FF2}" destId="{3FE7468F-12B1-40AD-8E2B-5DA7DB2B8416}" srcOrd="0" destOrd="0" presId="urn:microsoft.com/office/officeart/2005/8/layout/process3"/>
    <dgm:cxn modelId="{E7C46DFB-E53F-4EC2-832A-8327573E2272}" srcId="{1A9FFA04-05AA-4260-89C1-23D7600DB69F}" destId="{10DC9D08-60E7-48FB-BE6D-495116A07692}" srcOrd="2" destOrd="0" parTransId="{A4DABC63-9E16-46A1-9564-BACCDEEA404A}" sibTransId="{9B3547DE-98AF-4F32-8340-D16764B57AD7}"/>
    <dgm:cxn modelId="{02F0314D-C999-487F-9FD3-9049619D3BC9}" type="presOf" srcId="{47AF93CA-5506-485A-99CD-3BDFF5BF12F2}" destId="{8A2BF613-73E6-44D9-9A37-F6A384E584BC}" srcOrd="0" destOrd="0" presId="urn:microsoft.com/office/officeart/2005/8/layout/process3"/>
    <dgm:cxn modelId="{2BFA147B-B775-426A-8C88-B85235F81241}" type="presOf" srcId="{72681877-3883-4376-97F5-519D67AEDC34}" destId="{B8CF1E75-6107-4A64-AF9F-C823695CD839}" srcOrd="0" destOrd="2" presId="urn:microsoft.com/office/officeart/2005/8/layout/process3"/>
    <dgm:cxn modelId="{7C3EB2C9-CD46-491F-B5F9-48A0709AB3B2}" srcId="{1A9FFA04-05AA-4260-89C1-23D7600DB69F}" destId="{8E52DE27-C144-4385-9724-81288049888F}" srcOrd="3" destOrd="0" parTransId="{94273462-A04F-4E36-ABFF-75C0FA815898}" sibTransId="{B2B7525B-A11B-4CD0-AD35-CC1FA9FB6B06}"/>
    <dgm:cxn modelId="{CDEB8D36-32E9-47DF-88D4-C709F275FD9B}" type="presOf" srcId="{C4291AC6-1503-4AE8-841A-C725BDDF1D96}" destId="{B8CF1E75-6107-4A64-AF9F-C823695CD839}" srcOrd="0" destOrd="0" presId="urn:microsoft.com/office/officeart/2005/8/layout/process3"/>
    <dgm:cxn modelId="{C937FD3D-1340-4BFC-88C4-9485E3A6E2A6}" srcId="{63E27949-92F9-4D68-940A-04F40C1C7FF2}" destId="{1A81D1BB-4E8F-40EE-98A1-F00BC40CBF50}" srcOrd="3" destOrd="0" parTransId="{1D07F995-A5E5-4A4E-9794-48FA113D7831}" sibTransId="{65EB16C4-56D0-42D5-8095-2B98A3674F48}"/>
    <dgm:cxn modelId="{F05091EE-F3E0-4F27-A3CC-EDA178FBA4AB}" srcId="{63E27949-92F9-4D68-940A-04F40C1C7FF2}" destId="{E58B3C72-5E0F-41FB-A728-48C7A0958405}" srcOrd="1" destOrd="0" parTransId="{0AAF58BF-ADDB-472B-AE45-14B3C5C02BF6}" sibTransId="{B1DC32AF-7B6A-4CB0-8D2E-82AF7440901B}"/>
    <dgm:cxn modelId="{EC520065-0CB2-496C-93E6-72C4A6BA63DB}" type="presOf" srcId="{21526687-AD83-4E41-BF05-64746DD40BBB}" destId="{5A597973-DB1F-4595-B09C-2408E47F72B4}" srcOrd="0" destOrd="1" presId="urn:microsoft.com/office/officeart/2005/8/layout/process3"/>
    <dgm:cxn modelId="{337B0A3A-0970-4129-ABAC-A29917AA09C4}" type="presOf" srcId="{7B1277BC-9633-4914-883B-067117467A97}" destId="{5A597973-DB1F-4595-B09C-2408E47F72B4}" srcOrd="0" destOrd="0" presId="urn:microsoft.com/office/officeart/2005/8/layout/process3"/>
    <dgm:cxn modelId="{8DD5460C-DB2A-479C-A899-C5384F594406}" type="presOf" srcId="{F7A6A432-37B2-4053-B30D-E161390CA8C4}" destId="{63AD1D42-0546-4D65-AE61-BDD4EE78243F}" srcOrd="0" destOrd="0" presId="urn:microsoft.com/office/officeart/2005/8/layout/process3"/>
    <dgm:cxn modelId="{128E6B12-5916-4150-A8DA-70C86C703729}" type="presOf" srcId="{995DC97A-E345-41B2-9CC7-A66857E2FB9D}" destId="{42FF9741-D201-41DA-870F-58190EB99ADB}" srcOrd="1" destOrd="0" presId="urn:microsoft.com/office/officeart/2005/8/layout/process3"/>
    <dgm:cxn modelId="{7A66270D-3A69-4EE4-B762-52BB6AF65B14}" type="presOf" srcId="{A10448C3-AE9B-4912-99D0-D31576D60107}" destId="{B8CF1E75-6107-4A64-AF9F-C823695CD839}" srcOrd="0" destOrd="4" presId="urn:microsoft.com/office/officeart/2005/8/layout/process3"/>
    <dgm:cxn modelId="{5F2DB108-F502-4DB4-B36B-47B4D7E2B387}" type="presOf" srcId="{10DC9D08-60E7-48FB-BE6D-495116A07692}" destId="{5A597973-DB1F-4595-B09C-2408E47F72B4}" srcOrd="0" destOrd="2" presId="urn:microsoft.com/office/officeart/2005/8/layout/process3"/>
    <dgm:cxn modelId="{7D916D2B-72C9-43AB-8614-44B25EF631D7}" srcId="{47AF93CA-5506-485A-99CD-3BDFF5BF12F2}" destId="{995DC97A-E345-41B2-9CC7-A66857E2FB9D}" srcOrd="1" destOrd="0" parTransId="{DE02293F-3E84-47EF-9E3A-10651C696442}" sibTransId="{F7A6A432-37B2-4053-B30D-E161390CA8C4}"/>
    <dgm:cxn modelId="{C738FCAA-EAD1-4159-9117-E1917449BB7F}" srcId="{1A9FFA04-05AA-4260-89C1-23D7600DB69F}" destId="{7B1277BC-9633-4914-883B-067117467A97}" srcOrd="0" destOrd="0" parTransId="{314ADA4A-46E4-4C13-A09D-780BC631D4A0}" sibTransId="{28122D9E-D50D-4391-B03B-835D166A5E7F}"/>
    <dgm:cxn modelId="{0D07BB7E-F7C7-455E-91A0-53A0518F8B03}" srcId="{47AF93CA-5506-485A-99CD-3BDFF5BF12F2}" destId="{1A9FFA04-05AA-4260-89C1-23D7600DB69F}" srcOrd="2" destOrd="0" parTransId="{B5AB6ED7-E216-44A9-95B8-520C71E53269}" sibTransId="{6228A14E-66BE-4180-9476-D0E71E13B2CA}"/>
    <dgm:cxn modelId="{72DF72F0-93B0-45BB-9F52-269E23873128}" type="presOf" srcId="{9A5538DB-BFA9-42E7-99BD-72338D743BDF}" destId="{49F339E3-54B0-4306-A0F2-81949C74B673}" srcOrd="0" destOrd="4" presId="urn:microsoft.com/office/officeart/2005/8/layout/process3"/>
    <dgm:cxn modelId="{F5C49163-511B-4FEC-885C-5CC2DA7EA175}" type="presParOf" srcId="{8A2BF613-73E6-44D9-9A37-F6A384E584BC}" destId="{D092F8B4-8BAE-414D-BF68-BE5EC620AE09}" srcOrd="0" destOrd="0" presId="urn:microsoft.com/office/officeart/2005/8/layout/process3"/>
    <dgm:cxn modelId="{B02C3D27-58CC-4DE3-B842-8BE4E5BE352C}" type="presParOf" srcId="{D092F8B4-8BAE-414D-BF68-BE5EC620AE09}" destId="{3FE7468F-12B1-40AD-8E2B-5DA7DB2B8416}" srcOrd="0" destOrd="0" presId="urn:microsoft.com/office/officeart/2005/8/layout/process3"/>
    <dgm:cxn modelId="{6173543F-813A-43D8-B0AA-D3F3566765D7}" type="presParOf" srcId="{D092F8B4-8BAE-414D-BF68-BE5EC620AE09}" destId="{1C3737D4-397A-4D1C-929E-5869D1238B8C}" srcOrd="1" destOrd="0" presId="urn:microsoft.com/office/officeart/2005/8/layout/process3"/>
    <dgm:cxn modelId="{7E82A5DA-2BC1-4248-9269-ADB4EF42D280}" type="presParOf" srcId="{D092F8B4-8BAE-414D-BF68-BE5EC620AE09}" destId="{49F339E3-54B0-4306-A0F2-81949C74B673}" srcOrd="2" destOrd="0" presId="urn:microsoft.com/office/officeart/2005/8/layout/process3"/>
    <dgm:cxn modelId="{F8E61CC0-A1FD-4537-91EA-A216E5B95B5A}" type="presParOf" srcId="{8A2BF613-73E6-44D9-9A37-F6A384E584BC}" destId="{EB49C124-D9AB-41B3-BDD6-22AAD26D1C8F}" srcOrd="1" destOrd="0" presId="urn:microsoft.com/office/officeart/2005/8/layout/process3"/>
    <dgm:cxn modelId="{8EEA13B0-5AAB-4288-A9C7-DF8E2C034D99}" type="presParOf" srcId="{EB49C124-D9AB-41B3-BDD6-22AAD26D1C8F}" destId="{ED2EFC7B-4AE6-4DED-9815-63AFE368872B}" srcOrd="0" destOrd="0" presId="urn:microsoft.com/office/officeart/2005/8/layout/process3"/>
    <dgm:cxn modelId="{C7DBD43D-1E6F-4FB5-8571-43A3D2D7978A}" type="presParOf" srcId="{8A2BF613-73E6-44D9-9A37-F6A384E584BC}" destId="{BB2CF701-BD26-4707-8472-5256B93309E2}" srcOrd="2" destOrd="0" presId="urn:microsoft.com/office/officeart/2005/8/layout/process3"/>
    <dgm:cxn modelId="{17FE4A34-A17E-467D-8CA7-B5833F572BE0}" type="presParOf" srcId="{BB2CF701-BD26-4707-8472-5256B93309E2}" destId="{E2A15E09-B4F8-45D8-A93C-A587FF3A163A}" srcOrd="0" destOrd="0" presId="urn:microsoft.com/office/officeart/2005/8/layout/process3"/>
    <dgm:cxn modelId="{6BCFEFFF-0F6C-4638-A4EB-DC685B86D96B}" type="presParOf" srcId="{BB2CF701-BD26-4707-8472-5256B93309E2}" destId="{42FF9741-D201-41DA-870F-58190EB99ADB}" srcOrd="1" destOrd="0" presId="urn:microsoft.com/office/officeart/2005/8/layout/process3"/>
    <dgm:cxn modelId="{AF6AC3DA-ACDF-4F23-BC73-40803FA85931}" type="presParOf" srcId="{BB2CF701-BD26-4707-8472-5256B93309E2}" destId="{B8CF1E75-6107-4A64-AF9F-C823695CD839}" srcOrd="2" destOrd="0" presId="urn:microsoft.com/office/officeart/2005/8/layout/process3"/>
    <dgm:cxn modelId="{B5B213F9-9D1D-4D71-8F2F-CD0182F3659E}" type="presParOf" srcId="{8A2BF613-73E6-44D9-9A37-F6A384E584BC}" destId="{63AD1D42-0546-4D65-AE61-BDD4EE78243F}" srcOrd="3" destOrd="0" presId="urn:microsoft.com/office/officeart/2005/8/layout/process3"/>
    <dgm:cxn modelId="{E8119854-F077-4D4D-A83D-219037CB6AB7}" type="presParOf" srcId="{63AD1D42-0546-4D65-AE61-BDD4EE78243F}" destId="{FA28DE71-999A-482A-B6E3-3401DA2C4B4E}" srcOrd="0" destOrd="0" presId="urn:microsoft.com/office/officeart/2005/8/layout/process3"/>
    <dgm:cxn modelId="{9AE8B0D8-E7D7-443D-A122-724B6AFF5860}" type="presParOf" srcId="{8A2BF613-73E6-44D9-9A37-F6A384E584BC}" destId="{1F1B0FAB-B25A-499D-9750-C3939472B63D}" srcOrd="4" destOrd="0" presId="urn:microsoft.com/office/officeart/2005/8/layout/process3"/>
    <dgm:cxn modelId="{AA39FF0D-8F53-4D78-870A-94779A32BB27}" type="presParOf" srcId="{1F1B0FAB-B25A-499D-9750-C3939472B63D}" destId="{39D63838-01DF-497A-AF58-A05E7580F0CC}" srcOrd="0" destOrd="0" presId="urn:microsoft.com/office/officeart/2005/8/layout/process3"/>
    <dgm:cxn modelId="{7C069994-574D-4E6C-91C1-C66C9368FB8A}" type="presParOf" srcId="{1F1B0FAB-B25A-499D-9750-C3939472B63D}" destId="{02C932F7-B0D7-48D1-B475-7B39EAAA797C}" srcOrd="1" destOrd="0" presId="urn:microsoft.com/office/officeart/2005/8/layout/process3"/>
    <dgm:cxn modelId="{F26ADD7C-CEA6-4B17-9589-466B943F1995}" type="presParOf" srcId="{1F1B0FAB-B25A-499D-9750-C3939472B63D}" destId="{5A597973-DB1F-4595-B09C-2408E47F72B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B84833-E296-42B5-9EAE-0C76DAD399F6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</dgm:pt>
    <dgm:pt modelId="{A11927AA-AB49-47EA-BAA5-C52553D4705A}">
      <dgm:prSet phldrT="[Szöveg]"/>
      <dgm:spPr>
        <a:solidFill>
          <a:srgbClr val="D0E5AD"/>
        </a:solidFill>
      </dgm:spPr>
      <dgm:t>
        <a:bodyPr/>
        <a:lstStyle/>
        <a:p>
          <a:r>
            <a:rPr lang="hu-HU" dirty="0"/>
            <a:t>eredményes</a:t>
          </a:r>
        </a:p>
      </dgm:t>
    </dgm:pt>
    <dgm:pt modelId="{8E5021C8-0D69-446E-89A6-B76B0182D256}" type="parTrans" cxnId="{B410AA8D-094B-4E5F-A166-593DF71FB933}">
      <dgm:prSet/>
      <dgm:spPr/>
      <dgm:t>
        <a:bodyPr/>
        <a:lstStyle/>
        <a:p>
          <a:endParaRPr lang="hu-HU"/>
        </a:p>
      </dgm:t>
    </dgm:pt>
    <dgm:pt modelId="{79BCE352-0B45-4C84-9EE0-93D43342C469}" type="sibTrans" cxnId="{B410AA8D-094B-4E5F-A166-593DF71FB933}">
      <dgm:prSet/>
      <dgm:spPr/>
      <dgm:t>
        <a:bodyPr/>
        <a:lstStyle/>
        <a:p>
          <a:endParaRPr lang="hu-HU"/>
        </a:p>
      </dgm:t>
    </dgm:pt>
    <dgm:pt modelId="{22F30794-7929-47D2-B3A1-A5B6C5B7FBB9}">
      <dgm:prSet phldrT="[Szöveg]"/>
      <dgm:spPr>
        <a:solidFill>
          <a:srgbClr val="D0E5AD"/>
        </a:solidFill>
      </dgm:spPr>
      <dgm:t>
        <a:bodyPr/>
        <a:lstStyle/>
        <a:p>
          <a:r>
            <a:rPr lang="hu-HU" dirty="0"/>
            <a:t>gazdaságos</a:t>
          </a:r>
        </a:p>
      </dgm:t>
    </dgm:pt>
    <dgm:pt modelId="{5124A398-89B2-4F08-8140-3774DC69D689}" type="parTrans" cxnId="{7C2CC1B8-4E58-4945-BEE9-4B59FB199B57}">
      <dgm:prSet/>
      <dgm:spPr/>
      <dgm:t>
        <a:bodyPr/>
        <a:lstStyle/>
        <a:p>
          <a:endParaRPr lang="hu-HU"/>
        </a:p>
      </dgm:t>
    </dgm:pt>
    <dgm:pt modelId="{0528B525-18BD-45F4-8F91-BF03C7CBF7D5}" type="sibTrans" cxnId="{7C2CC1B8-4E58-4945-BEE9-4B59FB199B57}">
      <dgm:prSet/>
      <dgm:spPr/>
      <dgm:t>
        <a:bodyPr/>
        <a:lstStyle/>
        <a:p>
          <a:endParaRPr lang="hu-HU"/>
        </a:p>
      </dgm:t>
    </dgm:pt>
    <dgm:pt modelId="{4F10499E-EED4-4350-9A37-34A6E31FC1B5}">
      <dgm:prSet phldrT="[Szöveg]"/>
      <dgm:spPr>
        <a:solidFill>
          <a:srgbClr val="D0E5AD"/>
        </a:solidFill>
      </dgm:spPr>
      <dgm:t>
        <a:bodyPr/>
        <a:lstStyle/>
        <a:p>
          <a:r>
            <a:rPr lang="hu-HU" dirty="0"/>
            <a:t>hatásos</a:t>
          </a:r>
        </a:p>
      </dgm:t>
    </dgm:pt>
    <dgm:pt modelId="{153710FD-7375-46A3-9345-805B1D4433F7}" type="parTrans" cxnId="{98D4CFA9-75E3-4A48-9D3E-986615343898}">
      <dgm:prSet/>
      <dgm:spPr/>
      <dgm:t>
        <a:bodyPr/>
        <a:lstStyle/>
        <a:p>
          <a:endParaRPr lang="hu-HU"/>
        </a:p>
      </dgm:t>
    </dgm:pt>
    <dgm:pt modelId="{B86E0028-B93A-4C9E-8C08-57A8CB409555}" type="sibTrans" cxnId="{98D4CFA9-75E3-4A48-9D3E-986615343898}">
      <dgm:prSet/>
      <dgm:spPr/>
      <dgm:t>
        <a:bodyPr/>
        <a:lstStyle/>
        <a:p>
          <a:endParaRPr lang="hu-HU"/>
        </a:p>
      </dgm:t>
    </dgm:pt>
    <dgm:pt modelId="{A756100E-9FAF-4F3E-AAC1-3882068E5A6C}">
      <dgm:prSet phldrT="[Szöveg]"/>
      <dgm:spPr>
        <a:solidFill>
          <a:srgbClr val="D0E5AD"/>
        </a:solidFill>
      </dgm:spPr>
      <dgm:t>
        <a:bodyPr/>
        <a:lstStyle/>
        <a:p>
          <a:r>
            <a:rPr lang="hu-HU" dirty="0"/>
            <a:t>biztonságos</a:t>
          </a:r>
        </a:p>
      </dgm:t>
    </dgm:pt>
    <dgm:pt modelId="{F2127573-3D8B-4994-8ACD-B3BDDE3C5A9B}" type="parTrans" cxnId="{42055693-1C30-4ED2-8435-44A0EED38BB4}">
      <dgm:prSet/>
      <dgm:spPr/>
      <dgm:t>
        <a:bodyPr/>
        <a:lstStyle/>
        <a:p>
          <a:endParaRPr lang="hu-HU"/>
        </a:p>
      </dgm:t>
    </dgm:pt>
    <dgm:pt modelId="{FC503C4A-52CE-4876-80DF-65D36E0EAE56}" type="sibTrans" cxnId="{42055693-1C30-4ED2-8435-44A0EED38BB4}">
      <dgm:prSet/>
      <dgm:spPr/>
      <dgm:t>
        <a:bodyPr/>
        <a:lstStyle/>
        <a:p>
          <a:endParaRPr lang="hu-HU"/>
        </a:p>
      </dgm:t>
    </dgm:pt>
    <dgm:pt modelId="{11466AC9-B8AE-4CB6-B216-4835A2A2483A}">
      <dgm:prSet phldrT="[Szöveg]"/>
      <dgm:spPr>
        <a:solidFill>
          <a:srgbClr val="D0E5AD"/>
        </a:solidFill>
      </dgm:spPr>
      <dgm:t>
        <a:bodyPr/>
        <a:lstStyle/>
        <a:p>
          <a:r>
            <a:rPr lang="hu-HU" dirty="0"/>
            <a:t>felügyelhető</a:t>
          </a:r>
        </a:p>
      </dgm:t>
    </dgm:pt>
    <dgm:pt modelId="{3DD8C0A3-8625-4033-BF78-8274FF40311A}" type="parTrans" cxnId="{54577807-0BD9-40F4-A8AC-B04BFFA78679}">
      <dgm:prSet/>
      <dgm:spPr/>
      <dgm:t>
        <a:bodyPr/>
        <a:lstStyle/>
        <a:p>
          <a:endParaRPr lang="hu-HU"/>
        </a:p>
      </dgm:t>
    </dgm:pt>
    <dgm:pt modelId="{94F85B5B-7F9E-4B8D-AA10-8E12268EABBC}" type="sibTrans" cxnId="{54577807-0BD9-40F4-A8AC-B04BFFA78679}">
      <dgm:prSet/>
      <dgm:spPr/>
      <dgm:t>
        <a:bodyPr/>
        <a:lstStyle/>
        <a:p>
          <a:endParaRPr lang="hu-HU"/>
        </a:p>
      </dgm:t>
    </dgm:pt>
    <dgm:pt modelId="{E0F18D35-6339-4014-8BFC-773C31F4A8EC}">
      <dgm:prSet phldrT="[Szöveg]"/>
      <dgm:spPr>
        <a:solidFill>
          <a:srgbClr val="D0E5AD"/>
        </a:solidFill>
      </dgm:spPr>
      <dgm:t>
        <a:bodyPr/>
        <a:lstStyle/>
        <a:p>
          <a:r>
            <a:rPr lang="hu-HU" dirty="0"/>
            <a:t>alkalmazkodó</a:t>
          </a:r>
        </a:p>
      </dgm:t>
    </dgm:pt>
    <dgm:pt modelId="{08322B34-C0E0-45CD-9713-718CF1A4815B}" type="parTrans" cxnId="{82DFA914-F9A7-4246-89B8-7CB39F40F953}">
      <dgm:prSet/>
      <dgm:spPr/>
      <dgm:t>
        <a:bodyPr/>
        <a:lstStyle/>
        <a:p>
          <a:endParaRPr lang="hu-HU"/>
        </a:p>
      </dgm:t>
    </dgm:pt>
    <dgm:pt modelId="{75982FA8-50DD-4285-9B8C-B4AF96EF1829}" type="sibTrans" cxnId="{82DFA914-F9A7-4246-89B8-7CB39F40F953}">
      <dgm:prSet/>
      <dgm:spPr/>
      <dgm:t>
        <a:bodyPr/>
        <a:lstStyle/>
        <a:p>
          <a:endParaRPr lang="hu-HU"/>
        </a:p>
      </dgm:t>
    </dgm:pt>
    <dgm:pt modelId="{398F77D0-A72E-40EA-8200-D571C912DBF6}" type="pres">
      <dgm:prSet presAssocID="{34B84833-E296-42B5-9EAE-0C76DAD399F6}" presName="Name0" presStyleCnt="0">
        <dgm:presLayoutVars>
          <dgm:dir/>
          <dgm:resizeHandles val="exact"/>
        </dgm:presLayoutVars>
      </dgm:prSet>
      <dgm:spPr/>
    </dgm:pt>
    <dgm:pt modelId="{166B85DE-4634-4524-B46C-34DF2CBD662B}" type="pres">
      <dgm:prSet presAssocID="{A11927AA-AB49-47EA-BAA5-C52553D4705A}" presName="parTxOnly" presStyleLbl="node1" presStyleIdx="0" presStyleCnt="6" custScaleX="9090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B4A440-E60C-4111-AAE5-182CF8A09758}" type="pres">
      <dgm:prSet presAssocID="{79BCE352-0B45-4C84-9EE0-93D43342C469}" presName="parSpace" presStyleCnt="0"/>
      <dgm:spPr/>
    </dgm:pt>
    <dgm:pt modelId="{078810E7-1C1A-46C7-A048-5A7FCA040D73}" type="pres">
      <dgm:prSet presAssocID="{22F30794-7929-47D2-B3A1-A5B6C5B7FBB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3628B85-49B0-40C9-B274-8F3E3DC4D690}" type="pres">
      <dgm:prSet presAssocID="{0528B525-18BD-45F4-8F91-BF03C7CBF7D5}" presName="parSpace" presStyleCnt="0"/>
      <dgm:spPr/>
    </dgm:pt>
    <dgm:pt modelId="{99351033-5ABA-4734-9567-B81CD7E618A4}" type="pres">
      <dgm:prSet presAssocID="{4F10499E-EED4-4350-9A37-34A6E31FC1B5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0EB58A-AFB8-4CFA-B71A-7AF59B4399AD}" type="pres">
      <dgm:prSet presAssocID="{B86E0028-B93A-4C9E-8C08-57A8CB409555}" presName="parSpace" presStyleCnt="0"/>
      <dgm:spPr/>
    </dgm:pt>
    <dgm:pt modelId="{829CD680-D2C7-4E19-B23A-A34B05051CB1}" type="pres">
      <dgm:prSet presAssocID="{A756100E-9FAF-4F3E-AAC1-3882068E5A6C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DFC0E5D-8E08-492A-8838-FECC9A3D745D}" type="pres">
      <dgm:prSet presAssocID="{FC503C4A-52CE-4876-80DF-65D36E0EAE56}" presName="parSpace" presStyleCnt="0"/>
      <dgm:spPr/>
    </dgm:pt>
    <dgm:pt modelId="{DFCCDEF9-224F-4FF6-A6D2-7FCCCA55048B}" type="pres">
      <dgm:prSet presAssocID="{11466AC9-B8AE-4CB6-B216-4835A2A2483A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6C61937-07B6-4CC8-87B6-C17737556B7C}" type="pres">
      <dgm:prSet presAssocID="{94F85B5B-7F9E-4B8D-AA10-8E12268EABBC}" presName="parSpace" presStyleCnt="0"/>
      <dgm:spPr/>
    </dgm:pt>
    <dgm:pt modelId="{F4594D87-9006-4E95-B582-3624663C31C1}" type="pres">
      <dgm:prSet presAssocID="{E0F18D35-6339-4014-8BFC-773C31F4A8EC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4577807-0BD9-40F4-A8AC-B04BFFA78679}" srcId="{34B84833-E296-42B5-9EAE-0C76DAD399F6}" destId="{11466AC9-B8AE-4CB6-B216-4835A2A2483A}" srcOrd="4" destOrd="0" parTransId="{3DD8C0A3-8625-4033-BF78-8274FF40311A}" sibTransId="{94F85B5B-7F9E-4B8D-AA10-8E12268EABBC}"/>
    <dgm:cxn modelId="{7B82AF82-0D27-48AC-B9E2-40BC81CC9578}" type="presOf" srcId="{11466AC9-B8AE-4CB6-B216-4835A2A2483A}" destId="{DFCCDEF9-224F-4FF6-A6D2-7FCCCA55048B}" srcOrd="0" destOrd="0" presId="urn:microsoft.com/office/officeart/2005/8/layout/hChevron3"/>
    <dgm:cxn modelId="{82DFA914-F9A7-4246-89B8-7CB39F40F953}" srcId="{34B84833-E296-42B5-9EAE-0C76DAD399F6}" destId="{E0F18D35-6339-4014-8BFC-773C31F4A8EC}" srcOrd="5" destOrd="0" parTransId="{08322B34-C0E0-45CD-9713-718CF1A4815B}" sibTransId="{75982FA8-50DD-4285-9B8C-B4AF96EF1829}"/>
    <dgm:cxn modelId="{7C2CC1B8-4E58-4945-BEE9-4B59FB199B57}" srcId="{34B84833-E296-42B5-9EAE-0C76DAD399F6}" destId="{22F30794-7929-47D2-B3A1-A5B6C5B7FBB9}" srcOrd="1" destOrd="0" parTransId="{5124A398-89B2-4F08-8140-3774DC69D689}" sibTransId="{0528B525-18BD-45F4-8F91-BF03C7CBF7D5}"/>
    <dgm:cxn modelId="{7C871421-C045-4C2F-BA7B-BC5F08F2B9A0}" type="presOf" srcId="{4F10499E-EED4-4350-9A37-34A6E31FC1B5}" destId="{99351033-5ABA-4734-9567-B81CD7E618A4}" srcOrd="0" destOrd="0" presId="urn:microsoft.com/office/officeart/2005/8/layout/hChevron3"/>
    <dgm:cxn modelId="{B410AA8D-094B-4E5F-A166-593DF71FB933}" srcId="{34B84833-E296-42B5-9EAE-0C76DAD399F6}" destId="{A11927AA-AB49-47EA-BAA5-C52553D4705A}" srcOrd="0" destOrd="0" parTransId="{8E5021C8-0D69-446E-89A6-B76B0182D256}" sibTransId="{79BCE352-0B45-4C84-9EE0-93D43342C469}"/>
    <dgm:cxn modelId="{CF7E07ED-44C6-4ACC-A2DD-7AAB02DC95B0}" type="presOf" srcId="{22F30794-7929-47D2-B3A1-A5B6C5B7FBB9}" destId="{078810E7-1C1A-46C7-A048-5A7FCA040D73}" srcOrd="0" destOrd="0" presId="urn:microsoft.com/office/officeart/2005/8/layout/hChevron3"/>
    <dgm:cxn modelId="{AB01AA84-2F74-400A-B948-011D0EB706A1}" type="presOf" srcId="{E0F18D35-6339-4014-8BFC-773C31F4A8EC}" destId="{F4594D87-9006-4E95-B582-3624663C31C1}" srcOrd="0" destOrd="0" presId="urn:microsoft.com/office/officeart/2005/8/layout/hChevron3"/>
    <dgm:cxn modelId="{0063F724-A5DC-43B4-A4E5-C8AF87077BED}" type="presOf" srcId="{34B84833-E296-42B5-9EAE-0C76DAD399F6}" destId="{398F77D0-A72E-40EA-8200-D571C912DBF6}" srcOrd="0" destOrd="0" presId="urn:microsoft.com/office/officeart/2005/8/layout/hChevron3"/>
    <dgm:cxn modelId="{42055693-1C30-4ED2-8435-44A0EED38BB4}" srcId="{34B84833-E296-42B5-9EAE-0C76DAD399F6}" destId="{A756100E-9FAF-4F3E-AAC1-3882068E5A6C}" srcOrd="3" destOrd="0" parTransId="{F2127573-3D8B-4994-8ACD-B3BDDE3C5A9B}" sibTransId="{FC503C4A-52CE-4876-80DF-65D36E0EAE56}"/>
    <dgm:cxn modelId="{9F9EAAED-BF47-4C03-A77F-76A785531913}" type="presOf" srcId="{A756100E-9FAF-4F3E-AAC1-3882068E5A6C}" destId="{829CD680-D2C7-4E19-B23A-A34B05051CB1}" srcOrd="0" destOrd="0" presId="urn:microsoft.com/office/officeart/2005/8/layout/hChevron3"/>
    <dgm:cxn modelId="{98D4CFA9-75E3-4A48-9D3E-986615343898}" srcId="{34B84833-E296-42B5-9EAE-0C76DAD399F6}" destId="{4F10499E-EED4-4350-9A37-34A6E31FC1B5}" srcOrd="2" destOrd="0" parTransId="{153710FD-7375-46A3-9345-805B1D4433F7}" sibTransId="{B86E0028-B93A-4C9E-8C08-57A8CB409555}"/>
    <dgm:cxn modelId="{05C64CAA-2EF2-42C6-A36C-D1B38F0D4934}" type="presOf" srcId="{A11927AA-AB49-47EA-BAA5-C52553D4705A}" destId="{166B85DE-4634-4524-B46C-34DF2CBD662B}" srcOrd="0" destOrd="0" presId="urn:microsoft.com/office/officeart/2005/8/layout/hChevron3"/>
    <dgm:cxn modelId="{ED4B15F2-9197-4193-8AC3-25B1AE10F28E}" type="presParOf" srcId="{398F77D0-A72E-40EA-8200-D571C912DBF6}" destId="{166B85DE-4634-4524-B46C-34DF2CBD662B}" srcOrd="0" destOrd="0" presId="urn:microsoft.com/office/officeart/2005/8/layout/hChevron3"/>
    <dgm:cxn modelId="{99D84DB9-797F-4954-8A81-766535BD1A0A}" type="presParOf" srcId="{398F77D0-A72E-40EA-8200-D571C912DBF6}" destId="{ACB4A440-E60C-4111-AAE5-182CF8A09758}" srcOrd="1" destOrd="0" presId="urn:microsoft.com/office/officeart/2005/8/layout/hChevron3"/>
    <dgm:cxn modelId="{ACB82A5A-29D5-49CD-BD46-856A897E7966}" type="presParOf" srcId="{398F77D0-A72E-40EA-8200-D571C912DBF6}" destId="{078810E7-1C1A-46C7-A048-5A7FCA040D73}" srcOrd="2" destOrd="0" presId="urn:microsoft.com/office/officeart/2005/8/layout/hChevron3"/>
    <dgm:cxn modelId="{29F02B28-EE79-4D3A-8562-5A5223C6ECAC}" type="presParOf" srcId="{398F77D0-A72E-40EA-8200-D571C912DBF6}" destId="{73628B85-49B0-40C9-B274-8F3E3DC4D690}" srcOrd="3" destOrd="0" presId="urn:microsoft.com/office/officeart/2005/8/layout/hChevron3"/>
    <dgm:cxn modelId="{F9B4858F-626C-4807-8C2C-B0CCC05B02A3}" type="presParOf" srcId="{398F77D0-A72E-40EA-8200-D571C912DBF6}" destId="{99351033-5ABA-4734-9567-B81CD7E618A4}" srcOrd="4" destOrd="0" presId="urn:microsoft.com/office/officeart/2005/8/layout/hChevron3"/>
    <dgm:cxn modelId="{6DF8A39C-4ECF-4DD0-904F-15D638F59FF8}" type="presParOf" srcId="{398F77D0-A72E-40EA-8200-D571C912DBF6}" destId="{540EB58A-AFB8-4CFA-B71A-7AF59B4399AD}" srcOrd="5" destOrd="0" presId="urn:microsoft.com/office/officeart/2005/8/layout/hChevron3"/>
    <dgm:cxn modelId="{121F8D93-0EB0-4056-A72B-09033D039AC8}" type="presParOf" srcId="{398F77D0-A72E-40EA-8200-D571C912DBF6}" destId="{829CD680-D2C7-4E19-B23A-A34B05051CB1}" srcOrd="6" destOrd="0" presId="urn:microsoft.com/office/officeart/2005/8/layout/hChevron3"/>
    <dgm:cxn modelId="{E2B1044F-606E-4D29-AEAC-135026A99EB8}" type="presParOf" srcId="{398F77D0-A72E-40EA-8200-D571C912DBF6}" destId="{ADFC0E5D-8E08-492A-8838-FECC9A3D745D}" srcOrd="7" destOrd="0" presId="urn:microsoft.com/office/officeart/2005/8/layout/hChevron3"/>
    <dgm:cxn modelId="{9811A8FA-13A9-44BF-B0F0-28C40B27ECD5}" type="presParOf" srcId="{398F77D0-A72E-40EA-8200-D571C912DBF6}" destId="{DFCCDEF9-224F-4FF6-A6D2-7FCCCA55048B}" srcOrd="8" destOrd="0" presId="urn:microsoft.com/office/officeart/2005/8/layout/hChevron3"/>
    <dgm:cxn modelId="{336A2D8D-169F-41F4-A7D3-7BC73650168F}" type="presParOf" srcId="{398F77D0-A72E-40EA-8200-D571C912DBF6}" destId="{06C61937-07B6-4CC8-87B6-C17737556B7C}" srcOrd="9" destOrd="0" presId="urn:microsoft.com/office/officeart/2005/8/layout/hChevron3"/>
    <dgm:cxn modelId="{F25D5C0A-E8D5-4164-919D-A3B933525FED}" type="presParOf" srcId="{398F77D0-A72E-40EA-8200-D571C912DBF6}" destId="{F4594D87-9006-4E95-B582-3624663C31C1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76A9E2-2416-46EC-AD6B-1E0E1DB91C5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EE1BC57-20A1-4CA2-A1AD-7625197C801A}">
      <dgm:prSet phldrT="[Szöveg]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kumimoji="0" lang="hu-HU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rPr>
            <a:t>Az EU-s hatáskör dominanciája a nemzeti hatáskör felett</a:t>
          </a:r>
          <a:endParaRPr lang="hu-HU" dirty="0">
            <a:solidFill>
              <a:schemeClr val="bg1"/>
            </a:solidFill>
          </a:endParaRPr>
        </a:p>
      </dgm:t>
    </dgm:pt>
    <dgm:pt modelId="{674F47B8-E17B-4BE9-AAD2-05C03BF206FD}" type="parTrans" cxnId="{0464F794-AD05-4DFD-BE4C-6C4FE6E548E7}">
      <dgm:prSet/>
      <dgm:spPr/>
      <dgm:t>
        <a:bodyPr/>
        <a:lstStyle/>
        <a:p>
          <a:endParaRPr lang="hu-HU"/>
        </a:p>
      </dgm:t>
    </dgm:pt>
    <dgm:pt modelId="{CA6A1369-678F-4B84-9CB0-37C71E80B1BC}" type="sibTrans" cxnId="{0464F794-AD05-4DFD-BE4C-6C4FE6E548E7}">
      <dgm:prSet/>
      <dgm:spPr/>
      <dgm:t>
        <a:bodyPr/>
        <a:lstStyle/>
        <a:p>
          <a:endParaRPr lang="hu-HU"/>
        </a:p>
      </dgm:t>
    </dgm:pt>
    <dgm:pt modelId="{F730455F-53D8-47C1-91C6-E2D77CFA4684}">
      <dgm:prSet phldrT="[Szöveg]"/>
      <dgm:spPr>
        <a:ln>
          <a:noFill/>
        </a:ln>
      </dgm:spPr>
      <dgm:t>
        <a:bodyPr/>
        <a:lstStyle/>
        <a:p>
          <a:r>
            <a:rPr kumimoji="0" lang="hu-HU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rPr>
            <a:t>„Nyílt adat” és az elszámoláshoz való jog problémaköre</a:t>
          </a:r>
          <a:endParaRPr lang="hu-HU" dirty="0">
            <a:solidFill>
              <a:schemeClr val="bg1"/>
            </a:solidFill>
          </a:endParaRPr>
        </a:p>
      </dgm:t>
    </dgm:pt>
    <dgm:pt modelId="{6F4D5FE3-6866-4CB4-8F6A-EE8F0C0942A3}" type="parTrans" cxnId="{7B0E0ECE-5E25-46B6-A136-12292021FE41}">
      <dgm:prSet/>
      <dgm:spPr/>
      <dgm:t>
        <a:bodyPr/>
        <a:lstStyle/>
        <a:p>
          <a:endParaRPr lang="hu-HU"/>
        </a:p>
      </dgm:t>
    </dgm:pt>
    <dgm:pt modelId="{9FF40E6A-CEEB-4FC6-A8F4-0098297435A3}" type="sibTrans" cxnId="{7B0E0ECE-5E25-46B6-A136-12292021FE41}">
      <dgm:prSet/>
      <dgm:spPr/>
      <dgm:t>
        <a:bodyPr/>
        <a:lstStyle/>
        <a:p>
          <a:endParaRPr lang="hu-HU"/>
        </a:p>
      </dgm:t>
    </dgm:pt>
    <dgm:pt modelId="{85A0DE0C-344D-4B6D-A1B5-DEF234427E74}">
      <dgm:prSet phldrT="[Szöveg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kumimoji="0" lang="hu-HU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rPr>
            <a:t>Az EU közvetlen adat-kapcsolata a tagállamok vállalataival, állampolgáraival</a:t>
          </a:r>
          <a:endParaRPr lang="hu-HU" dirty="0">
            <a:solidFill>
              <a:schemeClr val="bg1"/>
            </a:solidFill>
          </a:endParaRPr>
        </a:p>
      </dgm:t>
    </dgm:pt>
    <dgm:pt modelId="{03D0C8C8-4AD2-4272-A85A-F29B930D1D42}" type="parTrans" cxnId="{BE9BE7D6-FBFC-4D53-BF70-4DE9B46236F6}">
      <dgm:prSet/>
      <dgm:spPr/>
      <dgm:t>
        <a:bodyPr/>
        <a:lstStyle/>
        <a:p>
          <a:endParaRPr lang="hu-HU"/>
        </a:p>
      </dgm:t>
    </dgm:pt>
    <dgm:pt modelId="{412E8F20-6F87-4C06-91E9-9CD1E99E5AD4}" type="sibTrans" cxnId="{BE9BE7D6-FBFC-4D53-BF70-4DE9B46236F6}">
      <dgm:prSet/>
      <dgm:spPr/>
      <dgm:t>
        <a:bodyPr/>
        <a:lstStyle/>
        <a:p>
          <a:endParaRPr lang="hu-HU"/>
        </a:p>
      </dgm:t>
    </dgm:pt>
    <dgm:pt modelId="{3704C14C-1B8A-4630-91AB-976066BA4C0C}">
      <dgm:prSet phldrT="[Szöveg]"/>
      <dgm:spPr>
        <a:solidFill>
          <a:srgbClr val="84B9D6"/>
        </a:solidFill>
        <a:ln>
          <a:noFill/>
        </a:ln>
      </dgm:spPr>
      <dgm:t>
        <a:bodyPr/>
        <a:lstStyle/>
        <a:p>
          <a:r>
            <a:rPr kumimoji="0" lang="hu-HU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rPr>
            <a:t>Nyílt, demokratikus, fenntartható társadalom megteremtése</a:t>
          </a:r>
          <a:endParaRPr lang="hu-HU" dirty="0">
            <a:solidFill>
              <a:schemeClr val="bg1"/>
            </a:solidFill>
          </a:endParaRPr>
        </a:p>
      </dgm:t>
    </dgm:pt>
    <dgm:pt modelId="{34B3CD4E-1547-4683-88E9-20077DDDD326}" type="parTrans" cxnId="{40AEE1DE-DF80-4A12-B99A-B48B390E00E9}">
      <dgm:prSet/>
      <dgm:spPr/>
      <dgm:t>
        <a:bodyPr/>
        <a:lstStyle/>
        <a:p>
          <a:endParaRPr lang="hu-HU"/>
        </a:p>
      </dgm:t>
    </dgm:pt>
    <dgm:pt modelId="{C031EF66-CF54-4063-97E3-01073A5A0029}" type="sibTrans" cxnId="{40AEE1DE-DF80-4A12-B99A-B48B390E00E9}">
      <dgm:prSet/>
      <dgm:spPr/>
      <dgm:t>
        <a:bodyPr/>
        <a:lstStyle/>
        <a:p>
          <a:endParaRPr lang="hu-HU"/>
        </a:p>
      </dgm:t>
    </dgm:pt>
    <dgm:pt modelId="{6EBB188E-900B-4A77-A9CA-0779DC2F2AF1}" type="pres">
      <dgm:prSet presAssocID="{3D76A9E2-2416-46EC-AD6B-1E0E1DB91C56}" presName="Name0" presStyleCnt="0">
        <dgm:presLayoutVars>
          <dgm:dir/>
          <dgm:resizeHandles val="exact"/>
        </dgm:presLayoutVars>
      </dgm:prSet>
      <dgm:spPr/>
    </dgm:pt>
    <dgm:pt modelId="{41C5E426-C653-411B-9808-F233634F197C}" type="pres">
      <dgm:prSet presAssocID="{2EE1BC57-20A1-4CA2-A1AD-7625197C801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AF5CD44-7E62-467B-861C-1E88071618F4}" type="pres">
      <dgm:prSet presAssocID="{CA6A1369-678F-4B84-9CB0-37C71E80B1BC}" presName="sibTrans" presStyleLbl="sibTrans2D1" presStyleIdx="0" presStyleCnt="3" custLinFactX="186124" custLinFactY="-300000" custLinFactNeighborX="200000" custLinFactNeighborY="-374754"/>
      <dgm:spPr/>
      <dgm:t>
        <a:bodyPr/>
        <a:lstStyle/>
        <a:p>
          <a:endParaRPr lang="hu-HU"/>
        </a:p>
      </dgm:t>
    </dgm:pt>
    <dgm:pt modelId="{38846A50-1CAD-46A3-9202-372C5FE74E41}" type="pres">
      <dgm:prSet presAssocID="{CA6A1369-678F-4B84-9CB0-37C71E80B1BC}" presName="connectorText" presStyleLbl="sibTrans2D1" presStyleIdx="0" presStyleCnt="3"/>
      <dgm:spPr/>
      <dgm:t>
        <a:bodyPr/>
        <a:lstStyle/>
        <a:p>
          <a:endParaRPr lang="hu-HU"/>
        </a:p>
      </dgm:t>
    </dgm:pt>
    <dgm:pt modelId="{8CA586CB-128C-401F-A17D-86ACC5214EE0}" type="pres">
      <dgm:prSet presAssocID="{F730455F-53D8-47C1-91C6-E2D77CFA468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1EC72E8-AD9D-4311-B9D3-6FF1D74F29DD}" type="pres">
      <dgm:prSet presAssocID="{9FF40E6A-CEEB-4FC6-A8F4-0098297435A3}" presName="sibTrans" presStyleLbl="sibTrans2D1" presStyleIdx="1" presStyleCnt="3" custFlipVert="0" custFlipHor="0" custScaleX="62042" custScaleY="15397" custLinFactY="-300000" custLinFactNeighborX="28191" custLinFactNeighborY="-319561"/>
      <dgm:spPr/>
      <dgm:t>
        <a:bodyPr/>
        <a:lstStyle/>
        <a:p>
          <a:endParaRPr lang="hu-HU"/>
        </a:p>
      </dgm:t>
    </dgm:pt>
    <dgm:pt modelId="{115605C9-05EB-4E1E-9251-C2A0075FBCC0}" type="pres">
      <dgm:prSet presAssocID="{9FF40E6A-CEEB-4FC6-A8F4-0098297435A3}" presName="connectorText" presStyleLbl="sibTrans2D1" presStyleIdx="1" presStyleCnt="3"/>
      <dgm:spPr/>
      <dgm:t>
        <a:bodyPr/>
        <a:lstStyle/>
        <a:p>
          <a:endParaRPr lang="hu-HU"/>
        </a:p>
      </dgm:t>
    </dgm:pt>
    <dgm:pt modelId="{044FEA0E-E298-4F0F-A38F-910A73389051}" type="pres">
      <dgm:prSet presAssocID="{85A0DE0C-344D-4B6D-A1B5-DEF234427E7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B5FF603-5A41-40B4-BF98-7B4910DAFFC1}" type="pres">
      <dgm:prSet presAssocID="{412E8F20-6F87-4C06-91E9-9CD1E99E5AD4}" presName="sibTrans" presStyleLbl="sibTrans2D1" presStyleIdx="2" presStyleCnt="3" custLinFactX="-111044" custLinFactY="-300000" custLinFactNeighborX="-200000" custLinFactNeighborY="-337935"/>
      <dgm:spPr/>
      <dgm:t>
        <a:bodyPr/>
        <a:lstStyle/>
        <a:p>
          <a:endParaRPr lang="hu-HU"/>
        </a:p>
      </dgm:t>
    </dgm:pt>
    <dgm:pt modelId="{147446D7-5CD8-4DE1-B6DC-BFEB3B7AA253}" type="pres">
      <dgm:prSet presAssocID="{412E8F20-6F87-4C06-91E9-9CD1E99E5AD4}" presName="connectorText" presStyleLbl="sibTrans2D1" presStyleIdx="2" presStyleCnt="3"/>
      <dgm:spPr/>
      <dgm:t>
        <a:bodyPr/>
        <a:lstStyle/>
        <a:p>
          <a:endParaRPr lang="hu-HU"/>
        </a:p>
      </dgm:t>
    </dgm:pt>
    <dgm:pt modelId="{153A5E8E-5A9F-474D-B99E-A2A194E64B6F}" type="pres">
      <dgm:prSet presAssocID="{3704C14C-1B8A-4630-91AB-976066BA4C0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83B7FCA-0294-4321-8988-CAE0F643060E}" type="presOf" srcId="{9FF40E6A-CEEB-4FC6-A8F4-0098297435A3}" destId="{115605C9-05EB-4E1E-9251-C2A0075FBCC0}" srcOrd="1" destOrd="0" presId="urn:microsoft.com/office/officeart/2005/8/layout/process1"/>
    <dgm:cxn modelId="{E0DAE96A-0101-4193-9275-8F08CACCEEBF}" type="presOf" srcId="{412E8F20-6F87-4C06-91E9-9CD1E99E5AD4}" destId="{147446D7-5CD8-4DE1-B6DC-BFEB3B7AA253}" srcOrd="1" destOrd="0" presId="urn:microsoft.com/office/officeart/2005/8/layout/process1"/>
    <dgm:cxn modelId="{C3E02CA1-7D3F-435F-A4C9-687752E6790F}" type="presOf" srcId="{9FF40E6A-CEEB-4FC6-A8F4-0098297435A3}" destId="{01EC72E8-AD9D-4311-B9D3-6FF1D74F29DD}" srcOrd="0" destOrd="0" presId="urn:microsoft.com/office/officeart/2005/8/layout/process1"/>
    <dgm:cxn modelId="{C9FE52D1-69C8-4107-BE67-8E4E48C30695}" type="presOf" srcId="{CA6A1369-678F-4B84-9CB0-37C71E80B1BC}" destId="{6AF5CD44-7E62-467B-861C-1E88071618F4}" srcOrd="0" destOrd="0" presId="urn:microsoft.com/office/officeart/2005/8/layout/process1"/>
    <dgm:cxn modelId="{BE9BE7D6-FBFC-4D53-BF70-4DE9B46236F6}" srcId="{3D76A9E2-2416-46EC-AD6B-1E0E1DB91C56}" destId="{85A0DE0C-344D-4B6D-A1B5-DEF234427E74}" srcOrd="2" destOrd="0" parTransId="{03D0C8C8-4AD2-4272-A85A-F29B930D1D42}" sibTransId="{412E8F20-6F87-4C06-91E9-9CD1E99E5AD4}"/>
    <dgm:cxn modelId="{EAAA0136-624F-465D-8905-37AE8419FB62}" type="presOf" srcId="{412E8F20-6F87-4C06-91E9-9CD1E99E5AD4}" destId="{EB5FF603-5A41-40B4-BF98-7B4910DAFFC1}" srcOrd="0" destOrd="0" presId="urn:microsoft.com/office/officeart/2005/8/layout/process1"/>
    <dgm:cxn modelId="{D6C2F7CD-71FE-437A-9733-DA01E2B97784}" type="presOf" srcId="{3D76A9E2-2416-46EC-AD6B-1E0E1DB91C56}" destId="{6EBB188E-900B-4A77-A9CA-0779DC2F2AF1}" srcOrd="0" destOrd="0" presId="urn:microsoft.com/office/officeart/2005/8/layout/process1"/>
    <dgm:cxn modelId="{8855E4ED-DC49-4B87-B18E-6CCDAECC1809}" type="presOf" srcId="{3704C14C-1B8A-4630-91AB-976066BA4C0C}" destId="{153A5E8E-5A9F-474D-B99E-A2A194E64B6F}" srcOrd="0" destOrd="0" presId="urn:microsoft.com/office/officeart/2005/8/layout/process1"/>
    <dgm:cxn modelId="{4588D4EF-3D41-4630-9A17-ADB37571A515}" type="presOf" srcId="{CA6A1369-678F-4B84-9CB0-37C71E80B1BC}" destId="{38846A50-1CAD-46A3-9202-372C5FE74E41}" srcOrd="1" destOrd="0" presId="urn:microsoft.com/office/officeart/2005/8/layout/process1"/>
    <dgm:cxn modelId="{0464F794-AD05-4DFD-BE4C-6C4FE6E548E7}" srcId="{3D76A9E2-2416-46EC-AD6B-1E0E1DB91C56}" destId="{2EE1BC57-20A1-4CA2-A1AD-7625197C801A}" srcOrd="0" destOrd="0" parTransId="{674F47B8-E17B-4BE9-AAD2-05C03BF206FD}" sibTransId="{CA6A1369-678F-4B84-9CB0-37C71E80B1BC}"/>
    <dgm:cxn modelId="{7B0E0ECE-5E25-46B6-A136-12292021FE41}" srcId="{3D76A9E2-2416-46EC-AD6B-1E0E1DB91C56}" destId="{F730455F-53D8-47C1-91C6-E2D77CFA4684}" srcOrd="1" destOrd="0" parTransId="{6F4D5FE3-6866-4CB4-8F6A-EE8F0C0942A3}" sibTransId="{9FF40E6A-CEEB-4FC6-A8F4-0098297435A3}"/>
    <dgm:cxn modelId="{B949BAAC-D919-4A56-9F70-8015F065531C}" type="presOf" srcId="{F730455F-53D8-47C1-91C6-E2D77CFA4684}" destId="{8CA586CB-128C-401F-A17D-86ACC5214EE0}" srcOrd="0" destOrd="0" presId="urn:microsoft.com/office/officeart/2005/8/layout/process1"/>
    <dgm:cxn modelId="{EBB545D2-2F4C-4001-99BD-6DE0C608C6C7}" type="presOf" srcId="{2EE1BC57-20A1-4CA2-A1AD-7625197C801A}" destId="{41C5E426-C653-411B-9808-F233634F197C}" srcOrd="0" destOrd="0" presId="urn:microsoft.com/office/officeart/2005/8/layout/process1"/>
    <dgm:cxn modelId="{2A8E57ED-8771-45B2-A99E-013FEAB942B6}" type="presOf" srcId="{85A0DE0C-344D-4B6D-A1B5-DEF234427E74}" destId="{044FEA0E-E298-4F0F-A38F-910A73389051}" srcOrd="0" destOrd="0" presId="urn:microsoft.com/office/officeart/2005/8/layout/process1"/>
    <dgm:cxn modelId="{40AEE1DE-DF80-4A12-B99A-B48B390E00E9}" srcId="{3D76A9E2-2416-46EC-AD6B-1E0E1DB91C56}" destId="{3704C14C-1B8A-4630-91AB-976066BA4C0C}" srcOrd="3" destOrd="0" parTransId="{34B3CD4E-1547-4683-88E9-20077DDDD326}" sibTransId="{C031EF66-CF54-4063-97E3-01073A5A0029}"/>
    <dgm:cxn modelId="{9A9782C6-5FCE-49C5-A0B4-E2F5B349E8C2}" type="presParOf" srcId="{6EBB188E-900B-4A77-A9CA-0779DC2F2AF1}" destId="{41C5E426-C653-411B-9808-F233634F197C}" srcOrd="0" destOrd="0" presId="urn:microsoft.com/office/officeart/2005/8/layout/process1"/>
    <dgm:cxn modelId="{22C1DAD4-255C-4968-98EF-5E7B895DE685}" type="presParOf" srcId="{6EBB188E-900B-4A77-A9CA-0779DC2F2AF1}" destId="{6AF5CD44-7E62-467B-861C-1E88071618F4}" srcOrd="1" destOrd="0" presId="urn:microsoft.com/office/officeart/2005/8/layout/process1"/>
    <dgm:cxn modelId="{1C058D2A-1460-4C53-9DAB-E11FD3F099FF}" type="presParOf" srcId="{6AF5CD44-7E62-467B-861C-1E88071618F4}" destId="{38846A50-1CAD-46A3-9202-372C5FE74E41}" srcOrd="0" destOrd="0" presId="urn:microsoft.com/office/officeart/2005/8/layout/process1"/>
    <dgm:cxn modelId="{E54677B1-E9FA-49C6-BD50-4B60D5FFA277}" type="presParOf" srcId="{6EBB188E-900B-4A77-A9CA-0779DC2F2AF1}" destId="{8CA586CB-128C-401F-A17D-86ACC5214EE0}" srcOrd="2" destOrd="0" presId="urn:microsoft.com/office/officeart/2005/8/layout/process1"/>
    <dgm:cxn modelId="{50C2B3DB-EEE4-44FF-BA3F-4B70FB413339}" type="presParOf" srcId="{6EBB188E-900B-4A77-A9CA-0779DC2F2AF1}" destId="{01EC72E8-AD9D-4311-B9D3-6FF1D74F29DD}" srcOrd="3" destOrd="0" presId="urn:microsoft.com/office/officeart/2005/8/layout/process1"/>
    <dgm:cxn modelId="{7E02EEBE-47CC-4A4F-8837-F607480D8E84}" type="presParOf" srcId="{01EC72E8-AD9D-4311-B9D3-6FF1D74F29DD}" destId="{115605C9-05EB-4E1E-9251-C2A0075FBCC0}" srcOrd="0" destOrd="0" presId="urn:microsoft.com/office/officeart/2005/8/layout/process1"/>
    <dgm:cxn modelId="{88788735-DFA0-48B7-A3D6-6CF4A20DBF9A}" type="presParOf" srcId="{6EBB188E-900B-4A77-A9CA-0779DC2F2AF1}" destId="{044FEA0E-E298-4F0F-A38F-910A73389051}" srcOrd="4" destOrd="0" presId="urn:microsoft.com/office/officeart/2005/8/layout/process1"/>
    <dgm:cxn modelId="{17CC6DA4-7C14-489B-8114-E245CD1CD455}" type="presParOf" srcId="{6EBB188E-900B-4A77-A9CA-0779DC2F2AF1}" destId="{EB5FF603-5A41-40B4-BF98-7B4910DAFFC1}" srcOrd="5" destOrd="0" presId="urn:microsoft.com/office/officeart/2005/8/layout/process1"/>
    <dgm:cxn modelId="{845CBD19-7BBA-4770-9BC9-5B72F246FA1B}" type="presParOf" srcId="{EB5FF603-5A41-40B4-BF98-7B4910DAFFC1}" destId="{147446D7-5CD8-4DE1-B6DC-BFEB3B7AA253}" srcOrd="0" destOrd="0" presId="urn:microsoft.com/office/officeart/2005/8/layout/process1"/>
    <dgm:cxn modelId="{DD1A8AA5-F2E7-4A88-A2D5-A8B5E70AB016}" type="presParOf" srcId="{6EBB188E-900B-4A77-A9CA-0779DC2F2AF1}" destId="{153A5E8E-5A9F-474D-B99E-A2A194E64B6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76A9E2-2416-46EC-AD6B-1E0E1DB91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</dgm:pt>
    <dgm:pt modelId="{2EE1BC57-20A1-4CA2-A1AD-7625197C801A}">
      <dgm:prSet phldrT="[Szöveg]" custT="1"/>
      <dgm:spPr>
        <a:solidFill>
          <a:schemeClr val="accent2"/>
        </a:solidFill>
        <a:ln>
          <a:noFill/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hu-HU" sz="22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rPr>
            <a:t>Data Governance Act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hu-HU" sz="18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rPr>
            <a:t>2020.11.25.</a:t>
          </a:r>
        </a:p>
      </dgm:t>
    </dgm:pt>
    <dgm:pt modelId="{674F47B8-E17B-4BE9-AAD2-05C03BF206FD}" type="parTrans" cxnId="{0464F794-AD05-4DFD-BE4C-6C4FE6E548E7}">
      <dgm:prSet/>
      <dgm:spPr/>
      <dgm:t>
        <a:bodyPr/>
        <a:lstStyle/>
        <a:p>
          <a:endParaRPr lang="hu-HU"/>
        </a:p>
      </dgm:t>
    </dgm:pt>
    <dgm:pt modelId="{CA6A1369-678F-4B84-9CB0-37C71E80B1BC}" type="sibTrans" cxnId="{0464F794-AD05-4DFD-BE4C-6C4FE6E548E7}">
      <dgm:prSet/>
      <dgm:spPr/>
      <dgm:t>
        <a:bodyPr/>
        <a:lstStyle/>
        <a:p>
          <a:endParaRPr lang="hu-HU"/>
        </a:p>
      </dgm:t>
    </dgm:pt>
    <dgm:pt modelId="{F730455F-53D8-47C1-91C6-E2D77CFA4684}">
      <dgm:prSet phldrT="[Szöveg]" custT="1"/>
      <dgm:spPr>
        <a:ln>
          <a:noFill/>
        </a:ln>
      </dgm:spPr>
      <dgm:t>
        <a:bodyPr/>
        <a:lstStyle/>
        <a:p>
          <a:r>
            <a:rPr kumimoji="0" lang="hu-HU" sz="22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rPr>
            <a:t>Digital Services Act</a:t>
          </a:r>
        </a:p>
        <a:p>
          <a:r>
            <a:rPr kumimoji="0" lang="hu-HU" sz="22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rPr>
            <a:t>Digital Markets Act</a:t>
          </a:r>
        </a:p>
        <a:p>
          <a:r>
            <a:rPr kumimoji="0" lang="hu-HU" sz="18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rPr>
            <a:t>2020.12.15.</a:t>
          </a:r>
        </a:p>
      </dgm:t>
    </dgm:pt>
    <dgm:pt modelId="{6F4D5FE3-6866-4CB4-8F6A-EE8F0C0942A3}" type="parTrans" cxnId="{7B0E0ECE-5E25-46B6-A136-12292021FE41}">
      <dgm:prSet/>
      <dgm:spPr/>
      <dgm:t>
        <a:bodyPr/>
        <a:lstStyle/>
        <a:p>
          <a:endParaRPr lang="hu-HU"/>
        </a:p>
      </dgm:t>
    </dgm:pt>
    <dgm:pt modelId="{9FF40E6A-CEEB-4FC6-A8F4-0098297435A3}" type="sibTrans" cxnId="{7B0E0ECE-5E25-46B6-A136-12292021FE41}">
      <dgm:prSet/>
      <dgm:spPr/>
      <dgm:t>
        <a:bodyPr/>
        <a:lstStyle/>
        <a:p>
          <a:endParaRPr lang="hu-HU"/>
        </a:p>
      </dgm:t>
    </dgm:pt>
    <dgm:pt modelId="{85A0DE0C-344D-4B6D-A1B5-DEF234427E74}">
      <dgm:prSet phldrT="[Szöveg]" custT="1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hu-HU" sz="2200" b="1" noProof="1">
              <a:solidFill>
                <a:schemeClr val="bg1"/>
              </a:solidFill>
            </a:rPr>
            <a:t>Artificial Intelligence Act</a:t>
          </a:r>
        </a:p>
        <a:p>
          <a:r>
            <a:rPr lang="hu-HU" sz="1800" b="1" dirty="0">
              <a:solidFill>
                <a:schemeClr val="bg1"/>
              </a:solidFill>
            </a:rPr>
            <a:t>2021.04.21.</a:t>
          </a:r>
        </a:p>
      </dgm:t>
    </dgm:pt>
    <dgm:pt modelId="{03D0C8C8-4AD2-4272-A85A-F29B930D1D42}" type="parTrans" cxnId="{BE9BE7D6-FBFC-4D53-BF70-4DE9B46236F6}">
      <dgm:prSet/>
      <dgm:spPr/>
      <dgm:t>
        <a:bodyPr/>
        <a:lstStyle/>
        <a:p>
          <a:endParaRPr lang="hu-HU"/>
        </a:p>
      </dgm:t>
    </dgm:pt>
    <dgm:pt modelId="{412E8F20-6F87-4C06-91E9-9CD1E99E5AD4}" type="sibTrans" cxnId="{BE9BE7D6-FBFC-4D53-BF70-4DE9B46236F6}">
      <dgm:prSet/>
      <dgm:spPr/>
      <dgm:t>
        <a:bodyPr/>
        <a:lstStyle/>
        <a:p>
          <a:endParaRPr lang="hu-HU"/>
        </a:p>
      </dgm:t>
    </dgm:pt>
    <dgm:pt modelId="{3704C14C-1B8A-4630-91AB-976066BA4C0C}">
      <dgm:prSet phldrT="[Szöveg]" custT="1"/>
      <dgm:spPr>
        <a:solidFill>
          <a:srgbClr val="84B9D6"/>
        </a:solidFill>
        <a:ln>
          <a:noFill/>
        </a:ln>
      </dgm:spPr>
      <dgm:t>
        <a:bodyPr/>
        <a:lstStyle/>
        <a:p>
          <a:r>
            <a:rPr lang="hu-HU" sz="2200" b="1" noProof="1">
              <a:solidFill>
                <a:schemeClr val="bg1"/>
              </a:solidFill>
            </a:rPr>
            <a:t>Data Act</a:t>
          </a:r>
        </a:p>
        <a:p>
          <a:r>
            <a:rPr lang="hu-HU" sz="1800" b="1" dirty="0">
              <a:solidFill>
                <a:schemeClr val="bg1"/>
              </a:solidFill>
            </a:rPr>
            <a:t>2022 Q1-Q2</a:t>
          </a:r>
        </a:p>
      </dgm:t>
    </dgm:pt>
    <dgm:pt modelId="{34B3CD4E-1547-4683-88E9-20077DDDD326}" type="parTrans" cxnId="{40AEE1DE-DF80-4A12-B99A-B48B390E00E9}">
      <dgm:prSet/>
      <dgm:spPr/>
      <dgm:t>
        <a:bodyPr/>
        <a:lstStyle/>
        <a:p>
          <a:endParaRPr lang="hu-HU"/>
        </a:p>
      </dgm:t>
    </dgm:pt>
    <dgm:pt modelId="{C031EF66-CF54-4063-97E3-01073A5A0029}" type="sibTrans" cxnId="{40AEE1DE-DF80-4A12-B99A-B48B390E00E9}">
      <dgm:prSet/>
      <dgm:spPr/>
      <dgm:t>
        <a:bodyPr/>
        <a:lstStyle/>
        <a:p>
          <a:endParaRPr lang="hu-HU"/>
        </a:p>
      </dgm:t>
    </dgm:pt>
    <dgm:pt modelId="{9500CFF6-746C-4F80-A915-C263BD529687}" type="pres">
      <dgm:prSet presAssocID="{3D76A9E2-2416-46EC-AD6B-1E0E1DB91C56}" presName="diagram" presStyleCnt="0">
        <dgm:presLayoutVars>
          <dgm:dir/>
          <dgm:resizeHandles val="exact"/>
        </dgm:presLayoutVars>
      </dgm:prSet>
      <dgm:spPr/>
    </dgm:pt>
    <dgm:pt modelId="{F91652E1-CD21-4423-A484-5B464DDE69CC}" type="pres">
      <dgm:prSet presAssocID="{2EE1BC57-20A1-4CA2-A1AD-7625197C801A}" presName="node" presStyleLbl="node1" presStyleIdx="0" presStyleCnt="4" custLinFactNeighborX="-26" custLinFactNeighborY="768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hu-HU"/>
        </a:p>
      </dgm:t>
    </dgm:pt>
    <dgm:pt modelId="{6EB02E44-ACED-4ABA-8379-2877E1E3C41A}" type="pres">
      <dgm:prSet presAssocID="{CA6A1369-678F-4B84-9CB0-37C71E80B1BC}" presName="sibTrans" presStyleCnt="0"/>
      <dgm:spPr/>
    </dgm:pt>
    <dgm:pt modelId="{949D9B09-67D9-4059-9BE2-018BDADDB54B}" type="pres">
      <dgm:prSet presAssocID="{F730455F-53D8-47C1-91C6-E2D77CFA4684}" presName="node" presStyleLbl="node1" presStyleIdx="1" presStyleCnt="4" custLinFactNeighborX="-26" custLinFactNeighborY="768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  <dgm:pt modelId="{4F581616-2905-41F6-8816-1A9980986099}" type="pres">
      <dgm:prSet presAssocID="{9FF40E6A-CEEB-4FC6-A8F4-0098297435A3}" presName="sibTrans" presStyleCnt="0"/>
      <dgm:spPr/>
    </dgm:pt>
    <dgm:pt modelId="{E39DA857-4794-4718-B2F6-C69E1B1420AC}" type="pres">
      <dgm:prSet presAssocID="{85A0DE0C-344D-4B6D-A1B5-DEF234427E74}" presName="node" presStyleLbl="node1" presStyleIdx="2" presStyleCnt="4" custLinFactNeighborX="-26" custLinFactNeighborY="525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  <dgm:pt modelId="{81BA114A-192B-4234-8068-60709A8452B4}" type="pres">
      <dgm:prSet presAssocID="{412E8F20-6F87-4C06-91E9-9CD1E99E5AD4}" presName="sibTrans" presStyleCnt="0"/>
      <dgm:spPr/>
    </dgm:pt>
    <dgm:pt modelId="{90720327-8E2E-42FB-842C-F7CA342C301D}" type="pres">
      <dgm:prSet presAssocID="{3704C14C-1B8A-4630-91AB-976066BA4C0C}" presName="node" presStyleLbl="node1" presStyleIdx="3" presStyleCnt="4" custLinFactNeighborX="-26" custLinFactNeighborY="525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</dgm:ptLst>
  <dgm:cxnLst>
    <dgm:cxn modelId="{40AEE1DE-DF80-4A12-B99A-B48B390E00E9}" srcId="{3D76A9E2-2416-46EC-AD6B-1E0E1DB91C56}" destId="{3704C14C-1B8A-4630-91AB-976066BA4C0C}" srcOrd="3" destOrd="0" parTransId="{34B3CD4E-1547-4683-88E9-20077DDDD326}" sibTransId="{C031EF66-CF54-4063-97E3-01073A5A0029}"/>
    <dgm:cxn modelId="{E89DFA36-80F7-413B-87F0-D17C141FF102}" type="presOf" srcId="{2EE1BC57-20A1-4CA2-A1AD-7625197C801A}" destId="{F91652E1-CD21-4423-A484-5B464DDE69CC}" srcOrd="0" destOrd="0" presId="urn:microsoft.com/office/officeart/2005/8/layout/default"/>
    <dgm:cxn modelId="{BD3508F5-ABA3-401E-90CB-75003446D9E1}" type="presOf" srcId="{3704C14C-1B8A-4630-91AB-976066BA4C0C}" destId="{90720327-8E2E-42FB-842C-F7CA342C301D}" srcOrd="0" destOrd="0" presId="urn:microsoft.com/office/officeart/2005/8/layout/default"/>
    <dgm:cxn modelId="{BE9BE7D6-FBFC-4D53-BF70-4DE9B46236F6}" srcId="{3D76A9E2-2416-46EC-AD6B-1E0E1DB91C56}" destId="{85A0DE0C-344D-4B6D-A1B5-DEF234427E74}" srcOrd="2" destOrd="0" parTransId="{03D0C8C8-4AD2-4272-A85A-F29B930D1D42}" sibTransId="{412E8F20-6F87-4C06-91E9-9CD1E99E5AD4}"/>
    <dgm:cxn modelId="{0D0B9FD5-3689-466B-972A-59749A9C18E1}" type="presOf" srcId="{3D76A9E2-2416-46EC-AD6B-1E0E1DB91C56}" destId="{9500CFF6-746C-4F80-A915-C263BD529687}" srcOrd="0" destOrd="0" presId="urn:microsoft.com/office/officeart/2005/8/layout/default"/>
    <dgm:cxn modelId="{0464F794-AD05-4DFD-BE4C-6C4FE6E548E7}" srcId="{3D76A9E2-2416-46EC-AD6B-1E0E1DB91C56}" destId="{2EE1BC57-20A1-4CA2-A1AD-7625197C801A}" srcOrd="0" destOrd="0" parTransId="{674F47B8-E17B-4BE9-AAD2-05C03BF206FD}" sibTransId="{CA6A1369-678F-4B84-9CB0-37C71E80B1BC}"/>
    <dgm:cxn modelId="{500A32B9-FA63-479C-9073-9A60B475A1B8}" type="presOf" srcId="{F730455F-53D8-47C1-91C6-E2D77CFA4684}" destId="{949D9B09-67D9-4059-9BE2-018BDADDB54B}" srcOrd="0" destOrd="0" presId="urn:microsoft.com/office/officeart/2005/8/layout/default"/>
    <dgm:cxn modelId="{7B0E0ECE-5E25-46B6-A136-12292021FE41}" srcId="{3D76A9E2-2416-46EC-AD6B-1E0E1DB91C56}" destId="{F730455F-53D8-47C1-91C6-E2D77CFA4684}" srcOrd="1" destOrd="0" parTransId="{6F4D5FE3-6866-4CB4-8F6A-EE8F0C0942A3}" sibTransId="{9FF40E6A-CEEB-4FC6-A8F4-0098297435A3}"/>
    <dgm:cxn modelId="{940E3772-C3CD-466A-8EF5-BA556D171F50}" type="presOf" srcId="{85A0DE0C-344D-4B6D-A1B5-DEF234427E74}" destId="{E39DA857-4794-4718-B2F6-C69E1B1420AC}" srcOrd="0" destOrd="0" presId="urn:microsoft.com/office/officeart/2005/8/layout/default"/>
    <dgm:cxn modelId="{7FE6ACF3-4737-4DBA-ACAF-FC930BF923C8}" type="presParOf" srcId="{9500CFF6-746C-4F80-A915-C263BD529687}" destId="{F91652E1-CD21-4423-A484-5B464DDE69CC}" srcOrd="0" destOrd="0" presId="urn:microsoft.com/office/officeart/2005/8/layout/default"/>
    <dgm:cxn modelId="{84F01A09-BD8A-42C1-9370-609144222AD0}" type="presParOf" srcId="{9500CFF6-746C-4F80-A915-C263BD529687}" destId="{6EB02E44-ACED-4ABA-8379-2877E1E3C41A}" srcOrd="1" destOrd="0" presId="urn:microsoft.com/office/officeart/2005/8/layout/default"/>
    <dgm:cxn modelId="{84D2D73F-C1DA-4EC2-AAFD-FA7C2CEF88F1}" type="presParOf" srcId="{9500CFF6-746C-4F80-A915-C263BD529687}" destId="{949D9B09-67D9-4059-9BE2-018BDADDB54B}" srcOrd="2" destOrd="0" presId="urn:microsoft.com/office/officeart/2005/8/layout/default"/>
    <dgm:cxn modelId="{3E4F5ED7-1C73-4803-93F6-E4BF9D91043F}" type="presParOf" srcId="{9500CFF6-746C-4F80-A915-C263BD529687}" destId="{4F581616-2905-41F6-8816-1A9980986099}" srcOrd="3" destOrd="0" presId="urn:microsoft.com/office/officeart/2005/8/layout/default"/>
    <dgm:cxn modelId="{8D8045AA-AF93-45DA-B29A-501BE5A241F8}" type="presParOf" srcId="{9500CFF6-746C-4F80-A915-C263BD529687}" destId="{E39DA857-4794-4718-B2F6-C69E1B1420AC}" srcOrd="4" destOrd="0" presId="urn:microsoft.com/office/officeart/2005/8/layout/default"/>
    <dgm:cxn modelId="{AF2AAD40-90A6-41CD-8E53-4B40C8B7FFDA}" type="presParOf" srcId="{9500CFF6-746C-4F80-A915-C263BD529687}" destId="{81BA114A-192B-4234-8068-60709A8452B4}" srcOrd="5" destOrd="0" presId="urn:microsoft.com/office/officeart/2005/8/layout/default"/>
    <dgm:cxn modelId="{510290E8-C73D-4BA1-9E21-3A9BC7D87871}" type="presParOf" srcId="{9500CFF6-746C-4F80-A915-C263BD529687}" destId="{90720327-8E2E-42FB-842C-F7CA342C301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737D4-397A-4D1C-929E-5869D1238B8C}">
      <dsp:nvSpPr>
        <dsp:cNvPr id="0" name=""/>
        <dsp:cNvSpPr/>
      </dsp:nvSpPr>
      <dsp:spPr>
        <a:xfrm>
          <a:off x="4378" y="698042"/>
          <a:ext cx="1607147" cy="894618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DJP1.0  </a:t>
          </a:r>
          <a:br>
            <a:rPr lang="hu-HU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(2015)</a:t>
          </a:r>
          <a:endParaRPr lang="hu-H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8" y="698042"/>
        <a:ext cx="1607147" cy="596412"/>
      </dsp:txXfrm>
    </dsp:sp>
    <dsp:sp modelId="{49F339E3-54B0-4306-A0F2-81949C74B673}">
      <dsp:nvSpPr>
        <dsp:cNvPr id="0" name=""/>
        <dsp:cNvSpPr/>
      </dsp:nvSpPr>
      <dsp:spPr>
        <a:xfrm>
          <a:off x="5" y="1302857"/>
          <a:ext cx="1980423" cy="2848116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2DA2B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Konzultáció (</a:t>
          </a:r>
          <a:r>
            <a:rPr lang="hu-H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InternetKon</a:t>
          </a:r>
          <a:r>
            <a:rPr lang="hu-H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 eredményeire épül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 lakosság és a szakmai szervezetek javaslatait tükrözi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18 területen 50+ projekt 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Megvalósult, illetve az új feladatok végrehajtásába beépült</a:t>
          </a:r>
        </a:p>
      </dsp:txBody>
      <dsp:txXfrm>
        <a:off x="58010" y="1360862"/>
        <a:ext cx="1864413" cy="2732106"/>
      </dsp:txXfrm>
    </dsp:sp>
    <dsp:sp modelId="{EB49C124-D9AB-41B3-BDD6-22AAD26D1C8F}">
      <dsp:nvSpPr>
        <dsp:cNvPr id="0" name=""/>
        <dsp:cNvSpPr/>
      </dsp:nvSpPr>
      <dsp:spPr>
        <a:xfrm>
          <a:off x="1921402" y="796182"/>
          <a:ext cx="656938" cy="400133"/>
        </a:xfrm>
        <a:prstGeom prst="rightArrow">
          <a:avLst>
            <a:gd name="adj1" fmla="val 60000"/>
            <a:gd name="adj2" fmla="val 50000"/>
          </a:avLst>
        </a:prstGeom>
        <a:solidFill>
          <a:srgbClr val="00487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000" kern="1200"/>
        </a:p>
      </dsp:txBody>
      <dsp:txXfrm>
        <a:off x="1921402" y="876209"/>
        <a:ext cx="536898" cy="240079"/>
      </dsp:txXfrm>
    </dsp:sp>
    <dsp:sp modelId="{42FF9741-D201-41DA-870F-58190EB99ADB}">
      <dsp:nvSpPr>
        <dsp:cNvPr id="0" name=""/>
        <dsp:cNvSpPr/>
      </dsp:nvSpPr>
      <dsp:spPr>
        <a:xfrm>
          <a:off x="2851032" y="698042"/>
          <a:ext cx="1607147" cy="89461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altLang="hu-HU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DJP2.0 </a:t>
          </a:r>
          <a:br>
            <a:rPr lang="hu-HU" altLang="hu-HU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altLang="hu-HU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(2017)</a:t>
          </a:r>
          <a:endParaRPr lang="hu-H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1032" y="698042"/>
        <a:ext cx="1607147" cy="596412"/>
      </dsp:txXfrm>
    </dsp:sp>
    <dsp:sp modelId="{B8CF1E75-6107-4A64-AF9F-C823695CD839}">
      <dsp:nvSpPr>
        <dsp:cNvPr id="0" name=""/>
        <dsp:cNvSpPr/>
      </dsp:nvSpPr>
      <dsp:spPr>
        <a:xfrm>
          <a:off x="2853216" y="1302857"/>
          <a:ext cx="2422131" cy="28481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altLang="hu-H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 NIS és a DJP1.0 eredményeire épül</a:t>
          </a:r>
          <a:endParaRPr lang="hu-HU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altLang="hu-H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Szakpolitika, közigazgatás és a szakmai szervezetek javaslatait tükrözi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altLang="hu-HU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altLang="hu-H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27 területen 90+ projekt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altLang="hu-H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Megvalósítás zárása:</a:t>
          </a:r>
          <a:br>
            <a:rPr lang="hu-HU" altLang="hu-H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hu-HU" altLang="hu-H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2019. vége</a:t>
          </a:r>
        </a:p>
      </dsp:txBody>
      <dsp:txXfrm>
        <a:off x="2924158" y="1373799"/>
        <a:ext cx="2280247" cy="2706232"/>
      </dsp:txXfrm>
    </dsp:sp>
    <dsp:sp modelId="{63AD1D42-0546-4D65-AE61-BDD4EE78243F}">
      <dsp:nvSpPr>
        <dsp:cNvPr id="0" name=""/>
        <dsp:cNvSpPr/>
      </dsp:nvSpPr>
      <dsp:spPr>
        <a:xfrm>
          <a:off x="4814832" y="796182"/>
          <a:ext cx="756103" cy="400133"/>
        </a:xfrm>
        <a:prstGeom prst="rightArrow">
          <a:avLst>
            <a:gd name="adj1" fmla="val 60000"/>
            <a:gd name="adj2" fmla="val 50000"/>
          </a:avLst>
        </a:prstGeom>
        <a:solidFill>
          <a:srgbClr val="00487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000" kern="1200"/>
        </a:p>
      </dsp:txBody>
      <dsp:txXfrm>
        <a:off x="4814832" y="876209"/>
        <a:ext cx="636063" cy="240079"/>
      </dsp:txXfrm>
    </dsp:sp>
    <dsp:sp modelId="{02C932F7-B0D7-48D1-B475-7B39EAAA797C}">
      <dsp:nvSpPr>
        <dsp:cNvPr id="0" name=""/>
        <dsp:cNvSpPr/>
      </dsp:nvSpPr>
      <dsp:spPr>
        <a:xfrm>
          <a:off x="5884790" y="698042"/>
          <a:ext cx="1607147" cy="89461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altLang="hu-HU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DJP 2030  </a:t>
          </a:r>
          <a:br>
            <a:rPr lang="hu-HU" altLang="hu-HU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altLang="hu-HU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(2019-2020)</a:t>
          </a:r>
          <a:endParaRPr lang="hu-H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84790" y="698042"/>
        <a:ext cx="1607147" cy="596412"/>
      </dsp:txXfrm>
    </dsp:sp>
    <dsp:sp modelId="{5A597973-DB1F-4595-B09C-2408E47F72B4}">
      <dsp:nvSpPr>
        <dsp:cNvPr id="0" name=""/>
        <dsp:cNvSpPr/>
      </dsp:nvSpPr>
      <dsp:spPr>
        <a:xfrm>
          <a:off x="5844601" y="1278369"/>
          <a:ext cx="2637939" cy="28481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altLang="hu-H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 DJP és más kormányzati műhelyek, tárcák kutatási eredményeire, </a:t>
          </a:r>
          <a:r>
            <a:rPr lang="hu-HU" altLang="hu-HU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összkormányzati</a:t>
          </a:r>
          <a:r>
            <a:rPr lang="hu-HU" altLang="hu-H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együttműködésre épül. </a:t>
          </a:r>
          <a:endParaRPr lang="hu-HU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altLang="hu-HU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altLang="hu-H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Egy ország digitális ökoszisztémája fejlődésével kapcsolatos kormányzati teendőknek holisztikus és strukturált számbevételi rendszere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altLang="hu-H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„Közigazgatási Mengyelejev táblázat”</a:t>
          </a:r>
        </a:p>
      </dsp:txBody>
      <dsp:txXfrm>
        <a:off x="5921864" y="1355632"/>
        <a:ext cx="2483413" cy="2693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B85DE-4634-4524-B46C-34DF2CBD662B}">
      <dsp:nvSpPr>
        <dsp:cNvPr id="0" name=""/>
        <dsp:cNvSpPr/>
      </dsp:nvSpPr>
      <dsp:spPr>
        <a:xfrm>
          <a:off x="1570" y="167626"/>
          <a:ext cx="1309398" cy="576135"/>
        </a:xfrm>
        <a:prstGeom prst="homePlate">
          <a:avLst/>
        </a:prstGeom>
        <a:solidFill>
          <a:srgbClr val="D0E5AD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/>
            <a:t>eredményes</a:t>
          </a:r>
        </a:p>
      </dsp:txBody>
      <dsp:txXfrm>
        <a:off x="1570" y="167626"/>
        <a:ext cx="1165364" cy="576135"/>
      </dsp:txXfrm>
    </dsp:sp>
    <dsp:sp modelId="{078810E7-1C1A-46C7-A048-5A7FCA040D73}">
      <dsp:nvSpPr>
        <dsp:cNvPr id="0" name=""/>
        <dsp:cNvSpPr/>
      </dsp:nvSpPr>
      <dsp:spPr>
        <a:xfrm>
          <a:off x="1022901" y="167626"/>
          <a:ext cx="1440339" cy="576135"/>
        </a:xfrm>
        <a:prstGeom prst="chevron">
          <a:avLst/>
        </a:prstGeom>
        <a:solidFill>
          <a:srgbClr val="D0E5AD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/>
            <a:t>gazdaságos</a:t>
          </a:r>
        </a:p>
      </dsp:txBody>
      <dsp:txXfrm>
        <a:off x="1310969" y="167626"/>
        <a:ext cx="864204" cy="576135"/>
      </dsp:txXfrm>
    </dsp:sp>
    <dsp:sp modelId="{99351033-5ABA-4734-9567-B81CD7E618A4}">
      <dsp:nvSpPr>
        <dsp:cNvPr id="0" name=""/>
        <dsp:cNvSpPr/>
      </dsp:nvSpPr>
      <dsp:spPr>
        <a:xfrm>
          <a:off x="2175173" y="167626"/>
          <a:ext cx="1440339" cy="576135"/>
        </a:xfrm>
        <a:prstGeom prst="chevron">
          <a:avLst/>
        </a:prstGeom>
        <a:solidFill>
          <a:srgbClr val="D0E5AD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/>
            <a:t>hatásos</a:t>
          </a:r>
        </a:p>
      </dsp:txBody>
      <dsp:txXfrm>
        <a:off x="2463241" y="167626"/>
        <a:ext cx="864204" cy="576135"/>
      </dsp:txXfrm>
    </dsp:sp>
    <dsp:sp modelId="{829CD680-D2C7-4E19-B23A-A34B05051CB1}">
      <dsp:nvSpPr>
        <dsp:cNvPr id="0" name=""/>
        <dsp:cNvSpPr/>
      </dsp:nvSpPr>
      <dsp:spPr>
        <a:xfrm>
          <a:off x="3327444" y="167626"/>
          <a:ext cx="1440339" cy="576135"/>
        </a:xfrm>
        <a:prstGeom prst="chevron">
          <a:avLst/>
        </a:prstGeom>
        <a:solidFill>
          <a:srgbClr val="D0E5AD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/>
            <a:t>biztonságos</a:t>
          </a:r>
        </a:p>
      </dsp:txBody>
      <dsp:txXfrm>
        <a:off x="3615512" y="167626"/>
        <a:ext cx="864204" cy="576135"/>
      </dsp:txXfrm>
    </dsp:sp>
    <dsp:sp modelId="{DFCCDEF9-224F-4FF6-A6D2-7FCCCA55048B}">
      <dsp:nvSpPr>
        <dsp:cNvPr id="0" name=""/>
        <dsp:cNvSpPr/>
      </dsp:nvSpPr>
      <dsp:spPr>
        <a:xfrm>
          <a:off x="4479716" y="167626"/>
          <a:ext cx="1440339" cy="576135"/>
        </a:xfrm>
        <a:prstGeom prst="chevron">
          <a:avLst/>
        </a:prstGeom>
        <a:solidFill>
          <a:srgbClr val="D0E5AD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/>
            <a:t>felügyelhető</a:t>
          </a:r>
        </a:p>
      </dsp:txBody>
      <dsp:txXfrm>
        <a:off x="4767784" y="167626"/>
        <a:ext cx="864204" cy="576135"/>
      </dsp:txXfrm>
    </dsp:sp>
    <dsp:sp modelId="{F4594D87-9006-4E95-B582-3624663C31C1}">
      <dsp:nvSpPr>
        <dsp:cNvPr id="0" name=""/>
        <dsp:cNvSpPr/>
      </dsp:nvSpPr>
      <dsp:spPr>
        <a:xfrm>
          <a:off x="5631988" y="167626"/>
          <a:ext cx="1440339" cy="576135"/>
        </a:xfrm>
        <a:prstGeom prst="chevron">
          <a:avLst/>
        </a:prstGeom>
        <a:solidFill>
          <a:srgbClr val="D0E5AD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/>
            <a:t>alkalmazkodó</a:t>
          </a:r>
        </a:p>
      </dsp:txBody>
      <dsp:txXfrm>
        <a:off x="5920056" y="167626"/>
        <a:ext cx="864204" cy="5761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5E426-C653-411B-9808-F233634F197C}">
      <dsp:nvSpPr>
        <dsp:cNvPr id="0" name=""/>
        <dsp:cNvSpPr/>
      </dsp:nvSpPr>
      <dsp:spPr>
        <a:xfrm>
          <a:off x="3571" y="2073366"/>
          <a:ext cx="1561703" cy="127193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u-HU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rPr>
            <a:t>Az EU-s hatáskör dominanciája a nemzeti hatáskör felett</a:t>
          </a:r>
          <a:endParaRPr lang="hu-HU" sz="1500" kern="1200" dirty="0">
            <a:solidFill>
              <a:schemeClr val="bg1"/>
            </a:solidFill>
          </a:endParaRPr>
        </a:p>
      </dsp:txBody>
      <dsp:txXfrm>
        <a:off x="40825" y="2110620"/>
        <a:ext cx="1487195" cy="1197425"/>
      </dsp:txXfrm>
    </dsp:sp>
    <dsp:sp modelId="{6AF5CD44-7E62-467B-861C-1E88071618F4}">
      <dsp:nvSpPr>
        <dsp:cNvPr id="0" name=""/>
        <dsp:cNvSpPr/>
      </dsp:nvSpPr>
      <dsp:spPr>
        <a:xfrm>
          <a:off x="2999828" y="-97655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/>
        </a:p>
      </dsp:txBody>
      <dsp:txXfrm>
        <a:off x="2999828" y="-20195"/>
        <a:ext cx="231757" cy="232382"/>
      </dsp:txXfrm>
    </dsp:sp>
    <dsp:sp modelId="{8CA586CB-128C-401F-A17D-86ACC5214EE0}">
      <dsp:nvSpPr>
        <dsp:cNvPr id="0" name=""/>
        <dsp:cNvSpPr/>
      </dsp:nvSpPr>
      <dsp:spPr>
        <a:xfrm>
          <a:off x="2189956" y="2073366"/>
          <a:ext cx="1561703" cy="1271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u-HU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rPr>
            <a:t>„Nyílt adat” és az elszámoláshoz való jog problémaköre</a:t>
          </a:r>
          <a:endParaRPr lang="hu-HU" sz="1500" kern="1200" dirty="0">
            <a:solidFill>
              <a:schemeClr val="bg1"/>
            </a:solidFill>
          </a:endParaRPr>
        </a:p>
      </dsp:txBody>
      <dsp:txXfrm>
        <a:off x="2227210" y="2110620"/>
        <a:ext cx="1487195" cy="1197425"/>
      </dsp:txXfrm>
    </dsp:sp>
    <dsp:sp modelId="{01EC72E8-AD9D-4311-B9D3-6FF1D74F29DD}">
      <dsp:nvSpPr>
        <dsp:cNvPr id="0" name=""/>
        <dsp:cNvSpPr/>
      </dsp:nvSpPr>
      <dsp:spPr>
        <a:xfrm>
          <a:off x="4064000" y="279942"/>
          <a:ext cx="205409" cy="59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4064000" y="291868"/>
        <a:ext cx="187519" cy="35780"/>
      </dsp:txXfrm>
    </dsp:sp>
    <dsp:sp modelId="{044FEA0E-E298-4F0F-A38F-910A73389051}">
      <dsp:nvSpPr>
        <dsp:cNvPr id="0" name=""/>
        <dsp:cNvSpPr/>
      </dsp:nvSpPr>
      <dsp:spPr>
        <a:xfrm>
          <a:off x="4376340" y="2073366"/>
          <a:ext cx="1561703" cy="1271933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u-HU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rPr>
            <a:t>Az EU közvetlen adat-kapcsolata a tagállamok vállalataival, állampolgáraival</a:t>
          </a:r>
          <a:endParaRPr lang="hu-HU" sz="1500" kern="1200" dirty="0">
            <a:solidFill>
              <a:schemeClr val="bg1"/>
            </a:solidFill>
          </a:endParaRPr>
        </a:p>
      </dsp:txBody>
      <dsp:txXfrm>
        <a:off x="4413594" y="2110620"/>
        <a:ext cx="1487195" cy="1197425"/>
      </dsp:txXfrm>
    </dsp:sp>
    <dsp:sp modelId="{EB5FF603-5A41-40B4-BF98-7B4910DAFFC1}">
      <dsp:nvSpPr>
        <dsp:cNvPr id="0" name=""/>
        <dsp:cNvSpPr/>
      </dsp:nvSpPr>
      <dsp:spPr>
        <a:xfrm>
          <a:off x="5064406" y="44944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/>
        </a:p>
      </dsp:txBody>
      <dsp:txXfrm>
        <a:off x="5064406" y="122404"/>
        <a:ext cx="231757" cy="232382"/>
      </dsp:txXfrm>
    </dsp:sp>
    <dsp:sp modelId="{153A5E8E-5A9F-474D-B99E-A2A194E64B6F}">
      <dsp:nvSpPr>
        <dsp:cNvPr id="0" name=""/>
        <dsp:cNvSpPr/>
      </dsp:nvSpPr>
      <dsp:spPr>
        <a:xfrm>
          <a:off x="6562724" y="2073366"/>
          <a:ext cx="1561703" cy="1271933"/>
        </a:xfrm>
        <a:prstGeom prst="roundRect">
          <a:avLst>
            <a:gd name="adj" fmla="val 10000"/>
          </a:avLst>
        </a:prstGeom>
        <a:solidFill>
          <a:srgbClr val="84B9D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u-HU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rPr>
            <a:t>Nyílt, demokratikus, fenntartható társadalom megteremtése</a:t>
          </a:r>
          <a:endParaRPr lang="hu-HU" sz="1500" kern="1200" dirty="0">
            <a:solidFill>
              <a:schemeClr val="bg1"/>
            </a:solidFill>
          </a:endParaRPr>
        </a:p>
      </dsp:txBody>
      <dsp:txXfrm>
        <a:off x="6599978" y="2110620"/>
        <a:ext cx="1487195" cy="11974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652E1-CD21-4423-A484-5B464DDE69CC}">
      <dsp:nvSpPr>
        <dsp:cNvPr id="0" name=""/>
        <dsp:cNvSpPr/>
      </dsp:nvSpPr>
      <dsp:spPr>
        <a:xfrm>
          <a:off x="0" y="220960"/>
          <a:ext cx="2994049" cy="1796429"/>
        </a:xfrm>
        <a:prstGeom prst="flowChartAlternateProcess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hu-HU" sz="22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rPr>
            <a:t>Data Governance Act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hu-HU" sz="18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rPr>
            <a:t>2020.11.25.</a:t>
          </a:r>
        </a:p>
      </dsp:txBody>
      <dsp:txXfrm>
        <a:off x="87693" y="308653"/>
        <a:ext cx="2818663" cy="1621043"/>
      </dsp:txXfrm>
    </dsp:sp>
    <dsp:sp modelId="{949D9B09-67D9-4059-9BE2-018BDADDB54B}">
      <dsp:nvSpPr>
        <dsp:cNvPr id="0" name=""/>
        <dsp:cNvSpPr/>
      </dsp:nvSpPr>
      <dsp:spPr>
        <a:xfrm>
          <a:off x="3293444" y="220960"/>
          <a:ext cx="2994049" cy="1796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u-HU" sz="22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rPr>
            <a:t>Digital Services Act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u-HU" sz="22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rPr>
            <a:t>Digital Markets Act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u-HU" sz="18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rPr>
            <a:t>2020.12.15.</a:t>
          </a:r>
        </a:p>
      </dsp:txBody>
      <dsp:txXfrm>
        <a:off x="3381138" y="308654"/>
        <a:ext cx="2818661" cy="1621041"/>
      </dsp:txXfrm>
    </dsp:sp>
    <dsp:sp modelId="{E39DA857-4794-4718-B2F6-C69E1B1420AC}">
      <dsp:nvSpPr>
        <dsp:cNvPr id="0" name=""/>
        <dsp:cNvSpPr/>
      </dsp:nvSpPr>
      <dsp:spPr>
        <a:xfrm>
          <a:off x="0" y="2261644"/>
          <a:ext cx="2994049" cy="1796429"/>
        </a:xfrm>
        <a:prstGeom prst="roundRect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noProof="1">
              <a:solidFill>
                <a:schemeClr val="bg1"/>
              </a:solidFill>
            </a:rPr>
            <a:t>Artificial Intelligence Act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bg1"/>
              </a:solidFill>
            </a:rPr>
            <a:t>2021.04.21.</a:t>
          </a:r>
        </a:p>
      </dsp:txBody>
      <dsp:txXfrm>
        <a:off x="87694" y="2349338"/>
        <a:ext cx="2818661" cy="1621041"/>
      </dsp:txXfrm>
    </dsp:sp>
    <dsp:sp modelId="{90720327-8E2E-42FB-842C-F7CA342C301D}">
      <dsp:nvSpPr>
        <dsp:cNvPr id="0" name=""/>
        <dsp:cNvSpPr/>
      </dsp:nvSpPr>
      <dsp:spPr>
        <a:xfrm>
          <a:off x="3293444" y="2261644"/>
          <a:ext cx="2994049" cy="1796429"/>
        </a:xfrm>
        <a:prstGeom prst="roundRect">
          <a:avLst/>
        </a:prstGeom>
        <a:solidFill>
          <a:srgbClr val="84B9D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noProof="1">
              <a:solidFill>
                <a:schemeClr val="bg1"/>
              </a:solidFill>
            </a:rPr>
            <a:t>Data Act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bg1"/>
              </a:solidFill>
            </a:rPr>
            <a:t>2022 Q1-Q2</a:t>
          </a:r>
        </a:p>
      </dsp:txBody>
      <dsp:txXfrm>
        <a:off x="3381138" y="2349338"/>
        <a:ext cx="2818661" cy="1621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D206F-10E8-44B7-B12D-A420FBA05F60}" type="datetimeFigureOut">
              <a:rPr lang="hu-HU" smtClean="0"/>
              <a:t>2021. 11. 22.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251EA-7FF9-4DD4-825C-6737869EF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435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Ez az ábra elég sok minden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4316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444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effectLst/>
                <a:latin typeface="Segoe UI" panose="020B0502040204020203" pitchFamily="34" charset="0"/>
              </a:rPr>
              <a:t>DSA (Digitális Szolgáltatásokról szóló jogszabály)- EP tárgyalja jelenleg, a Tanács álláspontját szeretnék véglegesíteni novemberben</a:t>
            </a:r>
          </a:p>
          <a:p>
            <a:r>
              <a:rPr lang="hu-HU" sz="1200" dirty="0">
                <a:effectLst/>
                <a:latin typeface="Segoe UI" panose="020B0502040204020203" pitchFamily="34" charset="0"/>
              </a:rPr>
              <a:t>DMA (Digitális Piacokról szóló jogszabály)- 2023 előtt nem fogják elfogadni – Tanács most véglegesíti álláspontját, EP véglegesítési szakasz következik 2021 végén</a:t>
            </a:r>
          </a:p>
          <a:p>
            <a:r>
              <a:rPr lang="hu-HU" sz="1200" dirty="0">
                <a:effectLst/>
                <a:latin typeface="Segoe UI" panose="020B0502040204020203" pitchFamily="34" charset="0"/>
              </a:rPr>
              <a:t>Data </a:t>
            </a:r>
            <a:r>
              <a:rPr lang="hu-HU" sz="1200" dirty="0" err="1">
                <a:effectLst/>
                <a:latin typeface="Segoe UI" panose="020B0502040204020203" pitchFamily="34" charset="0"/>
              </a:rPr>
              <a:t>Gov</a:t>
            </a:r>
            <a:r>
              <a:rPr lang="hu-HU" sz="1200" dirty="0">
                <a:effectLst/>
                <a:latin typeface="Segoe UI" panose="020B0502040204020203" pitchFamily="34" charset="0"/>
              </a:rPr>
              <a:t> </a:t>
            </a:r>
            <a:r>
              <a:rPr lang="hu-HU" sz="1200" dirty="0" err="1">
                <a:effectLst/>
                <a:latin typeface="Segoe UI" panose="020B0502040204020203" pitchFamily="34" charset="0"/>
              </a:rPr>
              <a:t>Act</a:t>
            </a:r>
            <a:r>
              <a:rPr lang="hu-HU" sz="1200" dirty="0">
                <a:effectLst/>
                <a:latin typeface="Segoe UI" panose="020B0502040204020203" pitchFamily="34" charset="0"/>
              </a:rPr>
              <a:t>: október 1-jén a Tanács elfogadta </a:t>
            </a:r>
            <a:r>
              <a:rPr lang="hu-HU" sz="1200" dirty="0" err="1">
                <a:effectLst/>
                <a:latin typeface="Segoe UI" panose="020B0502040204020203" pitchFamily="34" charset="0"/>
              </a:rPr>
              <a:t>COREPERek</a:t>
            </a:r>
            <a:r>
              <a:rPr lang="hu-HU" sz="1200" dirty="0">
                <a:effectLst/>
                <a:latin typeface="Segoe UI" panose="020B0502040204020203" pitchFamily="34" charset="0"/>
              </a:rPr>
              <a:t> szintjén, most az EP és a Tanács közös elfogadási szakasza következik a rendes jogalkotási mechanizmusnak</a:t>
            </a:r>
            <a:endParaRPr lang="hu-HU" sz="1200" dirty="0">
              <a:effectLst/>
              <a:latin typeface="Arial" panose="020B0604020202020204" pitchFamily="34" charset="0"/>
            </a:endParaRPr>
          </a:p>
          <a:p>
            <a:r>
              <a:rPr lang="hu-HU" sz="1200" dirty="0">
                <a:effectLst/>
                <a:latin typeface="Segoe UI" panose="020B0502040204020203" pitchFamily="34" charset="0"/>
              </a:rPr>
              <a:t>AIA: A szubszidiaritás vizsgálati szakaszban van, az év végére várható a Tanács tárgyalási szakasza (francia elnökség veszi át). </a:t>
            </a:r>
          </a:p>
          <a:p>
            <a:r>
              <a:rPr lang="hu-HU" sz="1200" dirty="0">
                <a:effectLst/>
                <a:latin typeface="Segoe UI" panose="020B0502040204020203" pitchFamily="34" charset="0"/>
              </a:rPr>
              <a:t>Data </a:t>
            </a:r>
            <a:r>
              <a:rPr lang="hu-HU" sz="1200" dirty="0" err="1">
                <a:effectLst/>
                <a:latin typeface="Segoe UI" panose="020B0502040204020203" pitchFamily="34" charset="0"/>
              </a:rPr>
              <a:t>Act</a:t>
            </a:r>
            <a:r>
              <a:rPr lang="hu-HU" sz="1200" dirty="0">
                <a:effectLst/>
                <a:latin typeface="Segoe UI" panose="020B0502040204020203" pitchFamily="34" charset="0"/>
              </a:rPr>
              <a:t>: a konzultációs, előkészítő szakasz most zárul, novemberben várható a megjelenése</a:t>
            </a:r>
          </a:p>
          <a:p>
            <a:r>
              <a:rPr lang="hu-HU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A Bizottság 2021. március 9-én bemutatta az Európai Unió 2030-ig megvalósítandó digitális átalakulására vonatkozó jövőképét és megoldási javaslatait. Az EU digitális évtizedét meghatározó digitális iránytűt.</a:t>
            </a:r>
            <a:endParaRPr lang="hu-HU" sz="1200" dirty="0">
              <a:effectLst/>
              <a:latin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251EA-7FF9-4DD4-825C-6737869EFB7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302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A35DDA-81F9-4D5F-B677-F7EF7C366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A19D938-752C-4C7C-B2AA-B6B5E62F6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80B236D-B4E0-4721-A23C-51F8EE4F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82D9-DF2E-4EEE-AFB4-F238C9D1663D}" type="datetimeFigureOut">
              <a:rPr lang="hu-HU" smtClean="0"/>
              <a:t>2021. 11. 22.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C5B0FF5-1AD2-41A6-A32A-08F3C73F8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482918-0AE3-4F0E-840D-8AC9299C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4ADC-B2B1-4059-9A0F-83AB9AF82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298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81BCAE-ABC6-4A48-9048-59687D53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93427CA-E5B6-4885-946C-3274E54B1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EFA6D61-0409-4D3E-8538-58F36B23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82D9-DF2E-4EEE-AFB4-F238C9D1663D}" type="datetimeFigureOut">
              <a:rPr lang="hu-HU" smtClean="0"/>
              <a:t>2021. 11. 22.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48A4AC0-0ABD-4584-AE1F-997201A8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774E0F-31E8-4DCE-92DD-AFF7B5DC0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4ADC-B2B1-4059-9A0F-83AB9AF82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42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65C7D94-EE04-4887-9120-CED09858E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8A674CF-1119-4BBA-A7D9-FF66577FA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8379FF8-6301-4F7E-AAE2-2F6672A6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82D9-DF2E-4EEE-AFB4-F238C9D1663D}" type="datetimeFigureOut">
              <a:rPr lang="hu-HU" smtClean="0"/>
              <a:t>2021. 11. 22.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E300BA9-9510-4D05-8EED-15F39D137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93F8EAF-7E82-4A57-A691-93062A6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4ADC-B2B1-4059-9A0F-83AB9AF82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1670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EN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2634" y="0"/>
            <a:ext cx="1219366" cy="121904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" y="1219048"/>
            <a:ext cx="12192000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1999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2" y="152383"/>
            <a:ext cx="9557969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grpSp>
        <p:nvGrpSpPr>
          <p:cNvPr id="8" name="Group 10"/>
          <p:cNvGrpSpPr>
            <a:grpSpLocks/>
          </p:cNvGrpSpPr>
          <p:nvPr userDrawn="1"/>
        </p:nvGrpSpPr>
        <p:grpSpPr bwMode="auto">
          <a:xfrm>
            <a:off x="10164763" y="0"/>
            <a:ext cx="2021350" cy="1216152"/>
            <a:chOff x="3767" y="1352"/>
            <a:chExt cx="2688" cy="1618"/>
          </a:xfrm>
        </p:grpSpPr>
        <p:sp>
          <p:nvSpPr>
            <p:cNvPr id="10" name="AutoShape 9"/>
            <p:cNvSpPr>
              <a:spLocks noChangeAspect="1" noChangeArrowheads="1" noTextEdit="1"/>
            </p:cNvSpPr>
            <p:nvPr/>
          </p:nvSpPr>
          <p:spPr bwMode="auto">
            <a:xfrm>
              <a:off x="3767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769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4013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30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30"/>
                    <a:pt x="920" y="30"/>
                    <a:pt x="920" y="30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2"/>
                    <a:pt x="610" y="32"/>
                    <a:pt x="613" y="32"/>
                  </a:cubicBezTo>
                  <a:cubicBezTo>
                    <a:pt x="615" y="32"/>
                    <a:pt x="618" y="32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7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6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9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4037" y="2624"/>
              <a:ext cx="2170" cy="145"/>
            </a:xfrm>
            <a:custGeom>
              <a:avLst/>
              <a:gdLst>
                <a:gd name="T0" fmla="*/ 7 w 916"/>
                <a:gd name="T1" fmla="*/ 59 h 61"/>
                <a:gd name="T2" fmla="*/ 23 w 916"/>
                <a:gd name="T3" fmla="*/ 2 h 61"/>
                <a:gd name="T4" fmla="*/ 65 w 916"/>
                <a:gd name="T5" fmla="*/ 48 h 61"/>
                <a:gd name="T6" fmla="*/ 71 w 916"/>
                <a:gd name="T7" fmla="*/ 60 h 61"/>
                <a:gd name="T8" fmla="*/ 29 w 916"/>
                <a:gd name="T9" fmla="*/ 13 h 61"/>
                <a:gd name="T10" fmla="*/ 23 w 916"/>
                <a:gd name="T11" fmla="*/ 2 h 61"/>
                <a:gd name="T12" fmla="*/ 130 w 916"/>
                <a:gd name="T13" fmla="*/ 48 h 61"/>
                <a:gd name="T14" fmla="*/ 136 w 916"/>
                <a:gd name="T15" fmla="*/ 3 h 61"/>
                <a:gd name="T16" fmla="*/ 94 w 916"/>
                <a:gd name="T17" fmla="*/ 13 h 61"/>
                <a:gd name="T18" fmla="*/ 88 w 916"/>
                <a:gd name="T19" fmla="*/ 59 h 61"/>
                <a:gd name="T20" fmla="*/ 148 w 916"/>
                <a:gd name="T21" fmla="*/ 31 h 61"/>
                <a:gd name="T22" fmla="*/ 154 w 916"/>
                <a:gd name="T23" fmla="*/ 31 h 61"/>
                <a:gd name="T24" fmla="*/ 221 w 916"/>
                <a:gd name="T25" fmla="*/ 2 h 61"/>
                <a:gd name="T26" fmla="*/ 268 w 916"/>
                <a:gd name="T27" fmla="*/ 1 h 61"/>
                <a:gd name="T28" fmla="*/ 240 w 916"/>
                <a:gd name="T29" fmla="*/ 60 h 61"/>
                <a:gd name="T30" fmla="*/ 298 w 916"/>
                <a:gd name="T31" fmla="*/ 0 h 61"/>
                <a:gd name="T32" fmla="*/ 319 w 916"/>
                <a:gd name="T33" fmla="*/ 60 h 61"/>
                <a:gd name="T34" fmla="*/ 272 w 916"/>
                <a:gd name="T35" fmla="*/ 60 h 61"/>
                <a:gd name="T36" fmla="*/ 285 w 916"/>
                <a:gd name="T37" fmla="*/ 40 h 61"/>
                <a:gd name="T38" fmla="*/ 328 w 916"/>
                <a:gd name="T39" fmla="*/ 3 h 61"/>
                <a:gd name="T40" fmla="*/ 366 w 916"/>
                <a:gd name="T41" fmla="*/ 7 h 61"/>
                <a:gd name="T42" fmla="*/ 345 w 916"/>
                <a:gd name="T43" fmla="*/ 59 h 61"/>
                <a:gd name="T44" fmla="*/ 384 w 916"/>
                <a:gd name="T45" fmla="*/ 3 h 61"/>
                <a:gd name="T46" fmla="*/ 378 w 916"/>
                <a:gd name="T47" fmla="*/ 3 h 61"/>
                <a:gd name="T48" fmla="*/ 427 w 916"/>
                <a:gd name="T49" fmla="*/ 0 h 61"/>
                <a:gd name="T50" fmla="*/ 427 w 916"/>
                <a:gd name="T51" fmla="*/ 55 h 61"/>
                <a:gd name="T52" fmla="*/ 512 w 916"/>
                <a:gd name="T53" fmla="*/ 48 h 61"/>
                <a:gd name="T54" fmla="*/ 519 w 916"/>
                <a:gd name="T55" fmla="*/ 3 h 61"/>
                <a:gd name="T56" fmla="*/ 477 w 916"/>
                <a:gd name="T57" fmla="*/ 13 h 61"/>
                <a:gd name="T58" fmla="*/ 470 w 916"/>
                <a:gd name="T59" fmla="*/ 59 h 61"/>
                <a:gd name="T60" fmla="*/ 576 w 916"/>
                <a:gd name="T61" fmla="*/ 0 h 61"/>
                <a:gd name="T62" fmla="*/ 596 w 916"/>
                <a:gd name="T63" fmla="*/ 60 h 61"/>
                <a:gd name="T64" fmla="*/ 549 w 916"/>
                <a:gd name="T65" fmla="*/ 60 h 61"/>
                <a:gd name="T66" fmla="*/ 562 w 916"/>
                <a:gd name="T67" fmla="*/ 40 h 61"/>
                <a:gd name="T68" fmla="*/ 605 w 916"/>
                <a:gd name="T69" fmla="*/ 3 h 61"/>
                <a:gd name="T70" fmla="*/ 643 w 916"/>
                <a:gd name="T71" fmla="*/ 7 h 61"/>
                <a:gd name="T72" fmla="*/ 622 w 916"/>
                <a:gd name="T73" fmla="*/ 59 h 61"/>
                <a:gd name="T74" fmla="*/ 676 w 916"/>
                <a:gd name="T75" fmla="*/ 2 h 61"/>
                <a:gd name="T76" fmla="*/ 705 w 916"/>
                <a:gd name="T77" fmla="*/ 0 h 61"/>
                <a:gd name="T78" fmla="*/ 735 w 916"/>
                <a:gd name="T79" fmla="*/ 1 h 61"/>
                <a:gd name="T80" fmla="*/ 721 w 916"/>
                <a:gd name="T81" fmla="*/ 61 h 61"/>
                <a:gd name="T82" fmla="*/ 688 w 916"/>
                <a:gd name="T83" fmla="*/ 61 h 61"/>
                <a:gd name="T84" fmla="*/ 807 w 916"/>
                <a:gd name="T85" fmla="*/ 31 h 61"/>
                <a:gd name="T86" fmla="*/ 801 w 916"/>
                <a:gd name="T87" fmla="*/ 31 h 61"/>
                <a:gd name="T88" fmla="*/ 821 w 916"/>
                <a:gd name="T89" fmla="*/ 1 h 61"/>
                <a:gd name="T90" fmla="*/ 859 w 916"/>
                <a:gd name="T91" fmla="*/ 60 h 61"/>
                <a:gd name="T92" fmla="*/ 826 w 916"/>
                <a:gd name="T93" fmla="*/ 59 h 61"/>
                <a:gd name="T94" fmla="*/ 843 w 916"/>
                <a:gd name="T95" fmla="*/ 32 h 61"/>
                <a:gd name="T96" fmla="*/ 843 w 916"/>
                <a:gd name="T97" fmla="*/ 32 h 61"/>
                <a:gd name="T98" fmla="*/ 881 w 916"/>
                <a:gd name="T99" fmla="*/ 28 h 61"/>
                <a:gd name="T100" fmla="*/ 888 w 916"/>
                <a:gd name="T101" fmla="*/ 30 h 61"/>
                <a:gd name="T102" fmla="*/ 881 w 916"/>
                <a:gd name="T103" fmla="*/ 32 h 61"/>
                <a:gd name="T104" fmla="*/ 875 w 916"/>
                <a:gd name="T105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" h="61">
                  <a:moveTo>
                    <a:pt x="0" y="3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60"/>
                    <a:pt x="6" y="60"/>
                    <a:pt x="5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60"/>
                    <a:pt x="0" y="59"/>
                  </a:cubicBezTo>
                  <a:lnTo>
                    <a:pt x="0" y="3"/>
                  </a:lnTo>
                  <a:close/>
                  <a:moveTo>
                    <a:pt x="23" y="2"/>
                  </a:move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1"/>
                    <a:pt x="27" y="1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2"/>
                    <a:pt x="66" y="1"/>
                    <a:pt x="67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1" y="1"/>
                    <a:pt x="71" y="2"/>
                    <a:pt x="71" y="3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1" y="61"/>
                    <a:pt x="71" y="61"/>
                    <a:pt x="70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9" y="61"/>
                    <a:pt x="68" y="61"/>
                    <a:pt x="68" y="61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60"/>
                    <a:pt x="29" y="60"/>
                    <a:pt x="28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3" y="60"/>
                    <a:pt x="23" y="59"/>
                  </a:cubicBezTo>
                  <a:lnTo>
                    <a:pt x="23" y="2"/>
                  </a:lnTo>
                  <a:close/>
                  <a:moveTo>
                    <a:pt x="88" y="2"/>
                  </a:moveTo>
                  <a:cubicBezTo>
                    <a:pt x="88" y="1"/>
                    <a:pt x="88" y="0"/>
                    <a:pt x="8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2" y="1"/>
                    <a:pt x="92" y="1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0" y="2"/>
                    <a:pt x="130" y="1"/>
                    <a:pt x="131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5" y="1"/>
                    <a:pt x="136" y="2"/>
                    <a:pt x="136" y="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5" y="61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3" y="61"/>
                    <a:pt x="133" y="61"/>
                    <a:pt x="132" y="6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60"/>
                    <a:pt x="93" y="60"/>
                    <a:pt x="92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8" y="60"/>
                    <a:pt x="88" y="60"/>
                    <a:pt x="88" y="59"/>
                  </a:cubicBezTo>
                  <a:lnTo>
                    <a:pt x="88" y="2"/>
                  </a:lnTo>
                  <a:close/>
                  <a:moveTo>
                    <a:pt x="179" y="0"/>
                  </a:moveTo>
                  <a:cubicBezTo>
                    <a:pt x="196" y="0"/>
                    <a:pt x="209" y="14"/>
                    <a:pt x="209" y="31"/>
                  </a:cubicBezTo>
                  <a:cubicBezTo>
                    <a:pt x="209" y="48"/>
                    <a:pt x="196" y="61"/>
                    <a:pt x="179" y="61"/>
                  </a:cubicBezTo>
                  <a:cubicBezTo>
                    <a:pt x="162" y="61"/>
                    <a:pt x="148" y="48"/>
                    <a:pt x="148" y="31"/>
                  </a:cubicBezTo>
                  <a:cubicBezTo>
                    <a:pt x="148" y="14"/>
                    <a:pt x="162" y="0"/>
                    <a:pt x="179" y="0"/>
                  </a:cubicBezTo>
                  <a:close/>
                  <a:moveTo>
                    <a:pt x="179" y="55"/>
                  </a:moveTo>
                  <a:cubicBezTo>
                    <a:pt x="192" y="55"/>
                    <a:pt x="203" y="44"/>
                    <a:pt x="203" y="31"/>
                  </a:cubicBezTo>
                  <a:cubicBezTo>
                    <a:pt x="203" y="17"/>
                    <a:pt x="192" y="6"/>
                    <a:pt x="179" y="6"/>
                  </a:cubicBezTo>
                  <a:cubicBezTo>
                    <a:pt x="165" y="6"/>
                    <a:pt x="154" y="17"/>
                    <a:pt x="154" y="31"/>
                  </a:cubicBezTo>
                  <a:cubicBezTo>
                    <a:pt x="154" y="44"/>
                    <a:pt x="165" y="55"/>
                    <a:pt x="179" y="55"/>
                  </a:cubicBezTo>
                  <a:close/>
                  <a:moveTo>
                    <a:pt x="214" y="3"/>
                  </a:moveTo>
                  <a:cubicBezTo>
                    <a:pt x="214" y="2"/>
                    <a:pt x="215" y="1"/>
                    <a:pt x="216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20" y="1"/>
                    <a:pt x="220" y="2"/>
                    <a:pt x="221" y="2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63" y="2"/>
                    <a:pt x="263" y="2"/>
                    <a:pt x="263" y="2"/>
                  </a:cubicBezTo>
                  <a:cubicBezTo>
                    <a:pt x="263" y="2"/>
                    <a:pt x="264" y="1"/>
                    <a:pt x="265" y="1"/>
                  </a:cubicBezTo>
                  <a:cubicBezTo>
                    <a:pt x="268" y="1"/>
                    <a:pt x="268" y="1"/>
                    <a:pt x="268" y="1"/>
                  </a:cubicBezTo>
                  <a:cubicBezTo>
                    <a:pt x="269" y="1"/>
                    <a:pt x="270" y="2"/>
                    <a:pt x="269" y="3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43" y="61"/>
                    <a:pt x="243" y="61"/>
                    <a:pt x="242" y="61"/>
                  </a:cubicBezTo>
                  <a:cubicBezTo>
                    <a:pt x="241" y="61"/>
                    <a:pt x="241" y="61"/>
                    <a:pt x="241" y="61"/>
                  </a:cubicBezTo>
                  <a:cubicBezTo>
                    <a:pt x="241" y="61"/>
                    <a:pt x="240" y="61"/>
                    <a:pt x="240" y="60"/>
                  </a:cubicBezTo>
                  <a:lnTo>
                    <a:pt x="214" y="3"/>
                  </a:lnTo>
                  <a:close/>
                  <a:moveTo>
                    <a:pt x="270" y="58"/>
                  </a:moveTo>
                  <a:cubicBezTo>
                    <a:pt x="296" y="1"/>
                    <a:pt x="296" y="1"/>
                    <a:pt x="296" y="1"/>
                  </a:cubicBezTo>
                  <a:cubicBezTo>
                    <a:pt x="296" y="1"/>
                    <a:pt x="297" y="0"/>
                    <a:pt x="298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9" y="0"/>
                    <a:pt x="300" y="1"/>
                    <a:pt x="300" y="1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6" y="59"/>
                    <a:pt x="325" y="60"/>
                    <a:pt x="324" y="60"/>
                  </a:cubicBezTo>
                  <a:cubicBezTo>
                    <a:pt x="321" y="60"/>
                    <a:pt x="321" y="60"/>
                    <a:pt x="321" y="60"/>
                  </a:cubicBezTo>
                  <a:cubicBezTo>
                    <a:pt x="320" y="60"/>
                    <a:pt x="319" y="60"/>
                    <a:pt x="319" y="60"/>
                  </a:cubicBezTo>
                  <a:cubicBezTo>
                    <a:pt x="313" y="46"/>
                    <a:pt x="313" y="46"/>
                    <a:pt x="313" y="46"/>
                  </a:cubicBezTo>
                  <a:cubicBezTo>
                    <a:pt x="283" y="46"/>
                    <a:pt x="283" y="46"/>
                    <a:pt x="283" y="46"/>
                  </a:cubicBezTo>
                  <a:cubicBezTo>
                    <a:pt x="277" y="60"/>
                    <a:pt x="277" y="60"/>
                    <a:pt x="277" y="60"/>
                  </a:cubicBezTo>
                  <a:cubicBezTo>
                    <a:pt x="277" y="60"/>
                    <a:pt x="276" y="60"/>
                    <a:pt x="275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1" y="60"/>
                    <a:pt x="270" y="59"/>
                    <a:pt x="270" y="58"/>
                  </a:cubicBezTo>
                  <a:close/>
                  <a:moveTo>
                    <a:pt x="311" y="40"/>
                  </a:moveTo>
                  <a:cubicBezTo>
                    <a:pt x="307" y="31"/>
                    <a:pt x="302" y="22"/>
                    <a:pt x="298" y="13"/>
                  </a:cubicBezTo>
                  <a:cubicBezTo>
                    <a:pt x="298" y="13"/>
                    <a:pt x="298" y="13"/>
                    <a:pt x="298" y="13"/>
                  </a:cubicBezTo>
                  <a:cubicBezTo>
                    <a:pt x="285" y="40"/>
                    <a:pt x="285" y="40"/>
                    <a:pt x="285" y="40"/>
                  </a:cubicBezTo>
                  <a:lnTo>
                    <a:pt x="311" y="40"/>
                  </a:lnTo>
                  <a:close/>
                  <a:moveTo>
                    <a:pt x="345" y="7"/>
                  </a:moveTo>
                  <a:cubicBezTo>
                    <a:pt x="330" y="7"/>
                    <a:pt x="330" y="7"/>
                    <a:pt x="330" y="7"/>
                  </a:cubicBezTo>
                  <a:cubicBezTo>
                    <a:pt x="329" y="7"/>
                    <a:pt x="328" y="6"/>
                    <a:pt x="328" y="5"/>
                  </a:cubicBezTo>
                  <a:cubicBezTo>
                    <a:pt x="328" y="3"/>
                    <a:pt x="328" y="3"/>
                    <a:pt x="328" y="3"/>
                  </a:cubicBezTo>
                  <a:cubicBezTo>
                    <a:pt x="328" y="2"/>
                    <a:pt x="329" y="1"/>
                    <a:pt x="330" y="1"/>
                  </a:cubicBezTo>
                  <a:cubicBezTo>
                    <a:pt x="366" y="1"/>
                    <a:pt x="366" y="1"/>
                    <a:pt x="366" y="1"/>
                  </a:cubicBezTo>
                  <a:cubicBezTo>
                    <a:pt x="367" y="1"/>
                    <a:pt x="367" y="2"/>
                    <a:pt x="367" y="3"/>
                  </a:cubicBezTo>
                  <a:cubicBezTo>
                    <a:pt x="367" y="5"/>
                    <a:pt x="367" y="5"/>
                    <a:pt x="367" y="5"/>
                  </a:cubicBezTo>
                  <a:cubicBezTo>
                    <a:pt x="367" y="6"/>
                    <a:pt x="367" y="7"/>
                    <a:pt x="366" y="7"/>
                  </a:cubicBezTo>
                  <a:cubicBezTo>
                    <a:pt x="351" y="7"/>
                    <a:pt x="351" y="7"/>
                    <a:pt x="351" y="7"/>
                  </a:cubicBezTo>
                  <a:cubicBezTo>
                    <a:pt x="351" y="59"/>
                    <a:pt x="351" y="59"/>
                    <a:pt x="351" y="59"/>
                  </a:cubicBezTo>
                  <a:cubicBezTo>
                    <a:pt x="351" y="60"/>
                    <a:pt x="350" y="60"/>
                    <a:pt x="350" y="60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5" y="60"/>
                    <a:pt x="345" y="60"/>
                    <a:pt x="345" y="59"/>
                  </a:cubicBezTo>
                  <a:lnTo>
                    <a:pt x="345" y="7"/>
                  </a:lnTo>
                  <a:close/>
                  <a:moveTo>
                    <a:pt x="378" y="3"/>
                  </a:moveTo>
                  <a:cubicBezTo>
                    <a:pt x="378" y="2"/>
                    <a:pt x="379" y="1"/>
                    <a:pt x="379" y="1"/>
                  </a:cubicBezTo>
                  <a:cubicBezTo>
                    <a:pt x="383" y="1"/>
                    <a:pt x="383" y="1"/>
                    <a:pt x="383" y="1"/>
                  </a:cubicBezTo>
                  <a:cubicBezTo>
                    <a:pt x="384" y="1"/>
                    <a:pt x="384" y="2"/>
                    <a:pt x="384" y="3"/>
                  </a:cubicBezTo>
                  <a:cubicBezTo>
                    <a:pt x="384" y="59"/>
                    <a:pt x="384" y="59"/>
                    <a:pt x="384" y="59"/>
                  </a:cubicBezTo>
                  <a:cubicBezTo>
                    <a:pt x="384" y="60"/>
                    <a:pt x="384" y="60"/>
                    <a:pt x="383" y="60"/>
                  </a:cubicBezTo>
                  <a:cubicBezTo>
                    <a:pt x="379" y="60"/>
                    <a:pt x="379" y="60"/>
                    <a:pt x="379" y="60"/>
                  </a:cubicBezTo>
                  <a:cubicBezTo>
                    <a:pt x="379" y="60"/>
                    <a:pt x="378" y="60"/>
                    <a:pt x="378" y="59"/>
                  </a:cubicBezTo>
                  <a:lnTo>
                    <a:pt x="378" y="3"/>
                  </a:lnTo>
                  <a:close/>
                  <a:moveTo>
                    <a:pt x="427" y="0"/>
                  </a:moveTo>
                  <a:cubicBezTo>
                    <a:pt x="444" y="0"/>
                    <a:pt x="458" y="14"/>
                    <a:pt x="458" y="31"/>
                  </a:cubicBezTo>
                  <a:cubicBezTo>
                    <a:pt x="458" y="48"/>
                    <a:pt x="444" y="61"/>
                    <a:pt x="427" y="61"/>
                  </a:cubicBezTo>
                  <a:cubicBezTo>
                    <a:pt x="410" y="61"/>
                    <a:pt x="397" y="48"/>
                    <a:pt x="397" y="31"/>
                  </a:cubicBezTo>
                  <a:cubicBezTo>
                    <a:pt x="397" y="14"/>
                    <a:pt x="410" y="0"/>
                    <a:pt x="427" y="0"/>
                  </a:cubicBezTo>
                  <a:close/>
                  <a:moveTo>
                    <a:pt x="427" y="55"/>
                  </a:moveTo>
                  <a:cubicBezTo>
                    <a:pt x="441" y="55"/>
                    <a:pt x="452" y="44"/>
                    <a:pt x="452" y="31"/>
                  </a:cubicBezTo>
                  <a:cubicBezTo>
                    <a:pt x="452" y="17"/>
                    <a:pt x="441" y="6"/>
                    <a:pt x="427" y="6"/>
                  </a:cubicBezTo>
                  <a:cubicBezTo>
                    <a:pt x="414" y="6"/>
                    <a:pt x="403" y="17"/>
                    <a:pt x="403" y="31"/>
                  </a:cubicBezTo>
                  <a:cubicBezTo>
                    <a:pt x="403" y="44"/>
                    <a:pt x="414" y="55"/>
                    <a:pt x="427" y="55"/>
                  </a:cubicBezTo>
                  <a:close/>
                  <a:moveTo>
                    <a:pt x="470" y="2"/>
                  </a:moveTo>
                  <a:cubicBezTo>
                    <a:pt x="470" y="1"/>
                    <a:pt x="471" y="0"/>
                    <a:pt x="472" y="0"/>
                  </a:cubicBezTo>
                  <a:cubicBezTo>
                    <a:pt x="473" y="0"/>
                    <a:pt x="473" y="0"/>
                    <a:pt x="473" y="0"/>
                  </a:cubicBezTo>
                  <a:cubicBezTo>
                    <a:pt x="474" y="0"/>
                    <a:pt x="474" y="1"/>
                    <a:pt x="475" y="1"/>
                  </a:cubicBezTo>
                  <a:cubicBezTo>
                    <a:pt x="512" y="48"/>
                    <a:pt x="512" y="48"/>
                    <a:pt x="512" y="48"/>
                  </a:cubicBezTo>
                  <a:cubicBezTo>
                    <a:pt x="512" y="48"/>
                    <a:pt x="512" y="48"/>
                    <a:pt x="512" y="48"/>
                  </a:cubicBezTo>
                  <a:cubicBezTo>
                    <a:pt x="512" y="3"/>
                    <a:pt x="512" y="3"/>
                    <a:pt x="512" y="3"/>
                  </a:cubicBezTo>
                  <a:cubicBezTo>
                    <a:pt x="512" y="2"/>
                    <a:pt x="513" y="1"/>
                    <a:pt x="514" y="1"/>
                  </a:cubicBezTo>
                  <a:cubicBezTo>
                    <a:pt x="517" y="1"/>
                    <a:pt x="517" y="1"/>
                    <a:pt x="517" y="1"/>
                  </a:cubicBezTo>
                  <a:cubicBezTo>
                    <a:pt x="518" y="1"/>
                    <a:pt x="519" y="2"/>
                    <a:pt x="519" y="3"/>
                  </a:cubicBezTo>
                  <a:cubicBezTo>
                    <a:pt x="519" y="60"/>
                    <a:pt x="519" y="60"/>
                    <a:pt x="519" y="60"/>
                  </a:cubicBezTo>
                  <a:cubicBezTo>
                    <a:pt x="519" y="61"/>
                    <a:pt x="518" y="61"/>
                    <a:pt x="517" y="61"/>
                  </a:cubicBezTo>
                  <a:cubicBezTo>
                    <a:pt x="516" y="61"/>
                    <a:pt x="516" y="61"/>
                    <a:pt x="516" y="61"/>
                  </a:cubicBezTo>
                  <a:cubicBezTo>
                    <a:pt x="516" y="61"/>
                    <a:pt x="515" y="61"/>
                    <a:pt x="515" y="61"/>
                  </a:cubicBezTo>
                  <a:cubicBezTo>
                    <a:pt x="477" y="13"/>
                    <a:pt x="477" y="13"/>
                    <a:pt x="477" y="13"/>
                  </a:cubicBezTo>
                  <a:cubicBezTo>
                    <a:pt x="476" y="13"/>
                    <a:pt x="476" y="13"/>
                    <a:pt x="476" y="13"/>
                  </a:cubicBezTo>
                  <a:cubicBezTo>
                    <a:pt x="476" y="59"/>
                    <a:pt x="476" y="59"/>
                    <a:pt x="476" y="59"/>
                  </a:cubicBezTo>
                  <a:cubicBezTo>
                    <a:pt x="476" y="60"/>
                    <a:pt x="476" y="60"/>
                    <a:pt x="475" y="60"/>
                  </a:cubicBezTo>
                  <a:cubicBezTo>
                    <a:pt x="472" y="60"/>
                    <a:pt x="472" y="60"/>
                    <a:pt x="472" y="60"/>
                  </a:cubicBezTo>
                  <a:cubicBezTo>
                    <a:pt x="471" y="60"/>
                    <a:pt x="470" y="60"/>
                    <a:pt x="470" y="59"/>
                  </a:cubicBezTo>
                  <a:lnTo>
                    <a:pt x="470" y="2"/>
                  </a:lnTo>
                  <a:close/>
                  <a:moveTo>
                    <a:pt x="548" y="58"/>
                  </a:moveTo>
                  <a:cubicBezTo>
                    <a:pt x="573" y="1"/>
                    <a:pt x="573" y="1"/>
                    <a:pt x="573" y="1"/>
                  </a:cubicBezTo>
                  <a:cubicBezTo>
                    <a:pt x="574" y="1"/>
                    <a:pt x="574" y="0"/>
                    <a:pt x="575" y="0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7" y="1"/>
                    <a:pt x="577" y="1"/>
                  </a:cubicBezTo>
                  <a:cubicBezTo>
                    <a:pt x="603" y="58"/>
                    <a:pt x="603" y="58"/>
                    <a:pt x="603" y="58"/>
                  </a:cubicBezTo>
                  <a:cubicBezTo>
                    <a:pt x="603" y="59"/>
                    <a:pt x="602" y="60"/>
                    <a:pt x="601" y="60"/>
                  </a:cubicBezTo>
                  <a:cubicBezTo>
                    <a:pt x="598" y="60"/>
                    <a:pt x="598" y="60"/>
                    <a:pt x="598" y="60"/>
                  </a:cubicBezTo>
                  <a:cubicBezTo>
                    <a:pt x="597" y="60"/>
                    <a:pt x="596" y="60"/>
                    <a:pt x="596" y="60"/>
                  </a:cubicBezTo>
                  <a:cubicBezTo>
                    <a:pt x="590" y="46"/>
                    <a:pt x="590" y="46"/>
                    <a:pt x="590" y="46"/>
                  </a:cubicBezTo>
                  <a:cubicBezTo>
                    <a:pt x="560" y="46"/>
                    <a:pt x="560" y="46"/>
                    <a:pt x="560" y="46"/>
                  </a:cubicBezTo>
                  <a:cubicBezTo>
                    <a:pt x="554" y="60"/>
                    <a:pt x="554" y="60"/>
                    <a:pt x="554" y="60"/>
                  </a:cubicBezTo>
                  <a:cubicBezTo>
                    <a:pt x="554" y="60"/>
                    <a:pt x="553" y="60"/>
                    <a:pt x="552" y="60"/>
                  </a:cubicBezTo>
                  <a:cubicBezTo>
                    <a:pt x="549" y="60"/>
                    <a:pt x="549" y="60"/>
                    <a:pt x="549" y="60"/>
                  </a:cubicBezTo>
                  <a:cubicBezTo>
                    <a:pt x="548" y="60"/>
                    <a:pt x="547" y="59"/>
                    <a:pt x="548" y="58"/>
                  </a:cubicBezTo>
                  <a:close/>
                  <a:moveTo>
                    <a:pt x="588" y="40"/>
                  </a:moveTo>
                  <a:cubicBezTo>
                    <a:pt x="584" y="31"/>
                    <a:pt x="580" y="22"/>
                    <a:pt x="575" y="13"/>
                  </a:cubicBezTo>
                  <a:cubicBezTo>
                    <a:pt x="575" y="13"/>
                    <a:pt x="575" y="13"/>
                    <a:pt x="575" y="13"/>
                  </a:cubicBezTo>
                  <a:cubicBezTo>
                    <a:pt x="562" y="40"/>
                    <a:pt x="562" y="40"/>
                    <a:pt x="562" y="40"/>
                  </a:cubicBezTo>
                  <a:lnTo>
                    <a:pt x="588" y="40"/>
                  </a:lnTo>
                  <a:close/>
                  <a:moveTo>
                    <a:pt x="622" y="7"/>
                  </a:moveTo>
                  <a:cubicBezTo>
                    <a:pt x="607" y="7"/>
                    <a:pt x="607" y="7"/>
                    <a:pt x="607" y="7"/>
                  </a:cubicBezTo>
                  <a:cubicBezTo>
                    <a:pt x="606" y="7"/>
                    <a:pt x="605" y="6"/>
                    <a:pt x="605" y="5"/>
                  </a:cubicBezTo>
                  <a:cubicBezTo>
                    <a:pt x="605" y="3"/>
                    <a:pt x="605" y="3"/>
                    <a:pt x="605" y="3"/>
                  </a:cubicBezTo>
                  <a:cubicBezTo>
                    <a:pt x="605" y="2"/>
                    <a:pt x="606" y="1"/>
                    <a:pt x="607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4" y="1"/>
                    <a:pt x="645" y="2"/>
                    <a:pt x="645" y="3"/>
                  </a:cubicBezTo>
                  <a:cubicBezTo>
                    <a:pt x="645" y="5"/>
                    <a:pt x="645" y="5"/>
                    <a:pt x="645" y="5"/>
                  </a:cubicBezTo>
                  <a:cubicBezTo>
                    <a:pt x="645" y="6"/>
                    <a:pt x="644" y="7"/>
                    <a:pt x="643" y="7"/>
                  </a:cubicBezTo>
                  <a:cubicBezTo>
                    <a:pt x="628" y="7"/>
                    <a:pt x="628" y="7"/>
                    <a:pt x="628" y="7"/>
                  </a:cubicBezTo>
                  <a:cubicBezTo>
                    <a:pt x="628" y="59"/>
                    <a:pt x="628" y="59"/>
                    <a:pt x="628" y="59"/>
                  </a:cubicBezTo>
                  <a:cubicBezTo>
                    <a:pt x="628" y="60"/>
                    <a:pt x="627" y="60"/>
                    <a:pt x="627" y="60"/>
                  </a:cubicBezTo>
                  <a:cubicBezTo>
                    <a:pt x="623" y="60"/>
                    <a:pt x="623" y="60"/>
                    <a:pt x="623" y="60"/>
                  </a:cubicBezTo>
                  <a:cubicBezTo>
                    <a:pt x="623" y="60"/>
                    <a:pt x="622" y="60"/>
                    <a:pt x="622" y="59"/>
                  </a:cubicBezTo>
                  <a:lnTo>
                    <a:pt x="622" y="7"/>
                  </a:lnTo>
                  <a:close/>
                  <a:moveTo>
                    <a:pt x="669" y="3"/>
                  </a:moveTo>
                  <a:cubicBezTo>
                    <a:pt x="669" y="2"/>
                    <a:pt x="670" y="1"/>
                    <a:pt x="671" y="1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5" y="1"/>
                    <a:pt x="676" y="2"/>
                    <a:pt x="676" y="2"/>
                  </a:cubicBezTo>
                  <a:cubicBezTo>
                    <a:pt x="688" y="46"/>
                    <a:pt x="688" y="46"/>
                    <a:pt x="688" y="46"/>
                  </a:cubicBezTo>
                  <a:cubicBezTo>
                    <a:pt x="688" y="46"/>
                    <a:pt x="688" y="46"/>
                    <a:pt x="688" y="46"/>
                  </a:cubicBezTo>
                  <a:cubicBezTo>
                    <a:pt x="702" y="1"/>
                    <a:pt x="702" y="1"/>
                    <a:pt x="702" y="1"/>
                  </a:cubicBezTo>
                  <a:cubicBezTo>
                    <a:pt x="703" y="1"/>
                    <a:pt x="703" y="0"/>
                    <a:pt x="704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06" y="0"/>
                    <a:pt x="707" y="1"/>
                    <a:pt x="707" y="1"/>
                  </a:cubicBezTo>
                  <a:cubicBezTo>
                    <a:pt x="721" y="46"/>
                    <a:pt x="721" y="46"/>
                    <a:pt x="721" y="46"/>
                  </a:cubicBezTo>
                  <a:cubicBezTo>
                    <a:pt x="721" y="46"/>
                    <a:pt x="721" y="46"/>
                    <a:pt x="721" y="46"/>
                  </a:cubicBezTo>
                  <a:cubicBezTo>
                    <a:pt x="733" y="2"/>
                    <a:pt x="733" y="2"/>
                    <a:pt x="733" y="2"/>
                  </a:cubicBezTo>
                  <a:cubicBezTo>
                    <a:pt x="733" y="2"/>
                    <a:pt x="734" y="1"/>
                    <a:pt x="735" y="1"/>
                  </a:cubicBezTo>
                  <a:cubicBezTo>
                    <a:pt x="738" y="1"/>
                    <a:pt x="738" y="1"/>
                    <a:pt x="738" y="1"/>
                  </a:cubicBezTo>
                  <a:cubicBezTo>
                    <a:pt x="739" y="1"/>
                    <a:pt x="740" y="2"/>
                    <a:pt x="740" y="3"/>
                  </a:cubicBezTo>
                  <a:cubicBezTo>
                    <a:pt x="724" y="60"/>
                    <a:pt x="724" y="60"/>
                    <a:pt x="724" y="60"/>
                  </a:cubicBezTo>
                  <a:cubicBezTo>
                    <a:pt x="723" y="61"/>
                    <a:pt x="723" y="61"/>
                    <a:pt x="722" y="61"/>
                  </a:cubicBezTo>
                  <a:cubicBezTo>
                    <a:pt x="721" y="61"/>
                    <a:pt x="721" y="61"/>
                    <a:pt x="721" y="61"/>
                  </a:cubicBezTo>
                  <a:cubicBezTo>
                    <a:pt x="720" y="61"/>
                    <a:pt x="720" y="61"/>
                    <a:pt x="719" y="60"/>
                  </a:cubicBezTo>
                  <a:cubicBezTo>
                    <a:pt x="705" y="15"/>
                    <a:pt x="705" y="15"/>
                    <a:pt x="705" y="15"/>
                  </a:cubicBezTo>
                  <a:cubicBezTo>
                    <a:pt x="704" y="15"/>
                    <a:pt x="704" y="15"/>
                    <a:pt x="704" y="15"/>
                  </a:cubicBezTo>
                  <a:cubicBezTo>
                    <a:pt x="690" y="60"/>
                    <a:pt x="690" y="60"/>
                    <a:pt x="690" y="60"/>
                  </a:cubicBezTo>
                  <a:cubicBezTo>
                    <a:pt x="690" y="61"/>
                    <a:pt x="689" y="61"/>
                    <a:pt x="688" y="61"/>
                  </a:cubicBezTo>
                  <a:cubicBezTo>
                    <a:pt x="687" y="61"/>
                    <a:pt x="687" y="61"/>
                    <a:pt x="687" y="61"/>
                  </a:cubicBezTo>
                  <a:cubicBezTo>
                    <a:pt x="686" y="61"/>
                    <a:pt x="686" y="61"/>
                    <a:pt x="685" y="60"/>
                  </a:cubicBezTo>
                  <a:lnTo>
                    <a:pt x="669" y="3"/>
                  </a:lnTo>
                  <a:close/>
                  <a:moveTo>
                    <a:pt x="777" y="0"/>
                  </a:moveTo>
                  <a:cubicBezTo>
                    <a:pt x="794" y="0"/>
                    <a:pt x="807" y="14"/>
                    <a:pt x="807" y="31"/>
                  </a:cubicBezTo>
                  <a:cubicBezTo>
                    <a:pt x="807" y="48"/>
                    <a:pt x="794" y="61"/>
                    <a:pt x="777" y="61"/>
                  </a:cubicBezTo>
                  <a:cubicBezTo>
                    <a:pt x="760" y="61"/>
                    <a:pt x="746" y="48"/>
                    <a:pt x="746" y="31"/>
                  </a:cubicBezTo>
                  <a:cubicBezTo>
                    <a:pt x="746" y="14"/>
                    <a:pt x="760" y="0"/>
                    <a:pt x="777" y="0"/>
                  </a:cubicBezTo>
                  <a:close/>
                  <a:moveTo>
                    <a:pt x="777" y="55"/>
                  </a:moveTo>
                  <a:cubicBezTo>
                    <a:pt x="790" y="55"/>
                    <a:pt x="801" y="44"/>
                    <a:pt x="801" y="31"/>
                  </a:cubicBezTo>
                  <a:cubicBezTo>
                    <a:pt x="801" y="17"/>
                    <a:pt x="790" y="6"/>
                    <a:pt x="777" y="6"/>
                  </a:cubicBezTo>
                  <a:cubicBezTo>
                    <a:pt x="763" y="6"/>
                    <a:pt x="752" y="17"/>
                    <a:pt x="752" y="31"/>
                  </a:cubicBezTo>
                  <a:cubicBezTo>
                    <a:pt x="752" y="44"/>
                    <a:pt x="763" y="55"/>
                    <a:pt x="777" y="55"/>
                  </a:cubicBezTo>
                  <a:close/>
                  <a:moveTo>
                    <a:pt x="820" y="3"/>
                  </a:moveTo>
                  <a:cubicBezTo>
                    <a:pt x="820" y="2"/>
                    <a:pt x="820" y="1"/>
                    <a:pt x="821" y="1"/>
                  </a:cubicBezTo>
                  <a:cubicBezTo>
                    <a:pt x="843" y="1"/>
                    <a:pt x="843" y="1"/>
                    <a:pt x="843" y="1"/>
                  </a:cubicBezTo>
                  <a:cubicBezTo>
                    <a:pt x="854" y="1"/>
                    <a:pt x="862" y="9"/>
                    <a:pt x="862" y="19"/>
                  </a:cubicBezTo>
                  <a:cubicBezTo>
                    <a:pt x="862" y="27"/>
                    <a:pt x="857" y="34"/>
                    <a:pt x="849" y="37"/>
                  </a:cubicBezTo>
                  <a:cubicBezTo>
                    <a:pt x="861" y="58"/>
                    <a:pt x="861" y="58"/>
                    <a:pt x="861" y="58"/>
                  </a:cubicBezTo>
                  <a:cubicBezTo>
                    <a:pt x="861" y="59"/>
                    <a:pt x="861" y="60"/>
                    <a:pt x="859" y="60"/>
                  </a:cubicBezTo>
                  <a:cubicBezTo>
                    <a:pt x="855" y="60"/>
                    <a:pt x="855" y="60"/>
                    <a:pt x="855" y="60"/>
                  </a:cubicBezTo>
                  <a:cubicBezTo>
                    <a:pt x="854" y="60"/>
                    <a:pt x="854" y="60"/>
                    <a:pt x="854" y="59"/>
                  </a:cubicBezTo>
                  <a:cubicBezTo>
                    <a:pt x="842" y="37"/>
                    <a:pt x="842" y="37"/>
                    <a:pt x="842" y="37"/>
                  </a:cubicBezTo>
                  <a:cubicBezTo>
                    <a:pt x="826" y="37"/>
                    <a:pt x="826" y="37"/>
                    <a:pt x="826" y="37"/>
                  </a:cubicBezTo>
                  <a:cubicBezTo>
                    <a:pt x="826" y="59"/>
                    <a:pt x="826" y="59"/>
                    <a:pt x="826" y="59"/>
                  </a:cubicBezTo>
                  <a:cubicBezTo>
                    <a:pt x="826" y="60"/>
                    <a:pt x="826" y="60"/>
                    <a:pt x="825" y="60"/>
                  </a:cubicBezTo>
                  <a:cubicBezTo>
                    <a:pt x="821" y="60"/>
                    <a:pt x="821" y="60"/>
                    <a:pt x="821" y="60"/>
                  </a:cubicBezTo>
                  <a:cubicBezTo>
                    <a:pt x="820" y="60"/>
                    <a:pt x="820" y="60"/>
                    <a:pt x="820" y="59"/>
                  </a:cubicBezTo>
                  <a:lnTo>
                    <a:pt x="820" y="3"/>
                  </a:lnTo>
                  <a:close/>
                  <a:moveTo>
                    <a:pt x="843" y="32"/>
                  </a:moveTo>
                  <a:cubicBezTo>
                    <a:pt x="849" y="32"/>
                    <a:pt x="855" y="26"/>
                    <a:pt x="855" y="19"/>
                  </a:cubicBezTo>
                  <a:cubicBezTo>
                    <a:pt x="855" y="13"/>
                    <a:pt x="849" y="7"/>
                    <a:pt x="843" y="7"/>
                  </a:cubicBezTo>
                  <a:cubicBezTo>
                    <a:pt x="826" y="7"/>
                    <a:pt x="826" y="7"/>
                    <a:pt x="826" y="7"/>
                  </a:cubicBezTo>
                  <a:cubicBezTo>
                    <a:pt x="826" y="32"/>
                    <a:pt x="826" y="32"/>
                    <a:pt x="826" y="32"/>
                  </a:cubicBezTo>
                  <a:lnTo>
                    <a:pt x="843" y="32"/>
                  </a:lnTo>
                  <a:close/>
                  <a:moveTo>
                    <a:pt x="875" y="3"/>
                  </a:moveTo>
                  <a:cubicBezTo>
                    <a:pt x="875" y="2"/>
                    <a:pt x="876" y="1"/>
                    <a:pt x="877" y="1"/>
                  </a:cubicBezTo>
                  <a:cubicBezTo>
                    <a:pt x="879" y="1"/>
                    <a:pt x="879" y="1"/>
                    <a:pt x="879" y="1"/>
                  </a:cubicBezTo>
                  <a:cubicBezTo>
                    <a:pt x="880" y="1"/>
                    <a:pt x="881" y="2"/>
                    <a:pt x="881" y="3"/>
                  </a:cubicBezTo>
                  <a:cubicBezTo>
                    <a:pt x="881" y="28"/>
                    <a:pt x="881" y="28"/>
                    <a:pt x="881" y="28"/>
                  </a:cubicBezTo>
                  <a:cubicBezTo>
                    <a:pt x="908" y="2"/>
                    <a:pt x="908" y="2"/>
                    <a:pt x="908" y="2"/>
                  </a:cubicBezTo>
                  <a:cubicBezTo>
                    <a:pt x="908" y="2"/>
                    <a:pt x="909" y="1"/>
                    <a:pt x="909" y="1"/>
                  </a:cubicBezTo>
                  <a:cubicBezTo>
                    <a:pt x="914" y="1"/>
                    <a:pt x="914" y="1"/>
                    <a:pt x="914" y="1"/>
                  </a:cubicBezTo>
                  <a:cubicBezTo>
                    <a:pt x="915" y="1"/>
                    <a:pt x="916" y="3"/>
                    <a:pt x="915" y="4"/>
                  </a:cubicBezTo>
                  <a:cubicBezTo>
                    <a:pt x="888" y="30"/>
                    <a:pt x="888" y="30"/>
                    <a:pt x="888" y="30"/>
                  </a:cubicBezTo>
                  <a:cubicBezTo>
                    <a:pt x="916" y="58"/>
                    <a:pt x="916" y="58"/>
                    <a:pt x="916" y="58"/>
                  </a:cubicBezTo>
                  <a:cubicBezTo>
                    <a:pt x="916" y="58"/>
                    <a:pt x="916" y="60"/>
                    <a:pt x="914" y="60"/>
                  </a:cubicBezTo>
                  <a:cubicBezTo>
                    <a:pt x="910" y="60"/>
                    <a:pt x="910" y="60"/>
                    <a:pt x="910" y="60"/>
                  </a:cubicBezTo>
                  <a:cubicBezTo>
                    <a:pt x="909" y="60"/>
                    <a:pt x="909" y="60"/>
                    <a:pt x="909" y="60"/>
                  </a:cubicBezTo>
                  <a:cubicBezTo>
                    <a:pt x="881" y="32"/>
                    <a:pt x="881" y="32"/>
                    <a:pt x="881" y="32"/>
                  </a:cubicBezTo>
                  <a:cubicBezTo>
                    <a:pt x="881" y="58"/>
                    <a:pt x="881" y="58"/>
                    <a:pt x="881" y="58"/>
                  </a:cubicBezTo>
                  <a:cubicBezTo>
                    <a:pt x="881" y="60"/>
                    <a:pt x="880" y="60"/>
                    <a:pt x="879" y="60"/>
                  </a:cubicBezTo>
                  <a:cubicBezTo>
                    <a:pt x="877" y="60"/>
                    <a:pt x="877" y="60"/>
                    <a:pt x="877" y="60"/>
                  </a:cubicBezTo>
                  <a:cubicBezTo>
                    <a:pt x="876" y="60"/>
                    <a:pt x="875" y="60"/>
                    <a:pt x="875" y="58"/>
                  </a:cubicBezTo>
                  <a:lnTo>
                    <a:pt x="875" y="3"/>
                  </a:ln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174" y="6400800"/>
            <a:ext cx="10672315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489" y="6400800"/>
            <a:ext cx="301830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2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AC51EB-376C-4323-B859-774F98C67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732BBD-D948-4696-95C9-B565ED2FA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3E48279-6A03-47ED-ABCE-DFD2D1F3A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82D9-DF2E-4EEE-AFB4-F238C9D1663D}" type="datetimeFigureOut">
              <a:rPr lang="hu-HU" smtClean="0"/>
              <a:t>2021. 11. 22.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CCFDB36-6145-4D17-B621-5010D49C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5F7B74D-EF75-4FEE-9C28-FE840149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4ADC-B2B1-4059-9A0F-83AB9AF82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9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AE3BB1-FE68-4E2A-874B-B1172EFB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BD6CE2F-2B24-4E44-B5FB-A2584D3EA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68415D3-EB40-48DC-8F3C-8A786080C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82D9-DF2E-4EEE-AFB4-F238C9D1663D}" type="datetimeFigureOut">
              <a:rPr lang="hu-HU" smtClean="0"/>
              <a:t>2021. 11. 22.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CBA1E4-61D2-4AF1-A323-B04CF63E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7BAE650-EBEE-42AD-9A88-3757BA2E4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4ADC-B2B1-4059-9A0F-83AB9AF82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5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F11D87-535F-41B8-8E92-528BA526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62B69BF-63BB-4D4E-8FDE-AFD02E985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874B435-F1B8-4FF0-87DD-9EAD3258B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D1305A4-009A-4DA3-B716-AA669D11D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82D9-DF2E-4EEE-AFB4-F238C9D1663D}" type="datetimeFigureOut">
              <a:rPr lang="hu-HU" smtClean="0"/>
              <a:t>2021. 11. 22.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C731D05-4760-4E40-A457-D92FB1D7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66F4F4E-8026-4DC1-A143-E32D698D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4ADC-B2B1-4059-9A0F-83AB9AF82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929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56FDB1-936F-42B2-8088-83B9868F5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962E9C6-B227-4B58-A189-67F9A79C5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A0C91C9-2418-4BC6-8AE9-4A240E271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F8A2297-292E-472E-A677-062E28321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BDCA63A-3E8D-454F-A76D-F38FB1B3A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85A48F9-320A-4C5C-A1AB-84E80E252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82D9-DF2E-4EEE-AFB4-F238C9D1663D}" type="datetimeFigureOut">
              <a:rPr lang="hu-HU" smtClean="0"/>
              <a:t>2021. 11. 22.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EDCFD19-151C-40E8-8E22-B5DD5889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F3CC655-56A4-4773-BBDD-EA0E9303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4ADC-B2B1-4059-9A0F-83AB9AF82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857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FAEF97-6F4E-4560-807B-48BAD11D5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CF511CB-EB9F-4E9D-953A-D23D2B69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82D9-DF2E-4EEE-AFB4-F238C9D1663D}" type="datetimeFigureOut">
              <a:rPr lang="hu-HU" smtClean="0"/>
              <a:t>2021. 11. 22.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28DB7DF-872D-4978-A072-2B004EC0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84F3475-B1C1-4069-A7FD-D625FD41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4ADC-B2B1-4059-9A0F-83AB9AF82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510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4461CED-ED0C-4FEC-BFA6-3D0956439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82D9-DF2E-4EEE-AFB4-F238C9D1663D}" type="datetimeFigureOut">
              <a:rPr lang="hu-HU" smtClean="0"/>
              <a:t>2021. 11. 22.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2C4C9FE-236D-4718-99A1-01D8B5E57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3F74603-D51F-430D-829E-21687870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4ADC-B2B1-4059-9A0F-83AB9AF82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185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4CD567-8BA2-4E51-BEB1-83D18FFD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4E4353C-95E6-4FC0-8818-0AB399E2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3B8BFA5-6D47-4906-8E2C-FDE837215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56D1DCE-F119-427C-893F-44F6AAB9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82D9-DF2E-4EEE-AFB4-F238C9D1663D}" type="datetimeFigureOut">
              <a:rPr lang="hu-HU" smtClean="0"/>
              <a:t>2021. 11. 22.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1A90ED7-A3B0-4704-9E8A-CF0A14D5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3FAABB9-0E30-4298-BFA3-5FD6CAA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4ADC-B2B1-4059-9A0F-83AB9AF82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53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B5FE2-E05F-42CB-9696-D3F13729B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D716048-3E6F-47CD-BAFC-12288809B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086F361-5C8B-4228-8054-A12D1C3BD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8C3D3AB-9198-4297-9C60-0067F9C0F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82D9-DF2E-4EEE-AFB4-F238C9D1663D}" type="datetimeFigureOut">
              <a:rPr lang="hu-HU" smtClean="0"/>
              <a:t>2021. 11. 22.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A39986A-D80C-424B-99BA-F771A078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2CFDACD-A8E0-43B2-BC54-E0B13F0D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4ADC-B2B1-4059-9A0F-83AB9AF82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057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28FB5700-6705-4BE1-AB8E-A02A3D3B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1B7309-EF06-4E20-9933-4DFDBDDF2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DDAE537-292B-40F6-B494-075538387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82D9-DF2E-4EEE-AFB4-F238C9D1663D}" type="datetimeFigureOut">
              <a:rPr lang="hu-HU" smtClean="0"/>
              <a:t>2021. 11. 22.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65B11B2-9EB4-444E-972F-5A09D4940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6AFE27-8049-41CB-9DD5-956F60DF4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04ADC-B2B1-4059-9A0F-83AB9AF82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265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7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9.jpeg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sv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24" Type="http://schemas.openxmlformats.org/officeDocument/2006/relationships/image" Target="../media/image23.png"/><Relationship Id="rId32" Type="http://schemas.openxmlformats.org/officeDocument/2006/relationships/image" Target="../media/image31.jpeg"/><Relationship Id="rId37" Type="http://schemas.openxmlformats.org/officeDocument/2006/relationships/image" Target="../media/image36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12.svg"/><Relationship Id="rId19" Type="http://schemas.openxmlformats.org/officeDocument/2006/relationships/image" Target="../media/image18.png"/><Relationship Id="rId31" Type="http://schemas.openxmlformats.org/officeDocument/2006/relationships/image" Target="../media/image30.jpe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Relationship Id="rId22" Type="http://schemas.openxmlformats.org/officeDocument/2006/relationships/image" Target="../media/image21.emf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Relationship Id="rId35" Type="http://schemas.openxmlformats.org/officeDocument/2006/relationships/image" Target="../media/image34.png"/><Relationship Id="rId8" Type="http://schemas.openxmlformats.org/officeDocument/2006/relationships/image" Target="../media/image10.pn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inem.digitalisjoletprogram.hu/hu-HU/search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4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3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0E52B4-BE8C-4B82-8F3B-E4CB40640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2939"/>
            <a:ext cx="9144000" cy="1621528"/>
          </a:xfrm>
        </p:spPr>
        <p:txBody>
          <a:bodyPr>
            <a:noAutofit/>
          </a:bodyPr>
          <a:lstStyle/>
          <a:p>
            <a:pPr algn="l"/>
            <a:r>
              <a:rPr lang="hu-HU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Digitális államkormányzás és jelentősége   a közigazgatásban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17C79BA-4BAF-430C-82F9-0C6AA957D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05175"/>
            <a:ext cx="10572750" cy="1962150"/>
          </a:xfrm>
        </p:spPr>
        <p:txBody>
          <a:bodyPr>
            <a:normAutofit/>
          </a:bodyPr>
          <a:lstStyle/>
          <a:p>
            <a:pPr algn="l"/>
            <a:r>
              <a:rPr lang="hu-HU" sz="2500" cap="all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dr. Gál András Levente</a:t>
            </a:r>
          </a:p>
          <a:p>
            <a:pPr algn="l"/>
            <a:r>
              <a:rPr lang="hu-H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Digitális Jólét Program szakmai vezető                                                                                                                                                                                      Nemzeti Adatgazdasági Tudásközpont vezető </a:t>
            </a:r>
          </a:p>
          <a:p>
            <a:pPr algn="l"/>
            <a:r>
              <a:rPr lang="hu-H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2021. november 19. </a:t>
            </a:r>
          </a:p>
        </p:txBody>
      </p:sp>
      <p:sp>
        <p:nvSpPr>
          <p:cNvPr id="4" name="Alcím 2">
            <a:extLst>
              <a:ext uri="{FF2B5EF4-FFF2-40B4-BE49-F238E27FC236}">
                <a16:creationId xmlns:a16="http://schemas.microsoft.com/office/drawing/2014/main" id="{1FE0CD22-12FD-4E5D-90F5-99BD6024F666}"/>
              </a:ext>
            </a:extLst>
          </p:cNvPr>
          <p:cNvSpPr txBox="1">
            <a:spLocks/>
          </p:cNvSpPr>
          <p:nvPr/>
        </p:nvSpPr>
        <p:spPr>
          <a:xfrm>
            <a:off x="1524000" y="3822562"/>
            <a:ext cx="9144000" cy="423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églalap 1">
            <a:extLst>
              <a:ext uri="{FF2B5EF4-FFF2-40B4-BE49-F238E27FC236}">
                <a16:creationId xmlns:a16="http://schemas.microsoft.com/office/drawing/2014/main" id="{866D2050-E866-4C94-B04E-8A2A357B9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24" y="1700808"/>
            <a:ext cx="10153128" cy="441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07000"/>
              </a:lnSpc>
              <a:spcBef>
                <a:spcPct val="0"/>
              </a:spcBef>
              <a:buFontTx/>
              <a:buAutoNum type="arabicPeriod"/>
            </a:pPr>
            <a:r>
              <a:rPr lang="hu-HU" altLang="hu-HU" sz="2400" dirty="0"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A kormányzat működésnek digitális fizikai és virtuális eszközök legcélszerűbb alkalmazásával történő hatékonyság növelése (lényegében a 2011-es </a:t>
            </a:r>
            <a:r>
              <a:rPr lang="hu-HU" altLang="hu-HU" sz="2400" dirty="0" err="1"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eközigazgatási</a:t>
            </a:r>
            <a:r>
              <a:rPr lang="hu-HU" altLang="hu-HU" sz="2400" dirty="0"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 definíció),</a:t>
            </a:r>
          </a:p>
          <a:p>
            <a:pPr marL="457200" indent="-457200" algn="just">
              <a:lnSpc>
                <a:spcPct val="107000"/>
              </a:lnSpc>
              <a:spcBef>
                <a:spcPct val="0"/>
              </a:spcBef>
              <a:buFontTx/>
              <a:buAutoNum type="arabicPeriod"/>
            </a:pPr>
            <a:endParaRPr lang="hu-HU" altLang="hu-HU" sz="2400" dirty="0">
              <a:latin typeface="Robot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Bef>
                <a:spcPct val="0"/>
              </a:spcBef>
              <a:buFontTx/>
              <a:buAutoNum type="arabicPeriod"/>
            </a:pPr>
            <a:r>
              <a:rPr lang="hu-HU" altLang="hu-HU" sz="2400" dirty="0"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A funkcionális, szakmai és politikai működés által előállított illetve elérhető adatok felhasználása által a lehető legnagyobb fokú robotizálás megvalósítása, oly módon, hogy az így mind az egyedi, mind a normatív  nagyobb frekvenciájú és összetettebb feladat-végrehajtás, működés az új matematikai módszerek (hálózattudomány) által, mérhető-értékelhető és irányítható-felügyelhető legyen. </a:t>
            </a:r>
          </a:p>
        </p:txBody>
      </p:sp>
      <p:sp>
        <p:nvSpPr>
          <p:cNvPr id="129027" name="Szövegdoboz 2">
            <a:extLst>
              <a:ext uri="{FF2B5EF4-FFF2-40B4-BE49-F238E27FC236}">
                <a16:creationId xmlns:a16="http://schemas.microsoft.com/office/drawing/2014/main" id="{8682DBBB-1319-4562-8439-F58053E80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324" y="764704"/>
            <a:ext cx="87110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4000" b="1" dirty="0">
                <a:latin typeface="Roboto"/>
              </a:rPr>
              <a:t>Digitális államkormányzás fogalma</a:t>
            </a:r>
            <a:endParaRPr lang="hu-HU" altLang="hu-HU" sz="4000" dirty="0">
              <a:latin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C6369CA8-8288-C442-8DC7-109D58FE6E11}"/>
              </a:ext>
            </a:extLst>
          </p:cNvPr>
          <p:cNvGraphicFramePr>
            <a:graphicFrameLocks noGrp="1"/>
          </p:cNvGraphicFramePr>
          <p:nvPr/>
        </p:nvGraphicFramePr>
        <p:xfrm>
          <a:off x="17810" y="308758"/>
          <a:ext cx="12174189" cy="5373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591">
                  <a:extLst>
                    <a:ext uri="{9D8B030D-6E8A-4147-A177-3AD203B41FA5}">
                      <a16:colId xmlns:a16="http://schemas.microsoft.com/office/drawing/2014/main" val="1966155214"/>
                    </a:ext>
                  </a:extLst>
                </a:gridCol>
                <a:gridCol w="2343050">
                  <a:extLst>
                    <a:ext uri="{9D8B030D-6E8A-4147-A177-3AD203B41FA5}">
                      <a16:colId xmlns:a16="http://schemas.microsoft.com/office/drawing/2014/main" val="1200437389"/>
                    </a:ext>
                  </a:extLst>
                </a:gridCol>
                <a:gridCol w="928165">
                  <a:extLst>
                    <a:ext uri="{9D8B030D-6E8A-4147-A177-3AD203B41FA5}">
                      <a16:colId xmlns:a16="http://schemas.microsoft.com/office/drawing/2014/main" val="2369977442"/>
                    </a:ext>
                  </a:extLst>
                </a:gridCol>
                <a:gridCol w="1841005">
                  <a:extLst>
                    <a:ext uri="{9D8B030D-6E8A-4147-A177-3AD203B41FA5}">
                      <a16:colId xmlns:a16="http://schemas.microsoft.com/office/drawing/2014/main" val="2742026894"/>
                    </a:ext>
                  </a:extLst>
                </a:gridCol>
                <a:gridCol w="1668387">
                  <a:extLst>
                    <a:ext uri="{9D8B030D-6E8A-4147-A177-3AD203B41FA5}">
                      <a16:colId xmlns:a16="http://schemas.microsoft.com/office/drawing/2014/main" val="3456926006"/>
                    </a:ext>
                  </a:extLst>
                </a:gridCol>
                <a:gridCol w="1841005">
                  <a:extLst>
                    <a:ext uri="{9D8B030D-6E8A-4147-A177-3AD203B41FA5}">
                      <a16:colId xmlns:a16="http://schemas.microsoft.com/office/drawing/2014/main" val="2556814570"/>
                    </a:ext>
                  </a:extLst>
                </a:gridCol>
                <a:gridCol w="2431986">
                  <a:extLst>
                    <a:ext uri="{9D8B030D-6E8A-4147-A177-3AD203B41FA5}">
                      <a16:colId xmlns:a16="http://schemas.microsoft.com/office/drawing/2014/main" val="1422163994"/>
                    </a:ext>
                  </a:extLst>
                </a:gridCol>
              </a:tblGrid>
              <a:tr h="440081">
                <a:tc>
                  <a:txBody>
                    <a:bodyPr/>
                    <a:lstStyle/>
                    <a:p>
                      <a:pPr algn="l"/>
                      <a:r>
                        <a:rPr lang="en-HU" sz="1400" dirty="0"/>
                        <a:t>Kiindulás</a:t>
                      </a: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HU" sz="1600" spc="120" baseline="0" dirty="0"/>
                        <a:t>MAGYARY 11.0 ÉS 12.0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H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8349436"/>
                  </a:ext>
                </a:extLst>
              </a:tr>
              <a:tr h="296464">
                <a:tc>
                  <a:txBody>
                    <a:bodyPr/>
                    <a:lstStyle/>
                    <a:p>
                      <a:pPr algn="l"/>
                      <a:r>
                        <a:rPr lang="en-HU" sz="1400" dirty="0"/>
                        <a:t>Fő cél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HU" sz="1400" dirty="0"/>
                        <a:t>Hatékony nemzeti közszolgálat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HU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HU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H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H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9816748"/>
                  </a:ext>
                </a:extLst>
              </a:tr>
              <a:tr h="503989">
                <a:tc>
                  <a:txBody>
                    <a:bodyPr/>
                    <a:lstStyle/>
                    <a:p>
                      <a:pPr algn="l"/>
                      <a:r>
                        <a:rPr lang="en-HU" sz="1400" dirty="0"/>
                        <a:t>Beavatkozási területek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U" sz="1800" b="1" dirty="0"/>
                        <a:t>Szervezet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HU" sz="1800" b="1" dirty="0"/>
                        <a:t>Feladat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H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HU" sz="1800" b="1" dirty="0"/>
                        <a:t>Eljárás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U" sz="1800" b="1" dirty="0"/>
                        <a:t>Személyzet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625927"/>
                  </a:ext>
                </a:extLst>
              </a:tr>
              <a:tr h="2934992">
                <a:tc>
                  <a:txBody>
                    <a:bodyPr/>
                    <a:lstStyle/>
                    <a:p>
                      <a:pPr algn="l"/>
                      <a:r>
                        <a:rPr lang="en-HU" sz="1400" dirty="0"/>
                        <a:t>Intézkedések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GB" sz="1200" dirty="0"/>
                        <a:t>K</a:t>
                      </a:r>
                      <a:r>
                        <a:rPr lang="en-HU" sz="1200" dirty="0"/>
                        <a:t>oalíciók – új gazdasági és társadalmi partnerség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GB" sz="1200" dirty="0"/>
                        <a:t>H</a:t>
                      </a:r>
                      <a:r>
                        <a:rPr lang="en-HU" sz="1200" dirty="0"/>
                        <a:t>álózati működés – illetékesség átlépése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HU" sz="1200" dirty="0"/>
                        <a:t>Hitelesítési képesség növekedése – külső és rugalmas közfeladatellátás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HU" sz="1200" dirty="0"/>
                        <a:t>Újszerű nemzetközi partnerségek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HU" sz="1200" dirty="0"/>
                        <a:t>Diagnosztikai vizsgálat – adott szervezet ökoszisztémában elfoglalt helyzete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HU" sz="1200" dirty="0"/>
                        <a:t>Blockchain szervezeti értelmezése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HU" sz="1200" dirty="0"/>
                        <a:t>„Technológiai személyek” felelőssége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HU" sz="1200" dirty="0"/>
                        <a:t>E-közigazgatás elveszti átfogó feladat jellegét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HU" sz="1200" dirty="0"/>
                        <a:t>Új típusú szuverenitásvédelem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HU" sz="1200" dirty="0"/>
                        <a:t>Minden ágazatban a digitalizáció +/- hatásai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HU" sz="1200" dirty="0"/>
                        <a:t>Új szerkezetű közteherviselés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HU" sz="1200" dirty="0"/>
                        <a:t>Új típusú jogszabályalkotás, normaalgoritmizálás (gyorsabb avulás)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GB" sz="1200" dirty="0"/>
                        <a:t>A</a:t>
                      </a:r>
                      <a:r>
                        <a:rPr lang="en-HU" sz="1200" dirty="0"/>
                        <a:t>datalapú működés (adatvagyon politika)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HU" sz="1200" dirty="0"/>
                        <a:t>Mesterséges intelligencia (új típusú beszámítási pont – technológiai személy)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HU" sz="1200" dirty="0"/>
                        <a:t> Globális megfigyelő rendszerek – observatory-k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H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228600" indent="-228600" algn="l">
                        <a:buAutoNum type="arabicPeriod"/>
                      </a:pPr>
                      <a:r>
                        <a:rPr lang="en-HU" sz="1200" dirty="0"/>
                        <a:t>Eljárásautomatizálás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GB" sz="1200" dirty="0" err="1"/>
                        <a:t>Ü</a:t>
                      </a:r>
                      <a:r>
                        <a:rPr lang="en-HU" sz="1200" dirty="0"/>
                        <a:t>gyfélprofilozás és kezdeményező ügyintézés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HU" sz="1200" dirty="0"/>
                        <a:t>Összetettebb mérlegelés általi döntés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HU" sz="1200" dirty="0"/>
                        <a:t>Hatékonyabb hatásvizsgálat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HU" sz="1200" dirty="0"/>
                        <a:t>Egyfokú eljárások térnyerése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HU" sz="1200" dirty="0"/>
                        <a:t>Magasabb frekvenciájú és párhuzamosan futó folyamatok felügyelete új eszközökkel (hálózatkutatás)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HU" sz="1200" dirty="0"/>
                        <a:t>Új joghatóság – kibertér megragadása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HU" sz="1200" dirty="0"/>
                        <a:t>Újszerű hitelesítés – kvantum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l">
                        <a:buAutoNum type="arabicPeriod"/>
                      </a:pPr>
                      <a:r>
                        <a:rPr lang="en-HU" sz="1200" dirty="0"/>
                        <a:t>Komptenciafejlesztő műhelyek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HU" sz="1200" dirty="0"/>
                        <a:t>Újfajta életpályák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GB" sz="1200" dirty="0"/>
                        <a:t>K</a:t>
                      </a:r>
                      <a:r>
                        <a:rPr lang="en-HU" sz="1200" dirty="0"/>
                        <a:t>oszerűbb VIR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HU" sz="1200" dirty="0"/>
                        <a:t>Teljesítménydiagnosztika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GB" sz="1200" dirty="0"/>
                        <a:t>S</a:t>
                      </a:r>
                      <a:r>
                        <a:rPr lang="en-HU" sz="1200" dirty="0"/>
                        <a:t>zakértőfelhő a szűkülő tisztviselői kar mellett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HU" sz="1200" dirty="0"/>
                        <a:t>Formális és informális működés kezelése és használata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79759"/>
                  </a:ext>
                </a:extLst>
              </a:tr>
              <a:tr h="717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U" sz="1400" dirty="0"/>
                        <a:t>Beavatkozási területek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HU" sz="1800" b="1" dirty="0"/>
                        <a:t>adat</a:t>
                      </a:r>
                    </a:p>
                  </a:txBody>
                  <a:tcPr marL="1800000" marR="3600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H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HU" sz="1800" b="1" dirty="0"/>
                        <a:t>robot</a:t>
                      </a:r>
                    </a:p>
                  </a:txBody>
                  <a:tcPr marL="1800000" marR="3600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H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HU" sz="1800" b="1" dirty="0"/>
                        <a:t>hálózat</a:t>
                      </a:r>
                    </a:p>
                  </a:txBody>
                  <a:tcPr marL="1800000" marR="3600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2158604"/>
                  </a:ext>
                </a:extLst>
              </a:tr>
              <a:tr h="374883">
                <a:tc>
                  <a:txBody>
                    <a:bodyPr/>
                    <a:lstStyle/>
                    <a:p>
                      <a:pPr algn="l"/>
                      <a:endParaRPr lang="en-H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621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HU" sz="1600" b="1" spc="120" baseline="0" dirty="0">
                          <a:solidFill>
                            <a:schemeClr val="bg1"/>
                          </a:solidFill>
                        </a:rPr>
                        <a:t>DIGITÁLIS MAGYARY 1.0</a:t>
                      </a:r>
                    </a:p>
                  </a:txBody>
                  <a:tcPr anchor="ctr">
                    <a:solidFill>
                      <a:srgbClr val="2621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H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HU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2649290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A511F604-E9DE-5B4F-B7D6-C996CBCB27CD}"/>
              </a:ext>
            </a:extLst>
          </p:cNvPr>
          <p:cNvGrpSpPr/>
          <p:nvPr/>
        </p:nvGrpSpPr>
        <p:grpSpPr>
          <a:xfrm>
            <a:off x="2060480" y="4583876"/>
            <a:ext cx="873194" cy="873194"/>
            <a:chOff x="2060480" y="4583876"/>
            <a:chExt cx="873194" cy="87319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83EC93E-C8F9-6945-8DEA-3130A848B0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82358" y="4655392"/>
              <a:ext cx="654304" cy="654304"/>
            </a:xfrm>
            <a:prstGeom prst="ellipse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7429E6A-FAAA-F64A-865F-95A87452A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0480" y="4583876"/>
              <a:ext cx="873194" cy="87319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189B153-5A25-2E4E-B4CA-7F7B723126D0}"/>
              </a:ext>
            </a:extLst>
          </p:cNvPr>
          <p:cNvGrpSpPr/>
          <p:nvPr/>
        </p:nvGrpSpPr>
        <p:grpSpPr>
          <a:xfrm>
            <a:off x="5513864" y="4583876"/>
            <a:ext cx="873194" cy="873194"/>
            <a:chOff x="5513864" y="4583876"/>
            <a:chExt cx="873194" cy="87319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33B140A-42DE-204B-904D-E1FF27E17A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43657" y="4655392"/>
              <a:ext cx="654304" cy="654304"/>
            </a:xfrm>
            <a:prstGeom prst="ellipse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BF515C7-D8CB-E047-9241-646ACDD46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3864" y="4583876"/>
              <a:ext cx="873194" cy="87319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CD9B13-ADE4-AE40-9644-24F2C8066E5C}"/>
              </a:ext>
            </a:extLst>
          </p:cNvPr>
          <p:cNvGrpSpPr/>
          <p:nvPr/>
        </p:nvGrpSpPr>
        <p:grpSpPr>
          <a:xfrm>
            <a:off x="8823998" y="4583876"/>
            <a:ext cx="873194" cy="873194"/>
            <a:chOff x="8823998" y="4583876"/>
            <a:chExt cx="873194" cy="87319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1BF75E5-7206-4E44-9766-3B12CB784F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2222" y="4655392"/>
              <a:ext cx="654304" cy="654304"/>
            </a:xfrm>
            <a:prstGeom prst="ellipse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B35F3FF-B826-6B49-A4C5-C4F6DA172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3998" y="4583876"/>
              <a:ext cx="873194" cy="87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3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églalap 1">
            <a:extLst>
              <a:ext uri="{FF2B5EF4-FFF2-40B4-BE49-F238E27FC236}">
                <a16:creationId xmlns:a16="http://schemas.microsoft.com/office/drawing/2014/main" id="{BEABAC44-69A6-49BD-9A1C-2CB6B2952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10" y="2438401"/>
            <a:ext cx="3945790" cy="4273221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7000"/>
              </a:lnSpc>
              <a:spcBef>
                <a:spcPct val="0"/>
              </a:spcBef>
              <a:buNone/>
            </a:pPr>
            <a:r>
              <a:rPr lang="hu-HU" altLang="hu-HU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Gyorsabban avuló paradigmák és fogalomrendszerek</a:t>
            </a:r>
          </a:p>
          <a:p>
            <a:pPr marL="0" indent="0" algn="just">
              <a:lnSpc>
                <a:spcPct val="107000"/>
              </a:lnSpc>
              <a:spcBef>
                <a:spcPct val="0"/>
              </a:spcBef>
              <a:buNone/>
            </a:pPr>
            <a:endParaRPr lang="hu-HU" altLang="hu-HU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ct val="0"/>
              </a:spcBef>
              <a:buNone/>
            </a:pPr>
            <a:r>
              <a:rPr lang="hu-HU" altLang="hu-H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Jelenleg kialakuló fogalmi, dogmatikai keret (vö. Corpus </a:t>
            </a:r>
            <a:r>
              <a:rPr lang="hu-HU" altLang="hu-H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Iuris</a:t>
            </a:r>
            <a:r>
              <a:rPr lang="hu-HU" altLang="hu-H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altLang="hu-H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Civilis</a:t>
            </a:r>
            <a:r>
              <a:rPr lang="hu-HU" altLang="hu-H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i.sz. 529)</a:t>
            </a:r>
          </a:p>
          <a:p>
            <a:pPr marL="0" indent="0" algn="just">
              <a:lnSpc>
                <a:spcPct val="107000"/>
              </a:lnSpc>
              <a:spcBef>
                <a:spcPct val="0"/>
              </a:spcBef>
              <a:buNone/>
            </a:pPr>
            <a:endParaRPr lang="hu-HU" altLang="hu-HU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ct val="0"/>
              </a:spcBef>
              <a:buNone/>
            </a:pPr>
            <a:r>
              <a:rPr lang="hu-HU" altLang="hu-HU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Új korszak a közigazgatás-tudományban</a:t>
            </a:r>
            <a:r>
              <a:rPr lang="hu-HU" altLang="hu-H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hu-HU" altLang="hu-H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 digitalizáció révén </a:t>
            </a:r>
            <a:r>
              <a:rPr lang="hu-HU" altLang="hu-HU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quasi</a:t>
            </a:r>
            <a:r>
              <a:rPr lang="hu-HU" altLang="hu-H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kísérletes tudománnyá válhat, továbbra sem emberi/társadalmi kísérletek és az egyes esetekben elvárt a maximális jogszolgáltatás/jogvédelem, de jobban </a:t>
            </a:r>
            <a:r>
              <a:rPr lang="hu-HU" altLang="hu-HU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paraméterezhető</a:t>
            </a:r>
            <a:r>
              <a:rPr lang="hu-HU" altLang="hu-H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az algoritmizálás okán, és ennek megfelelően retrospektív értékelés és mérés egzaktabb. A fejlesztések gyorsabban és hatékonyabban megvalósulhatnak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F9F9F86-F123-443E-99B7-1B806CF0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19" y="199406"/>
            <a:ext cx="9555480" cy="911389"/>
          </a:xfrm>
        </p:spPr>
        <p:txBody>
          <a:bodyPr>
            <a:normAutofit/>
          </a:bodyPr>
          <a:lstStyle/>
          <a:p>
            <a:r>
              <a:rPr lang="hu-HU" sz="2800" dirty="0">
                <a:solidFill>
                  <a:srgbClr val="00487E"/>
                </a:solidFill>
                <a:latin typeface="Roboto"/>
              </a:rPr>
              <a:t>Elvárt állami testtartás</a:t>
            </a:r>
            <a:br>
              <a:rPr lang="hu-HU" sz="2800" dirty="0">
                <a:solidFill>
                  <a:srgbClr val="00487E"/>
                </a:solidFill>
                <a:latin typeface="Roboto"/>
              </a:rPr>
            </a:br>
            <a:r>
              <a:rPr lang="hu-HU" sz="2800" dirty="0">
                <a:solidFill>
                  <a:srgbClr val="00487E"/>
                </a:solidFill>
                <a:latin typeface="Roboto"/>
              </a:rPr>
              <a:t>a digitális államkormányzáshoz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6453718A-F763-4A43-B629-8EAE7D336BF6}"/>
              </a:ext>
            </a:extLst>
          </p:cNvPr>
          <p:cNvSpPr/>
          <p:nvPr/>
        </p:nvSpPr>
        <p:spPr>
          <a:xfrm>
            <a:off x="4113216" y="1981201"/>
            <a:ext cx="3811585" cy="427322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hu-HU" altLang="hu-HU" sz="15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Digitális államkormányzás: a kormányzat működésnek digitális fizikai és virtuális eszközök legcélszerűbb alkalmazásával történő hatékonyság növelése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hu-HU" altLang="hu-HU" sz="15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hu-HU" altLang="hu-HU" sz="15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funkcionális, szakmai és politikai működés által előállított illetve az elérhető adatok felhasználása által a lehető legnagyobb fokú robotizálás megvalósítása, oly módon, hogy az így mind az egyedi, mind a normatív  nagyobb frekvenciájú és összetettebb feladat-végrehajtás, működés az új matematikai módszerek (hálózattudomány) által, mérhető-értékelhető és irányítható-felügyelhető legyen</a:t>
            </a:r>
            <a:r>
              <a:rPr lang="hu-HU" altLang="hu-HU" sz="15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Téglalap 1">
            <a:extLst>
              <a:ext uri="{FF2B5EF4-FFF2-40B4-BE49-F238E27FC236}">
                <a16:creationId xmlns:a16="http://schemas.microsoft.com/office/drawing/2014/main" id="{A7509C51-3A43-437F-8E13-F2E5C283B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524000"/>
            <a:ext cx="4069174" cy="3970318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hu-HU" sz="1500" b="1" dirty="0">
                <a:latin typeface="Arial" panose="020B0604020202020204" pitchFamily="34" charset="0"/>
                <a:cs typeface="Arial" panose="020B0604020202020204" pitchFamily="34" charset="0"/>
              </a:rPr>
              <a:t>Alkalmazkodó/adaptív vagy megfelelő/adekvát állam az elvárt.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hu-HU" sz="1500" i="1" dirty="0">
                <a:latin typeface="Arial" panose="020B0604020202020204" pitchFamily="34" charset="0"/>
                <a:cs typeface="Arial" panose="020B0604020202020204" pitchFamily="34" charset="0"/>
              </a:rPr>
              <a:t>Az alkalmazkodás a megfelelő állam egyik fontos tulajdonsága (a hatékonyság egyik eleme). De puszta alkalmazkodással, </a:t>
            </a:r>
            <a:r>
              <a:rPr lang="hu-HU" sz="1500" b="1" dirty="0">
                <a:latin typeface="Arial" panose="020B0604020202020204" pitchFamily="34" charset="0"/>
                <a:cs typeface="Arial" panose="020B0604020202020204" pitchFamily="34" charset="0"/>
              </a:rPr>
              <a:t>„történelmi tartás nélkül” nem tudja </a:t>
            </a:r>
            <a:br>
              <a:rPr lang="hu-HU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500" b="1" dirty="0">
                <a:latin typeface="Arial" panose="020B0604020202020204" pitchFamily="34" charset="0"/>
                <a:cs typeface="Arial" panose="020B0604020202020204" pitchFamily="34" charset="0"/>
              </a:rPr>
              <a:t>az állam betölteni hívatását</a:t>
            </a:r>
            <a:r>
              <a:rPr lang="hu-HU" sz="1500" i="1" dirty="0">
                <a:latin typeface="Arial" panose="020B0604020202020204" pitchFamily="34" charset="0"/>
                <a:cs typeface="Arial" panose="020B0604020202020204" pitchFamily="34" charset="0"/>
              </a:rPr>
              <a:t>, mert a digitalizáció fő mozgatóinak más a cél-, érték- és elvárásrendszere.</a:t>
            </a:r>
          </a:p>
          <a:p>
            <a:pPr>
              <a:buNone/>
            </a:pPr>
            <a:r>
              <a:rPr lang="hu-HU" sz="1500" i="1" dirty="0">
                <a:latin typeface="Arial" panose="020B0604020202020204" pitchFamily="34" charset="0"/>
                <a:cs typeface="Arial" panose="020B0604020202020204" pitchFamily="34" charset="0"/>
              </a:rPr>
              <a:t>A digitális államkormányzás sajátos alkalmazkodása, hogy kiemelt jelentőséggel bír:</a:t>
            </a:r>
          </a:p>
          <a:p>
            <a:pPr marL="399930" lvl="1" indent="0">
              <a:buNone/>
            </a:pPr>
            <a:r>
              <a:rPr lang="hu-HU" sz="1500" i="1" dirty="0">
                <a:latin typeface="Arial" panose="020B0604020202020204" pitchFamily="34" charset="0"/>
                <a:cs typeface="Arial" panose="020B0604020202020204" pitchFamily="34" charset="0"/>
              </a:rPr>
              <a:t>- a technológiai diverzitás</a:t>
            </a:r>
          </a:p>
          <a:p>
            <a:pPr marL="399930" lvl="1" indent="0">
              <a:buNone/>
            </a:pPr>
            <a:r>
              <a:rPr lang="hu-HU" sz="1500" i="1" dirty="0">
                <a:latin typeface="Arial" panose="020B0604020202020204" pitchFamily="34" charset="0"/>
                <a:cs typeface="Arial" panose="020B0604020202020204" pitchFamily="34" charset="0"/>
              </a:rPr>
              <a:t>- az analóg működési képesség fenntartása</a:t>
            </a:r>
          </a:p>
        </p:txBody>
      </p:sp>
      <p:pic>
        <p:nvPicPr>
          <p:cNvPr id="7" name="Kép 6" descr="A képen égbolt látható&#10;&#10;Automatikusan generált leírás">
            <a:extLst>
              <a:ext uri="{FF2B5EF4-FFF2-40B4-BE49-F238E27FC236}">
                <a16:creationId xmlns:a16="http://schemas.microsoft.com/office/drawing/2014/main" id="{453FC772-19A4-427E-B573-40707C40C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225090"/>
            <a:ext cx="2514599" cy="692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CC4BC8-6319-4803-A427-E063055B3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3"/>
            <a:ext cx="10515600" cy="1025136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Calibri bold" panose="020F0702030404030204" pitchFamily="34" charset="0"/>
                <a:cs typeface="Calibri bold" panose="020F0702030404030204" pitchFamily="34" charset="0"/>
              </a:rPr>
              <a:t>Globális trend: adatrobbanás, adatközpontú gazdaság</a:t>
            </a:r>
          </a:p>
        </p:txBody>
      </p:sp>
      <p:pic>
        <p:nvPicPr>
          <p:cNvPr id="9" name="Kép 8" descr="A képen szöveg látható&#10;&#10;Automatikusan generált leírás">
            <a:extLst>
              <a:ext uri="{FF2B5EF4-FFF2-40B4-BE49-F238E27FC236}">
                <a16:creationId xmlns:a16="http://schemas.microsoft.com/office/drawing/2014/main" id="{57C199D0-01CE-9F43-B940-1DD02DB8C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"/>
            <a:ext cx="12192000" cy="5937504"/>
          </a:xfrm>
          <a:prstGeom prst="rect">
            <a:avLst/>
          </a:prstGeom>
        </p:spPr>
      </p:pic>
      <p:sp>
        <p:nvSpPr>
          <p:cNvPr id="15" name="Téglalap: egyik sarkán lekerekítve 50">
            <a:extLst>
              <a:ext uri="{FF2B5EF4-FFF2-40B4-BE49-F238E27FC236}">
                <a16:creationId xmlns:a16="http://schemas.microsoft.com/office/drawing/2014/main" id="{2C3A5A40-2313-0748-A63B-AEDD9AED44F7}"/>
              </a:ext>
            </a:extLst>
          </p:cNvPr>
          <p:cNvSpPr/>
          <p:nvPr/>
        </p:nvSpPr>
        <p:spPr>
          <a:xfrm rot="10800000" flipH="1">
            <a:off x="1" y="1614982"/>
            <a:ext cx="10424159" cy="3000679"/>
          </a:xfrm>
          <a:prstGeom prst="round1Rect">
            <a:avLst/>
          </a:prstGeom>
          <a:solidFill>
            <a:srgbClr val="FEC619">
              <a:alpha val="8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3416F84D-0AB5-D849-9EDA-8526F3DC5BC0}"/>
              </a:ext>
            </a:extLst>
          </p:cNvPr>
          <p:cNvSpPr txBox="1"/>
          <p:nvPr/>
        </p:nvSpPr>
        <p:spPr>
          <a:xfrm>
            <a:off x="321884" y="1601853"/>
            <a:ext cx="8810686" cy="301380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Adatalapú és adatvezérelt intézmény- és ágazatirányítás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Ügyfél (egyén, vállalat, közösség) számára kezdeményező és személyre szabott közszolgáltatás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Az elérhető legfejlettebb digitális adatalapú megoldások számának növelése az állami működésben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Adatvédelem és adatgazdaság egészséges egyensúlya, egymást feltételező kapcsolata (NAIH-NAVÜ)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5184FCD8-ED71-4B36-ABCB-19A993CA7156}"/>
              </a:ext>
            </a:extLst>
          </p:cNvPr>
          <p:cNvSpPr txBox="1"/>
          <p:nvPr/>
        </p:nvSpPr>
        <p:spPr>
          <a:xfrm>
            <a:off x="2108695" y="353056"/>
            <a:ext cx="7974607" cy="556664"/>
          </a:xfrm>
          <a:prstGeom prst="rect">
            <a:avLst/>
          </a:prstGeom>
          <a:solidFill>
            <a:srgbClr val="3961A6"/>
          </a:solidFill>
        </p:spPr>
        <p:txBody>
          <a:bodyPr wrap="square" lIns="180000" tIns="108000" rIns="180000" bIns="108000" rtlCol="0" anchor="ctr" anchorCtr="0">
            <a:spAutoFit/>
          </a:bodyPr>
          <a:lstStyle/>
          <a:p>
            <a:pPr algn="ctr">
              <a:defRPr/>
            </a:pPr>
            <a:r>
              <a:rPr lang="hu-HU" sz="2200" b="1" dirty="0">
                <a:solidFill>
                  <a:prstClr val="white"/>
                </a:solidFill>
                <a:latin typeface="Industry-Black" panose="00000900000000000000" pitchFamily="2" charset="-18"/>
                <a:cs typeface="Times New Roman" panose="02020603050405020304" pitchFamily="18" charset="0"/>
              </a:rPr>
              <a:t>Személyre szabott és kezdeményező közigazgatási szolgáltatások</a:t>
            </a:r>
          </a:p>
        </p:txBody>
      </p:sp>
    </p:spTree>
    <p:extLst>
      <p:ext uri="{BB962C8B-B14F-4D97-AF65-F5344CB8AC3E}">
        <p14:creationId xmlns:p14="http://schemas.microsoft.com/office/powerpoint/2010/main" val="1802184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beltéri látható&#10;&#10;Automatikusan generált leírás">
            <a:extLst>
              <a:ext uri="{FF2B5EF4-FFF2-40B4-BE49-F238E27FC236}">
                <a16:creationId xmlns:a16="http://schemas.microsoft.com/office/drawing/2014/main" id="{DF9B54A2-D3BE-BE4F-8B6D-702CED46C09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33E0DEF-6C94-AC47-80FF-B31025E69A3E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Szövegdoboz 10">
            <a:extLst>
              <a:ext uri="{FF2B5EF4-FFF2-40B4-BE49-F238E27FC236}">
                <a16:creationId xmlns:a16="http://schemas.microsoft.com/office/drawing/2014/main" id="{7D80E313-D5CD-AF44-811A-A86AFF0A96A4}"/>
              </a:ext>
            </a:extLst>
          </p:cNvPr>
          <p:cNvSpPr txBox="1"/>
          <p:nvPr/>
        </p:nvSpPr>
        <p:spPr>
          <a:xfrm>
            <a:off x="2108695" y="306890"/>
            <a:ext cx="7974607" cy="648997"/>
          </a:xfrm>
          <a:prstGeom prst="rect">
            <a:avLst/>
          </a:prstGeom>
          <a:solidFill>
            <a:srgbClr val="3961A6"/>
          </a:solidFill>
        </p:spPr>
        <p:txBody>
          <a:bodyPr wrap="square" lIns="180000" tIns="108000" rIns="180000" bIns="10800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ustry-Black" panose="000009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Szuverenitás veszély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19B8B40-D758-054D-9C4B-9529FEF3FFA1}"/>
              </a:ext>
            </a:extLst>
          </p:cNvPr>
          <p:cNvSpPr txBox="1"/>
          <p:nvPr/>
        </p:nvSpPr>
        <p:spPr>
          <a:xfrm>
            <a:off x="3112474" y="1035320"/>
            <a:ext cx="5967047" cy="495108"/>
          </a:xfrm>
          <a:prstGeom prst="rect">
            <a:avLst/>
          </a:prstGeom>
          <a:solidFill>
            <a:srgbClr val="1C3155"/>
          </a:solidFill>
        </p:spPr>
        <p:txBody>
          <a:bodyPr wrap="square" lIns="180000" tIns="108000" rIns="180000" bIns="10800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1C3155"/>
                </a:highlight>
                <a:uLnTx/>
                <a:uFillTx/>
                <a:latin typeface="Industry-Thin" panose="000003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Eltérő álláspontok az EU és a magyar kormányzat között</a:t>
            </a:r>
          </a:p>
        </p:txBody>
      </p:sp>
    </p:spTree>
    <p:extLst>
      <p:ext uri="{BB962C8B-B14F-4D97-AF65-F5344CB8AC3E}">
        <p14:creationId xmlns:p14="http://schemas.microsoft.com/office/powerpoint/2010/main" val="4176252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beltéri látható&#10;&#10;Automatikusan generált leírás">
            <a:extLst>
              <a:ext uri="{FF2B5EF4-FFF2-40B4-BE49-F238E27FC236}">
                <a16:creationId xmlns:a16="http://schemas.microsoft.com/office/drawing/2014/main" id="{DF9B54A2-D3BE-BE4F-8B6D-702CED46C09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33E0DEF-6C94-AC47-80FF-B31025E69A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402995"/>
              </p:ext>
            </p:extLst>
          </p:nvPr>
        </p:nvGraphicFramePr>
        <p:xfrm>
          <a:off x="2934970" y="1805517"/>
          <a:ext cx="6289040" cy="4058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Szövegdoboz 10">
            <a:extLst>
              <a:ext uri="{FF2B5EF4-FFF2-40B4-BE49-F238E27FC236}">
                <a16:creationId xmlns:a16="http://schemas.microsoft.com/office/drawing/2014/main" id="{7D80E313-D5CD-AF44-811A-A86AFF0A96A4}"/>
              </a:ext>
            </a:extLst>
          </p:cNvPr>
          <p:cNvSpPr txBox="1"/>
          <p:nvPr/>
        </p:nvSpPr>
        <p:spPr>
          <a:xfrm>
            <a:off x="2108696" y="301919"/>
            <a:ext cx="7974607" cy="648997"/>
          </a:xfrm>
          <a:prstGeom prst="rect">
            <a:avLst/>
          </a:prstGeom>
          <a:solidFill>
            <a:srgbClr val="3961A6"/>
          </a:solidFill>
        </p:spPr>
        <p:txBody>
          <a:bodyPr wrap="square" lIns="180000" tIns="108000" rIns="180000" bIns="10800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ustry-Black" panose="000009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Európa Digitális Évtizede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19B8B40-D758-054D-9C4B-9529FEF3FFA1}"/>
              </a:ext>
            </a:extLst>
          </p:cNvPr>
          <p:cNvSpPr txBox="1"/>
          <p:nvPr/>
        </p:nvSpPr>
        <p:spPr>
          <a:xfrm>
            <a:off x="3112474" y="1035320"/>
            <a:ext cx="5967047" cy="495108"/>
          </a:xfrm>
          <a:prstGeom prst="rect">
            <a:avLst/>
          </a:prstGeom>
          <a:solidFill>
            <a:srgbClr val="1C3155"/>
          </a:solidFill>
        </p:spPr>
        <p:txBody>
          <a:bodyPr wrap="square" lIns="180000" tIns="108000" rIns="180000" bIns="10800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1C3155"/>
                </a:highlight>
                <a:uLnTx/>
                <a:uFillTx/>
                <a:latin typeface="Industry-Thin" panose="000003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A digitális kodifikáció Európai Uniós szintjei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8A72FCD-6982-4774-B095-92D789DBEFC4}"/>
              </a:ext>
            </a:extLst>
          </p:cNvPr>
          <p:cNvSpPr txBox="1"/>
          <p:nvPr/>
        </p:nvSpPr>
        <p:spPr>
          <a:xfrm>
            <a:off x="2108695" y="306890"/>
            <a:ext cx="7974607" cy="648997"/>
          </a:xfrm>
          <a:prstGeom prst="rect">
            <a:avLst/>
          </a:prstGeom>
          <a:solidFill>
            <a:srgbClr val="3961A6"/>
          </a:solidFill>
        </p:spPr>
        <p:txBody>
          <a:bodyPr wrap="square" lIns="180000" tIns="108000" rIns="180000" bIns="10800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>
                <a:solidFill>
                  <a:prstClr val="white"/>
                </a:solidFill>
                <a:latin typeface="Industry-Black" panose="000009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Európa Digitális évtizede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ustry-Black" panose="000009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97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zövegdoboz 30">
            <a:extLst>
              <a:ext uri="{FF2B5EF4-FFF2-40B4-BE49-F238E27FC236}">
                <a16:creationId xmlns:a16="http://schemas.microsoft.com/office/drawing/2014/main" id="{C6C3C4A6-48A4-4F63-B73B-8420AFAD6709}"/>
              </a:ext>
            </a:extLst>
          </p:cNvPr>
          <p:cNvSpPr txBox="1"/>
          <p:nvPr/>
        </p:nvSpPr>
        <p:spPr>
          <a:xfrm>
            <a:off x="517385" y="1281244"/>
            <a:ext cx="3467100" cy="4263879"/>
          </a:xfrm>
          <a:prstGeom prst="roundRect">
            <a:avLst>
              <a:gd name="adj" fmla="val 3893"/>
            </a:avLst>
          </a:prstGeom>
          <a:gradFill>
            <a:gsLst>
              <a:gs pos="0">
                <a:srgbClr val="3F484D">
                  <a:lumMod val="50000"/>
                  <a:lumOff val="5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3F48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E184A197-A9A7-4A8B-A183-4236C5A7D36D}"/>
              </a:ext>
            </a:extLst>
          </p:cNvPr>
          <p:cNvSpPr txBox="1"/>
          <p:nvPr/>
        </p:nvSpPr>
        <p:spPr>
          <a:xfrm>
            <a:off x="4445107" y="1281245"/>
            <a:ext cx="3240087" cy="4084638"/>
          </a:xfrm>
          <a:prstGeom prst="roundRect">
            <a:avLst>
              <a:gd name="adj" fmla="val 3893"/>
            </a:avLst>
          </a:prstGeom>
          <a:gradFill>
            <a:gsLst>
              <a:gs pos="0">
                <a:srgbClr val="3F484D">
                  <a:lumMod val="50000"/>
                  <a:lumOff val="5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3F48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C830D0FF-9487-47D7-8B08-D967DF8B168D}"/>
              </a:ext>
            </a:extLst>
          </p:cNvPr>
          <p:cNvSpPr txBox="1"/>
          <p:nvPr/>
        </p:nvSpPr>
        <p:spPr>
          <a:xfrm>
            <a:off x="8181340" y="1281244"/>
            <a:ext cx="3240088" cy="4084639"/>
          </a:xfrm>
          <a:prstGeom prst="roundRect">
            <a:avLst>
              <a:gd name="adj" fmla="val 3893"/>
            </a:avLst>
          </a:prstGeom>
          <a:gradFill>
            <a:gsLst>
              <a:gs pos="0">
                <a:srgbClr val="3F484D">
                  <a:lumMod val="50000"/>
                  <a:lumOff val="5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3F48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Csoportba foglalás 3">
            <a:extLst>
              <a:ext uri="{FF2B5EF4-FFF2-40B4-BE49-F238E27FC236}">
                <a16:creationId xmlns:a16="http://schemas.microsoft.com/office/drawing/2014/main" id="{473B490B-798A-4C17-8FD9-2D5E643D32FA}"/>
              </a:ext>
            </a:extLst>
          </p:cNvPr>
          <p:cNvGrpSpPr>
            <a:grpSpLocks/>
          </p:cNvGrpSpPr>
          <p:nvPr/>
        </p:nvGrpSpPr>
        <p:grpSpPr bwMode="auto">
          <a:xfrm>
            <a:off x="670746" y="1492117"/>
            <a:ext cx="10750682" cy="3200892"/>
            <a:chOff x="738616" y="2076261"/>
            <a:chExt cx="10538341" cy="3376804"/>
          </a:xfrm>
        </p:grpSpPr>
        <p:pic>
          <p:nvPicPr>
            <p:cNvPr id="35" name="Kép 4" descr="A képen szöveg látható&#10;&#10;Automatikusan generált leírás">
              <a:extLst>
                <a:ext uri="{FF2B5EF4-FFF2-40B4-BE49-F238E27FC236}">
                  <a16:creationId xmlns:a16="http://schemas.microsoft.com/office/drawing/2014/main" id="{03ABC902-47BA-47AE-A3E0-9999479DC2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102" y="4373617"/>
              <a:ext cx="3008855" cy="1079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Kép 6">
              <a:extLst>
                <a:ext uri="{FF2B5EF4-FFF2-40B4-BE49-F238E27FC236}">
                  <a16:creationId xmlns:a16="http://schemas.microsoft.com/office/drawing/2014/main" id="{23EB84E9-F008-4678-840F-F88D7E0BA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116" y="4480904"/>
              <a:ext cx="2232764" cy="91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" name="Csoportba foglalás 7">
              <a:extLst>
                <a:ext uri="{FF2B5EF4-FFF2-40B4-BE49-F238E27FC236}">
                  <a16:creationId xmlns:a16="http://schemas.microsoft.com/office/drawing/2014/main" id="{252F6A0D-0418-4A03-BEC3-8ECF84C54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8616" y="2076261"/>
              <a:ext cx="10445026" cy="1512661"/>
              <a:chOff x="738616" y="2076261"/>
              <a:chExt cx="10445026" cy="1512661"/>
            </a:xfrm>
          </p:grpSpPr>
          <p:sp>
            <p:nvSpPr>
              <p:cNvPr id="48" name="Téglalap: lekerekített 13">
                <a:extLst>
                  <a:ext uri="{FF2B5EF4-FFF2-40B4-BE49-F238E27FC236}">
                    <a16:creationId xmlns:a16="http://schemas.microsoft.com/office/drawing/2014/main" id="{ADDDD5F1-B241-4FD9-BFE5-1F12560112A2}"/>
                  </a:ext>
                </a:extLst>
              </p:cNvPr>
              <p:cNvSpPr/>
              <p:nvPr/>
            </p:nvSpPr>
            <p:spPr>
              <a:xfrm>
                <a:off x="738616" y="2076261"/>
                <a:ext cx="2952387" cy="1512661"/>
              </a:xfrm>
              <a:prstGeom prst="roundRect">
                <a:avLst>
                  <a:gd name="adj" fmla="val 10000"/>
                </a:avLst>
              </a:prstGeom>
              <a:solidFill>
                <a:srgbClr val="68C0ED">
                  <a:lumMod val="50000"/>
                </a:srgbClr>
              </a:solidFill>
              <a:ln w="12700" cap="flat" cmpd="sng" algn="ctr">
                <a:solidFill>
                  <a:srgbClr val="EFEFE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Téglalap: lekerekített 4">
                <a:extLst>
                  <a:ext uri="{FF2B5EF4-FFF2-40B4-BE49-F238E27FC236}">
                    <a16:creationId xmlns:a16="http://schemas.microsoft.com/office/drawing/2014/main" id="{48A74AD7-DCAF-4786-8DED-52138F6276DC}"/>
                  </a:ext>
                </a:extLst>
              </p:cNvPr>
              <p:cNvSpPr txBox="1"/>
              <p:nvPr/>
            </p:nvSpPr>
            <p:spPr>
              <a:xfrm>
                <a:off x="1084337" y="2128641"/>
                <a:ext cx="2484597" cy="1374569"/>
              </a:xfrm>
              <a:prstGeom prst="rect">
                <a:avLst/>
              </a:prstGeom>
              <a:solidFill>
                <a:srgbClr val="68C0ED">
                  <a:lumMod val="50000"/>
                </a:srgbClr>
              </a:solidFill>
              <a:ln>
                <a:noFill/>
              </a:ln>
              <a:effectLst/>
            </p:spPr>
            <p:txBody>
              <a:bodyPr lIns="45720" rIns="45720" spcCol="127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Times New Roman" panose="02020603050405020304" pitchFamily="18" charset="0"/>
                  </a:rPr>
                  <a:t>Az információs önrendelkezési jogról és az információszabadságról szóló 2011. évi CXII. törvény végrehajtása</a:t>
                </a:r>
              </a:p>
            </p:txBody>
          </p:sp>
          <p:sp>
            <p:nvSpPr>
              <p:cNvPr id="50" name="Téglalap: lekerekített 15">
                <a:extLst>
                  <a:ext uri="{FF2B5EF4-FFF2-40B4-BE49-F238E27FC236}">
                    <a16:creationId xmlns:a16="http://schemas.microsoft.com/office/drawing/2014/main" id="{78B29E73-1606-4623-86AB-4E77A11DBC09}"/>
                  </a:ext>
                </a:extLst>
              </p:cNvPr>
              <p:cNvSpPr/>
              <p:nvPr/>
            </p:nvSpPr>
            <p:spPr>
              <a:xfrm>
                <a:off x="4731223" y="2076261"/>
                <a:ext cx="2646441" cy="1512661"/>
              </a:xfrm>
              <a:prstGeom prst="roundRect">
                <a:avLst>
                  <a:gd name="adj" fmla="val 10000"/>
                </a:avLst>
              </a:prstGeom>
              <a:solidFill>
                <a:srgbClr val="68C0ED">
                  <a:lumMod val="50000"/>
                </a:srgbClr>
              </a:solidFill>
              <a:ln w="12700" cap="flat" cmpd="sng" algn="ctr">
                <a:solidFill>
                  <a:srgbClr val="EFEFE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Times New Roman" panose="02020603050405020304" pitchFamily="18" charset="0"/>
                  </a:rPr>
                  <a:t>A nemzeti adatvagyonról szóló 2021. évi XCI. törvény végrehajtása</a:t>
                </a:r>
              </a:p>
            </p:txBody>
          </p:sp>
          <p:sp>
            <p:nvSpPr>
              <p:cNvPr id="51" name="Téglalap: lekerekített 16">
                <a:extLst>
                  <a:ext uri="{FF2B5EF4-FFF2-40B4-BE49-F238E27FC236}">
                    <a16:creationId xmlns:a16="http://schemas.microsoft.com/office/drawing/2014/main" id="{2EFF2EDF-9D30-4325-9BE8-9B411105093A}"/>
                  </a:ext>
                </a:extLst>
              </p:cNvPr>
              <p:cNvSpPr/>
              <p:nvPr/>
            </p:nvSpPr>
            <p:spPr>
              <a:xfrm>
                <a:off x="8231255" y="2076261"/>
                <a:ext cx="2952387" cy="1512661"/>
              </a:xfrm>
              <a:prstGeom prst="roundRect">
                <a:avLst>
                  <a:gd name="adj" fmla="val 10000"/>
                </a:avLst>
              </a:prstGeom>
              <a:solidFill>
                <a:srgbClr val="68C0ED">
                  <a:lumMod val="50000"/>
                </a:srgbClr>
              </a:solidFill>
              <a:ln w="12700" cap="flat" cmpd="sng" algn="ctr">
                <a:solidFill>
                  <a:srgbClr val="EFEFE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Times New Roman" panose="02020603050405020304" pitchFamily="18" charset="0"/>
                  </a:rPr>
                  <a:t>1573/2020. (IX. 9.) Korm. határozattal elfogadott Magyarország Mesterséges Intelligencia Stratégiájának végrehajtása</a:t>
                </a:r>
              </a:p>
            </p:txBody>
          </p:sp>
        </p:grpSp>
        <p:grpSp>
          <p:nvGrpSpPr>
            <p:cNvPr id="39" name="Csoportba foglalás 8">
              <a:extLst>
                <a:ext uri="{FF2B5EF4-FFF2-40B4-BE49-F238E27FC236}">
                  <a16:creationId xmlns:a16="http://schemas.microsoft.com/office/drawing/2014/main" id="{06B74666-F963-4A50-8538-AF29A3BB73FE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979345" y="3757631"/>
              <a:ext cx="432000" cy="468000"/>
              <a:chOff x="1472785" y="2490113"/>
              <a:chExt cx="283015" cy="331075"/>
            </a:xfrm>
          </p:grpSpPr>
          <p:sp>
            <p:nvSpPr>
              <p:cNvPr id="46" name="Nyíl: jobbra mutató 18">
                <a:extLst>
                  <a:ext uri="{FF2B5EF4-FFF2-40B4-BE49-F238E27FC236}">
                    <a16:creationId xmlns:a16="http://schemas.microsoft.com/office/drawing/2014/main" id="{E09A0C36-423A-4846-9B32-AEBD726828EA}"/>
                  </a:ext>
                </a:extLst>
              </p:cNvPr>
              <p:cNvSpPr/>
              <p:nvPr/>
            </p:nvSpPr>
            <p:spPr>
              <a:xfrm>
                <a:off x="1473170" y="2490376"/>
                <a:ext cx="282841" cy="33114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444045"/>
              </a:solidFill>
              <a:ln>
                <a:noFill/>
              </a:ln>
              <a:effectLst/>
            </p:spPr>
          </p:sp>
          <p:sp>
            <p:nvSpPr>
              <p:cNvPr id="47" name="Nyíl: jobbra mutató 4">
                <a:extLst>
                  <a:ext uri="{FF2B5EF4-FFF2-40B4-BE49-F238E27FC236}">
                    <a16:creationId xmlns:a16="http://schemas.microsoft.com/office/drawing/2014/main" id="{C2D26D10-2CF5-4874-A6D5-18CF8B255343}"/>
                  </a:ext>
                </a:extLst>
              </p:cNvPr>
              <p:cNvSpPr txBox="1"/>
              <p:nvPr/>
            </p:nvSpPr>
            <p:spPr>
              <a:xfrm>
                <a:off x="1473170" y="2556389"/>
                <a:ext cx="197573" cy="1991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 spcCol="1270" anchor="ctr"/>
              <a:lstStyle/>
              <a:p>
                <a:pPr marL="0" marR="0" lvl="0" indent="0" algn="ctr" defTabSz="4445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Csoportba foglalás 9">
              <a:extLst>
                <a:ext uri="{FF2B5EF4-FFF2-40B4-BE49-F238E27FC236}">
                  <a16:creationId xmlns:a16="http://schemas.microsoft.com/office/drawing/2014/main" id="{578E6EF4-CE89-422E-BECC-52AF5C8041D7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581944" y="3757631"/>
              <a:ext cx="432000" cy="468000"/>
              <a:chOff x="1472785" y="2490113"/>
              <a:chExt cx="283015" cy="331075"/>
            </a:xfrm>
          </p:grpSpPr>
          <p:sp>
            <p:nvSpPr>
              <p:cNvPr id="44" name="Nyíl: jobbra mutató 21">
                <a:extLst>
                  <a:ext uri="{FF2B5EF4-FFF2-40B4-BE49-F238E27FC236}">
                    <a16:creationId xmlns:a16="http://schemas.microsoft.com/office/drawing/2014/main" id="{C7F7FF3B-6BCE-46A8-9E14-469B293C4FF6}"/>
                  </a:ext>
                </a:extLst>
              </p:cNvPr>
              <p:cNvSpPr/>
              <p:nvPr/>
            </p:nvSpPr>
            <p:spPr>
              <a:xfrm>
                <a:off x="1473170" y="2490429"/>
                <a:ext cx="282841" cy="33114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444045"/>
              </a:solidFill>
              <a:ln>
                <a:noFill/>
              </a:ln>
              <a:effectLst/>
            </p:spPr>
          </p:sp>
          <p:sp>
            <p:nvSpPr>
              <p:cNvPr id="45" name="Nyíl: jobbra mutató 4">
                <a:extLst>
                  <a:ext uri="{FF2B5EF4-FFF2-40B4-BE49-F238E27FC236}">
                    <a16:creationId xmlns:a16="http://schemas.microsoft.com/office/drawing/2014/main" id="{CDBEAC6E-E291-48EC-8C4D-2258349460A9}"/>
                  </a:ext>
                </a:extLst>
              </p:cNvPr>
              <p:cNvSpPr txBox="1"/>
              <p:nvPr/>
            </p:nvSpPr>
            <p:spPr>
              <a:xfrm>
                <a:off x="1473170" y="2556442"/>
                <a:ext cx="197573" cy="1991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 spcCol="1270" anchor="ctr"/>
              <a:lstStyle/>
              <a:p>
                <a:pPr marL="0" marR="0" lvl="0" indent="0" algn="ctr" defTabSz="4445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Csoportba foglalás 10">
              <a:extLst>
                <a:ext uri="{FF2B5EF4-FFF2-40B4-BE49-F238E27FC236}">
                  <a16:creationId xmlns:a16="http://schemas.microsoft.com/office/drawing/2014/main" id="{AF451073-A2CC-4495-B280-2EF30FD0F089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9418299" y="3757631"/>
              <a:ext cx="432000" cy="468000"/>
              <a:chOff x="1472785" y="2490113"/>
              <a:chExt cx="283015" cy="331075"/>
            </a:xfrm>
          </p:grpSpPr>
          <p:sp>
            <p:nvSpPr>
              <p:cNvPr id="42" name="Nyíl: jobbra mutató 24">
                <a:extLst>
                  <a:ext uri="{FF2B5EF4-FFF2-40B4-BE49-F238E27FC236}">
                    <a16:creationId xmlns:a16="http://schemas.microsoft.com/office/drawing/2014/main" id="{5969EF51-0A98-442C-94AE-71D5725035AF}"/>
                  </a:ext>
                </a:extLst>
              </p:cNvPr>
              <p:cNvSpPr/>
              <p:nvPr/>
            </p:nvSpPr>
            <p:spPr>
              <a:xfrm>
                <a:off x="1473170" y="2490274"/>
                <a:ext cx="282841" cy="33114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444045"/>
              </a:solidFill>
              <a:ln>
                <a:noFill/>
              </a:ln>
              <a:effectLst/>
            </p:spPr>
          </p:sp>
          <p:sp>
            <p:nvSpPr>
              <p:cNvPr id="43" name="Nyíl: jobbra mutató 4">
                <a:extLst>
                  <a:ext uri="{FF2B5EF4-FFF2-40B4-BE49-F238E27FC236}">
                    <a16:creationId xmlns:a16="http://schemas.microsoft.com/office/drawing/2014/main" id="{A7EAC4A1-9FDB-48C5-A2E6-61660CBF3DC8}"/>
                  </a:ext>
                </a:extLst>
              </p:cNvPr>
              <p:cNvSpPr txBox="1"/>
              <p:nvPr/>
            </p:nvSpPr>
            <p:spPr>
              <a:xfrm>
                <a:off x="1473170" y="2556287"/>
                <a:ext cx="197573" cy="1991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 spcCol="1270" anchor="ctr"/>
              <a:lstStyle/>
              <a:p>
                <a:pPr marL="0" marR="0" lvl="0" indent="0" algn="ctr" defTabSz="4445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" name="Szövegdoboz 51">
            <a:extLst>
              <a:ext uri="{FF2B5EF4-FFF2-40B4-BE49-F238E27FC236}">
                <a16:creationId xmlns:a16="http://schemas.microsoft.com/office/drawing/2014/main" id="{9DADCCB9-F5A0-4836-98C6-5C48D94347B5}"/>
              </a:ext>
            </a:extLst>
          </p:cNvPr>
          <p:cNvSpPr txBox="1"/>
          <p:nvPr/>
        </p:nvSpPr>
        <p:spPr>
          <a:xfrm>
            <a:off x="616902" y="4981078"/>
            <a:ext cx="3203575" cy="853093"/>
          </a:xfrm>
          <a:prstGeom prst="roundRect">
            <a:avLst/>
          </a:prstGeom>
          <a:solidFill>
            <a:srgbClr val="FFFFFF">
              <a:alpha val="40000"/>
            </a:srgbClr>
          </a:solidFill>
          <a:ln w="28575">
            <a:solidFill>
              <a:srgbClr val="68C0ED">
                <a:lumMod val="50000"/>
              </a:srgbClr>
            </a:solidFill>
            <a:prstDash val="sysDot"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3F4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Adatbiztonság</a:t>
            </a:r>
          </a:p>
        </p:txBody>
      </p:sp>
      <p:sp>
        <p:nvSpPr>
          <p:cNvPr id="53" name="Szövegdoboz 52">
            <a:extLst>
              <a:ext uri="{FF2B5EF4-FFF2-40B4-BE49-F238E27FC236}">
                <a16:creationId xmlns:a16="http://schemas.microsoft.com/office/drawing/2014/main" id="{263210EF-1E22-4D85-8BD4-636B62E77233}"/>
              </a:ext>
            </a:extLst>
          </p:cNvPr>
          <p:cNvSpPr txBox="1"/>
          <p:nvPr/>
        </p:nvSpPr>
        <p:spPr>
          <a:xfrm>
            <a:off x="4541365" y="4981078"/>
            <a:ext cx="3104637" cy="853093"/>
          </a:xfrm>
          <a:prstGeom prst="roundRect">
            <a:avLst/>
          </a:prstGeom>
          <a:solidFill>
            <a:srgbClr val="FFFFFF">
              <a:alpha val="40000"/>
            </a:srgbClr>
          </a:solidFill>
          <a:ln w="28575">
            <a:solidFill>
              <a:srgbClr val="68C0ED">
                <a:lumMod val="50000"/>
              </a:srgbClr>
            </a:solidFill>
            <a:prstDash val="sysDot"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3F4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Hatékony és felelős gazdálkodás a nemzeti adatvagyon tekintetében</a:t>
            </a:r>
          </a:p>
        </p:txBody>
      </p:sp>
      <p:sp>
        <p:nvSpPr>
          <p:cNvPr id="54" name="Szövegdoboz 53">
            <a:extLst>
              <a:ext uri="{FF2B5EF4-FFF2-40B4-BE49-F238E27FC236}">
                <a16:creationId xmlns:a16="http://schemas.microsoft.com/office/drawing/2014/main" id="{3A3D4BCB-B347-4301-8BD8-A6E5CBE5942C}"/>
              </a:ext>
            </a:extLst>
          </p:cNvPr>
          <p:cNvSpPr txBox="1"/>
          <p:nvPr/>
        </p:nvSpPr>
        <p:spPr>
          <a:xfrm>
            <a:off x="8309824" y="4981078"/>
            <a:ext cx="3069482" cy="853093"/>
          </a:xfrm>
          <a:prstGeom prst="roundRect">
            <a:avLst/>
          </a:prstGeom>
          <a:solidFill>
            <a:srgbClr val="FFFFFF">
              <a:alpha val="40000"/>
            </a:srgbClr>
          </a:solidFill>
          <a:ln w="28575">
            <a:solidFill>
              <a:srgbClr val="68C0ED">
                <a:lumMod val="50000"/>
              </a:srgbClr>
            </a:solidFill>
            <a:prstDash val="sysDot"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3F4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magánszereplők „adattudatosságának” növelése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F24FE09-0824-495B-BAF1-549295C03E5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67" y="3771492"/>
            <a:ext cx="2974798" cy="846165"/>
          </a:xfrm>
          <a:prstGeom prst="rect">
            <a:avLst/>
          </a:prstGeom>
        </p:spPr>
      </p:pic>
      <p:sp>
        <p:nvSpPr>
          <p:cNvPr id="30" name="Szövegdoboz 29">
            <a:extLst>
              <a:ext uri="{FF2B5EF4-FFF2-40B4-BE49-F238E27FC236}">
                <a16:creationId xmlns:a16="http://schemas.microsoft.com/office/drawing/2014/main" id="{7E10DE14-98C7-413A-823C-E929C1908F67}"/>
              </a:ext>
            </a:extLst>
          </p:cNvPr>
          <p:cNvSpPr txBox="1"/>
          <p:nvPr/>
        </p:nvSpPr>
        <p:spPr>
          <a:xfrm>
            <a:off x="2108696" y="295907"/>
            <a:ext cx="7974607" cy="556664"/>
          </a:xfrm>
          <a:prstGeom prst="rect">
            <a:avLst/>
          </a:prstGeom>
          <a:solidFill>
            <a:srgbClr val="3961A6"/>
          </a:solidFill>
        </p:spPr>
        <p:txBody>
          <a:bodyPr wrap="square" lIns="180000" tIns="108000" rIns="180000" bIns="10800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00" b="1" dirty="0">
                <a:solidFill>
                  <a:prstClr val="white"/>
                </a:solidFill>
                <a:latin typeface="Industry-Black" panose="000009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ustry-Black" panose="000009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 adatpolitika </a:t>
            </a:r>
            <a:r>
              <a:rPr kumimoji="0" lang="hu-H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ustry-Black" panose="000009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végrehaj</a:t>
            </a:r>
            <a:r>
              <a:rPr lang="hu-HU" sz="2200" b="1" dirty="0">
                <a:solidFill>
                  <a:prstClr val="white"/>
                </a:solidFill>
                <a:latin typeface="Industry-Black" panose="000009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tó szervezetei (2021. szeptember 15-)</a:t>
            </a: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ustry-Black" panose="000009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4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0E52B4-BE8C-4B82-8F3B-E4CB40640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0139"/>
            <a:ext cx="9144000" cy="1621528"/>
          </a:xfrm>
        </p:spPr>
        <p:txBody>
          <a:bodyPr>
            <a:normAutofit/>
          </a:bodyPr>
          <a:lstStyle/>
          <a:p>
            <a:pPr algn="l"/>
            <a:r>
              <a:rPr lang="hu-HU" sz="4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Köszönöm a figyelmet!</a:t>
            </a:r>
          </a:p>
        </p:txBody>
      </p:sp>
      <p:sp>
        <p:nvSpPr>
          <p:cNvPr id="4" name="Alcím 2">
            <a:extLst>
              <a:ext uri="{FF2B5EF4-FFF2-40B4-BE49-F238E27FC236}">
                <a16:creationId xmlns:a16="http://schemas.microsoft.com/office/drawing/2014/main" id="{1FE0CD22-12FD-4E5D-90F5-99BD6024F666}"/>
              </a:ext>
            </a:extLst>
          </p:cNvPr>
          <p:cNvSpPr txBox="1">
            <a:spLocks/>
          </p:cNvSpPr>
          <p:nvPr/>
        </p:nvSpPr>
        <p:spPr>
          <a:xfrm>
            <a:off x="1524000" y="3822562"/>
            <a:ext cx="9144000" cy="423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32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zövegdoboz 3">
            <a:extLst>
              <a:ext uri="{FF2B5EF4-FFF2-40B4-BE49-F238E27FC236}">
                <a16:creationId xmlns:a16="http://schemas.microsoft.com/office/drawing/2014/main" id="{E0ABA44E-33E6-4535-B1EF-0269AD229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" y="1295400"/>
            <a:ext cx="12188825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800" dirty="0">
                <a:latin typeface="Arial" panose="020B0604020202020204" pitchFamily="34" charset="0"/>
              </a:rPr>
              <a:t>A </a:t>
            </a:r>
            <a:r>
              <a:rPr lang="hu-HU" altLang="hu-HU" sz="1800" b="1" dirty="0">
                <a:latin typeface="Arial" panose="020B0604020202020204" pitchFamily="34" charset="0"/>
              </a:rPr>
              <a:t>DJP </a:t>
            </a:r>
            <a:r>
              <a:rPr lang="hu-HU" altLang="hu-HU" sz="1800" dirty="0">
                <a:latin typeface="Arial" panose="020B0604020202020204" pitchFamily="34" charset="0"/>
              </a:rPr>
              <a:t>egy erős politikai helyzetre (2015.) </a:t>
            </a:r>
            <a:r>
              <a:rPr lang="hu-HU" altLang="hu-HU" sz="1800" b="1" dirty="0">
                <a:latin typeface="Arial" panose="020B0604020202020204" pitchFamily="34" charset="0"/>
              </a:rPr>
              <a:t>adott újszerű válasz</a:t>
            </a:r>
            <a:r>
              <a:rPr lang="hu-HU" altLang="hu-HU" sz="1800" dirty="0">
                <a:latin typeface="Arial" panose="020B0604020202020204" pitchFamily="34" charset="0"/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800" dirty="0">
                <a:latin typeface="Arial" panose="020B0604020202020204" pitchFamily="34" charset="0"/>
              </a:rPr>
              <a:t>miszerint egy </a:t>
            </a:r>
            <a:r>
              <a:rPr lang="hu-HU" altLang="hu-HU" sz="1800" b="1" dirty="0">
                <a:latin typeface="Arial" panose="020B0604020202020204" pitchFamily="34" charset="0"/>
              </a:rPr>
              <a:t>konzervatív nemzeti kormány </a:t>
            </a:r>
            <a:r>
              <a:rPr lang="hu-HU" altLang="hu-HU" sz="1800" dirty="0">
                <a:latin typeface="Arial" panose="020B0604020202020204" pitchFamily="34" charset="0"/>
              </a:rPr>
              <a:t>éppen az ezeréves államiságból fakadó felelősség okán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800" b="1" dirty="0">
                <a:solidFill>
                  <a:srgbClr val="FF0000"/>
                </a:solidFill>
                <a:latin typeface="Arial" panose="020B0604020202020204" pitchFamily="34" charset="0"/>
              </a:rPr>
              <a:t>kezdeményezőleg lép fel a digitalizációval kapcsolatos folyamatokban</a:t>
            </a:r>
            <a:r>
              <a:rPr lang="hu-HU" altLang="hu-HU" sz="1800" dirty="0">
                <a:latin typeface="Arial" panose="020B0604020202020204" pitchFamily="34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hu-HU" altLang="hu-HU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600" dirty="0">
                <a:latin typeface="Arial" panose="020B0604020202020204" pitchFamily="34" charset="0"/>
              </a:rPr>
              <a:t>                                                            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90B366C-58CE-448A-926F-F53AF94B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2800" dirty="0">
                <a:solidFill>
                  <a:srgbClr val="00487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DJP története</a:t>
            </a:r>
            <a:endParaRPr lang="hu-HU" sz="2800" dirty="0">
              <a:solidFill>
                <a:srgbClr val="00487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08ADC65-2A03-4184-BEAE-0E9AE56E4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0" y="2470860"/>
            <a:ext cx="2391921" cy="1536778"/>
          </a:xfrm>
          <a:prstGeom prst="rect">
            <a:avLst/>
          </a:prstGeom>
        </p:spPr>
      </p:pic>
      <p:pic>
        <p:nvPicPr>
          <p:cNvPr id="10" name="Kép 9" descr="A képen égbolt látható&#10;&#10;Automatikusan generált leírás">
            <a:extLst>
              <a:ext uri="{FF2B5EF4-FFF2-40B4-BE49-F238E27FC236}">
                <a16:creationId xmlns:a16="http://schemas.microsoft.com/office/drawing/2014/main" id="{FE1CA31C-CB40-4B3E-A398-F51B5026E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225090"/>
            <a:ext cx="2514599" cy="692798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87D4E3B-C761-4E6C-AFB2-85A893408845}"/>
              </a:ext>
            </a:extLst>
          </p:cNvPr>
          <p:cNvGraphicFramePr/>
          <p:nvPr/>
        </p:nvGraphicFramePr>
        <p:xfrm>
          <a:off x="3633261" y="1981200"/>
          <a:ext cx="8482541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B7AC24B3-48D5-4F4F-AE1A-320D2C009C9D}"/>
              </a:ext>
            </a:extLst>
          </p:cNvPr>
          <p:cNvGrpSpPr/>
          <p:nvPr/>
        </p:nvGrpSpPr>
        <p:grpSpPr>
          <a:xfrm rot="5400000">
            <a:off x="1884105" y="4706906"/>
            <a:ext cx="1311260" cy="400133"/>
            <a:chOff x="1921402" y="796182"/>
            <a:chExt cx="656938" cy="400133"/>
          </a:xfrm>
          <a:solidFill>
            <a:srgbClr val="00487E"/>
          </a:solidFill>
        </p:grpSpPr>
        <p:sp>
          <p:nvSpPr>
            <p:cNvPr id="12" name="Nyíl: jobbra mutató 11">
              <a:extLst>
                <a:ext uri="{FF2B5EF4-FFF2-40B4-BE49-F238E27FC236}">
                  <a16:creationId xmlns:a16="http://schemas.microsoft.com/office/drawing/2014/main" id="{85B17762-FF59-43BB-9F7B-DEADEC3D308E}"/>
                </a:ext>
              </a:extLst>
            </p:cNvPr>
            <p:cNvSpPr/>
            <p:nvPr/>
          </p:nvSpPr>
          <p:spPr>
            <a:xfrm>
              <a:off x="1921402" y="796182"/>
              <a:ext cx="656938" cy="40013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Nyíl: jobbra mutató 4">
              <a:extLst>
                <a:ext uri="{FF2B5EF4-FFF2-40B4-BE49-F238E27FC236}">
                  <a16:creationId xmlns:a16="http://schemas.microsoft.com/office/drawing/2014/main" id="{68E60576-7D3E-4D4C-8C9A-EF71F992F9AB}"/>
                </a:ext>
              </a:extLst>
            </p:cNvPr>
            <p:cNvSpPr txBox="1"/>
            <p:nvPr/>
          </p:nvSpPr>
          <p:spPr>
            <a:xfrm>
              <a:off x="1921402" y="876209"/>
              <a:ext cx="536898" cy="2400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endParaRPr lang="hu-HU" sz="1000"/>
            </a:p>
          </p:txBody>
        </p:sp>
      </p:grpSp>
      <p:pic>
        <p:nvPicPr>
          <p:cNvPr id="14" name="Kép 13" descr="A képen égbolt látható&#10;&#10;Automatikusan generált leírás">
            <a:extLst>
              <a:ext uri="{FF2B5EF4-FFF2-40B4-BE49-F238E27FC236}">
                <a16:creationId xmlns:a16="http://schemas.microsoft.com/office/drawing/2014/main" id="{471B70D8-F8D8-487F-A5BF-340FF19BC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6" y="5943600"/>
            <a:ext cx="2514599" cy="69279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F52A9204-DCE4-497A-9B26-1DCD937826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876" y="4251341"/>
            <a:ext cx="1677324" cy="1231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: lekerekített 43">
            <a:extLst>
              <a:ext uri="{FF2B5EF4-FFF2-40B4-BE49-F238E27FC236}">
                <a16:creationId xmlns:a16="http://schemas.microsoft.com/office/drawing/2014/main" id="{7D5D97AB-CE06-4E4B-844D-BC7FB692B7DD}"/>
              </a:ext>
            </a:extLst>
          </p:cNvPr>
          <p:cNvSpPr/>
          <p:nvPr/>
        </p:nvSpPr>
        <p:spPr>
          <a:xfrm>
            <a:off x="4047882" y="4019309"/>
            <a:ext cx="1797619" cy="2577059"/>
          </a:xfrm>
          <a:prstGeom prst="roundRect">
            <a:avLst>
              <a:gd name="adj" fmla="val 5379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 dirty="0"/>
          </a:p>
        </p:txBody>
      </p:sp>
      <p:sp>
        <p:nvSpPr>
          <p:cNvPr id="74" name="Téglalap: lekerekített 73">
            <a:extLst>
              <a:ext uri="{FF2B5EF4-FFF2-40B4-BE49-F238E27FC236}">
                <a16:creationId xmlns:a16="http://schemas.microsoft.com/office/drawing/2014/main" id="{86F480D1-E61D-4D62-B661-C013A408D94C}"/>
              </a:ext>
            </a:extLst>
          </p:cNvPr>
          <p:cNvSpPr/>
          <p:nvPr/>
        </p:nvSpPr>
        <p:spPr>
          <a:xfrm>
            <a:off x="6038411" y="5105400"/>
            <a:ext cx="5968720" cy="1490968"/>
          </a:xfrm>
          <a:prstGeom prst="roundRect">
            <a:avLst>
              <a:gd name="adj" fmla="val 2004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 dirty="0"/>
          </a:p>
        </p:txBody>
      </p:sp>
      <p:pic>
        <p:nvPicPr>
          <p:cNvPr id="85" name="Picture 8">
            <a:extLst>
              <a:ext uri="{FF2B5EF4-FFF2-40B4-BE49-F238E27FC236}">
                <a16:creationId xmlns:a16="http://schemas.microsoft.com/office/drawing/2014/main" id="{C921D902-7D56-46E4-84C1-07D8CADB4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466" y="5763113"/>
            <a:ext cx="812934" cy="8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ím 7">
            <a:extLst>
              <a:ext uri="{FF2B5EF4-FFF2-40B4-BE49-F238E27FC236}">
                <a16:creationId xmlns:a16="http://schemas.microsoft.com/office/drawing/2014/main" id="{C9131F93-FB11-4B0F-94D4-03D2AAA2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Szervezetrendszer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59677E3-560B-4D04-8D08-E03837B9A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54" y="1405384"/>
            <a:ext cx="2643151" cy="728216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A007164F-8C70-4988-91FD-CBB0F9E64C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86" y="4406532"/>
            <a:ext cx="1275114" cy="39406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FB59F61-53DD-4D18-8FD9-2E97766A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" y="1322235"/>
            <a:ext cx="1737056" cy="71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E541F306-2119-473C-8514-59EC850073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98" y="5628920"/>
            <a:ext cx="1116003" cy="467081"/>
          </a:xfrm>
          <a:prstGeom prst="rect">
            <a:avLst/>
          </a:prstGeom>
        </p:spPr>
      </p:pic>
      <p:pic>
        <p:nvPicPr>
          <p:cNvPr id="53" name="Kép 52">
            <a:extLst>
              <a:ext uri="{FF2B5EF4-FFF2-40B4-BE49-F238E27FC236}">
                <a16:creationId xmlns:a16="http://schemas.microsoft.com/office/drawing/2014/main" id="{3F2C44DF-2C8C-4FBC-96B0-EA4FE16895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3607" y="4748613"/>
            <a:ext cx="992493" cy="966144"/>
          </a:xfrm>
          <a:prstGeom prst="rect">
            <a:avLst/>
          </a:prstGeom>
        </p:spPr>
      </p:pic>
      <p:cxnSp>
        <p:nvCxnSpPr>
          <p:cNvPr id="59" name="Egyenes összekötő 58">
            <a:extLst>
              <a:ext uri="{FF2B5EF4-FFF2-40B4-BE49-F238E27FC236}">
                <a16:creationId xmlns:a16="http://schemas.microsoft.com/office/drawing/2014/main" id="{7642F059-CC90-4168-B7B1-00F8FA983858}"/>
              </a:ext>
            </a:extLst>
          </p:cNvPr>
          <p:cNvCxnSpPr>
            <a:cxnSpLocks/>
          </p:cNvCxnSpPr>
          <p:nvPr/>
        </p:nvCxnSpPr>
        <p:spPr>
          <a:xfrm>
            <a:off x="5382800" y="5066298"/>
            <a:ext cx="0" cy="4283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Ábra 10">
            <a:extLst>
              <a:ext uri="{FF2B5EF4-FFF2-40B4-BE49-F238E27FC236}">
                <a16:creationId xmlns:a16="http://schemas.microsoft.com/office/drawing/2014/main" id="{D4C269E2-E3E7-497F-BCBE-C0FA33EB63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675717" y="2949481"/>
            <a:ext cx="2528887" cy="92834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3912ECA-FC56-4718-9633-053F5C2E92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993" y="2361122"/>
            <a:ext cx="1757149" cy="532344"/>
          </a:xfrm>
          <a:prstGeom prst="rect">
            <a:avLst/>
          </a:prstGeom>
        </p:spPr>
      </p:pic>
      <p:pic>
        <p:nvPicPr>
          <p:cNvPr id="12" name="Ábra 11">
            <a:extLst>
              <a:ext uri="{FF2B5EF4-FFF2-40B4-BE49-F238E27FC236}">
                <a16:creationId xmlns:a16="http://schemas.microsoft.com/office/drawing/2014/main" id="{FE5234CC-7392-44B9-91B2-3346D4FBEF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546606" y="2953694"/>
            <a:ext cx="2528887" cy="931428"/>
          </a:xfrm>
          <a:prstGeom prst="rect">
            <a:avLst/>
          </a:prstGeom>
        </p:spPr>
      </p:pic>
      <p:pic>
        <p:nvPicPr>
          <p:cNvPr id="52" name="Kép 51">
            <a:extLst>
              <a:ext uri="{FF2B5EF4-FFF2-40B4-BE49-F238E27FC236}">
                <a16:creationId xmlns:a16="http://schemas.microsoft.com/office/drawing/2014/main" id="{EF19B5CB-A357-4A52-946B-ABB9884687A7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93" y="2108242"/>
            <a:ext cx="2038741" cy="92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Ábra 13">
            <a:extLst>
              <a:ext uri="{FF2B5EF4-FFF2-40B4-BE49-F238E27FC236}">
                <a16:creationId xmlns:a16="http://schemas.microsoft.com/office/drawing/2014/main" id="{8B7B5CB5-8D59-4AF6-A259-AD5342E717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19237" y="1295401"/>
            <a:ext cx="2916002" cy="2258979"/>
          </a:xfrm>
          <a:prstGeom prst="rect">
            <a:avLst/>
          </a:prstGeom>
        </p:spPr>
      </p:pic>
      <p:sp>
        <p:nvSpPr>
          <p:cNvPr id="51" name="TextBox 2">
            <a:extLst>
              <a:ext uri="{FF2B5EF4-FFF2-40B4-BE49-F238E27FC236}">
                <a16:creationId xmlns:a16="http://schemas.microsoft.com/office/drawing/2014/main" id="{557B3F2B-C1F8-4A3E-89F7-93D92A892072}"/>
              </a:ext>
            </a:extLst>
          </p:cNvPr>
          <p:cNvSpPr txBox="1"/>
          <p:nvPr/>
        </p:nvSpPr>
        <p:spPr>
          <a:xfrm>
            <a:off x="1828800" y="1370423"/>
            <a:ext cx="690940" cy="2208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</a:rPr>
              <a:t>6 </a:t>
            </a:r>
            <a:r>
              <a:rPr lang="hu-HU" sz="1050" b="1" dirty="0">
                <a:solidFill>
                  <a:schemeClr val="bg1"/>
                </a:solidFill>
                <a:latin typeface="Arial" panose="020B0604020202020204" pitchFamily="34" charset="0"/>
              </a:rPr>
              <a:t>DIL</a:t>
            </a:r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</a:rPr>
              <a:t>*</a:t>
            </a:r>
          </a:p>
        </p:txBody>
      </p:sp>
      <p:sp>
        <p:nvSpPr>
          <p:cNvPr id="54" name="TextBox 2">
            <a:extLst>
              <a:ext uri="{FF2B5EF4-FFF2-40B4-BE49-F238E27FC236}">
                <a16:creationId xmlns:a16="http://schemas.microsoft.com/office/drawing/2014/main" id="{926B3CA0-DC1D-4DD3-BB8E-606C22C17DA1}"/>
              </a:ext>
            </a:extLst>
          </p:cNvPr>
          <p:cNvSpPr txBox="1"/>
          <p:nvPr/>
        </p:nvSpPr>
        <p:spPr>
          <a:xfrm>
            <a:off x="1573582" y="1795326"/>
            <a:ext cx="1193441" cy="2845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</a:rPr>
              <a:t>11 Kiválósági Központ</a:t>
            </a:r>
          </a:p>
        </p:txBody>
      </p:sp>
      <p:sp>
        <p:nvSpPr>
          <p:cNvPr id="61" name="TextBox 2">
            <a:extLst>
              <a:ext uri="{FF2B5EF4-FFF2-40B4-BE49-F238E27FC236}">
                <a16:creationId xmlns:a16="http://schemas.microsoft.com/office/drawing/2014/main" id="{407F23A7-3915-4C97-91B3-1775D65B23EF}"/>
              </a:ext>
            </a:extLst>
          </p:cNvPr>
          <p:cNvSpPr txBox="1"/>
          <p:nvPr/>
        </p:nvSpPr>
        <p:spPr>
          <a:xfrm>
            <a:off x="1336264" y="2308917"/>
            <a:ext cx="1681949" cy="2065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u-HU" sz="1050" b="1" dirty="0">
                <a:solidFill>
                  <a:schemeClr val="bg1"/>
                </a:solidFill>
                <a:latin typeface="Arial" panose="020B0604020202020204" pitchFamily="34" charset="0"/>
              </a:rPr>
              <a:t>95 </a:t>
            </a:r>
            <a:r>
              <a:rPr lang="hu-HU" sz="1100" b="1" dirty="0">
                <a:solidFill>
                  <a:schemeClr val="bg1"/>
                </a:solidFill>
                <a:latin typeface="Arial" panose="020B0604020202020204" pitchFamily="34" charset="0"/>
              </a:rPr>
              <a:t>területi</a:t>
            </a:r>
            <a:r>
              <a:rPr lang="hu-HU" sz="1050" b="1" dirty="0">
                <a:solidFill>
                  <a:schemeClr val="bg1"/>
                </a:solidFill>
                <a:latin typeface="Arial" panose="020B0604020202020204" pitchFamily="34" charset="0"/>
              </a:rPr>
              <a:t> DJP Vezető</a:t>
            </a:r>
          </a:p>
        </p:txBody>
      </p:sp>
      <p:sp>
        <p:nvSpPr>
          <p:cNvPr id="62" name="TextBox 2">
            <a:extLst>
              <a:ext uri="{FF2B5EF4-FFF2-40B4-BE49-F238E27FC236}">
                <a16:creationId xmlns:a16="http://schemas.microsoft.com/office/drawing/2014/main" id="{761666EB-EC38-45E1-A6FE-F677F4B89791}"/>
              </a:ext>
            </a:extLst>
          </p:cNvPr>
          <p:cNvSpPr txBox="1"/>
          <p:nvPr/>
        </p:nvSpPr>
        <p:spPr>
          <a:xfrm>
            <a:off x="1329327" y="2784727"/>
            <a:ext cx="1681949" cy="2065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  <a:latin typeface="Arial" panose="020B0604020202020204" pitchFamily="34" charset="0"/>
              </a:rPr>
              <a:t>1715</a:t>
            </a:r>
            <a:r>
              <a:rPr lang="hu-HU" sz="1100" b="1" dirty="0">
                <a:solidFill>
                  <a:schemeClr val="bg1"/>
                </a:solidFill>
                <a:latin typeface="Arial" panose="020B0604020202020204" pitchFamily="34" charset="0"/>
              </a:rPr>
              <a:t> DJP Pont</a:t>
            </a:r>
          </a:p>
        </p:txBody>
      </p:sp>
      <p:sp>
        <p:nvSpPr>
          <p:cNvPr id="63" name="TextBox 2">
            <a:extLst>
              <a:ext uri="{FF2B5EF4-FFF2-40B4-BE49-F238E27FC236}">
                <a16:creationId xmlns:a16="http://schemas.microsoft.com/office/drawing/2014/main" id="{4D0C2E85-43D8-4773-AEF2-34105D528156}"/>
              </a:ext>
            </a:extLst>
          </p:cNvPr>
          <p:cNvSpPr txBox="1"/>
          <p:nvPr/>
        </p:nvSpPr>
        <p:spPr>
          <a:xfrm>
            <a:off x="1336264" y="3182579"/>
            <a:ext cx="1681949" cy="2065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u-HU" sz="1100" b="1" dirty="0">
                <a:solidFill>
                  <a:schemeClr val="bg1"/>
                </a:solidFill>
                <a:latin typeface="Arial" panose="020B0604020202020204" pitchFamily="34" charset="0"/>
              </a:rPr>
              <a:t>1950 DJP Mentor</a:t>
            </a:r>
          </a:p>
        </p:txBody>
      </p:sp>
      <p:sp>
        <p:nvSpPr>
          <p:cNvPr id="64" name="Téglalap: lekerekített 63">
            <a:extLst>
              <a:ext uri="{FF2B5EF4-FFF2-40B4-BE49-F238E27FC236}">
                <a16:creationId xmlns:a16="http://schemas.microsoft.com/office/drawing/2014/main" id="{F7CFAB6A-A8D6-4729-A463-637608EBEEB5}"/>
              </a:ext>
            </a:extLst>
          </p:cNvPr>
          <p:cNvSpPr/>
          <p:nvPr/>
        </p:nvSpPr>
        <p:spPr>
          <a:xfrm>
            <a:off x="10058401" y="1405384"/>
            <a:ext cx="1948757" cy="3471416"/>
          </a:xfrm>
          <a:prstGeom prst="roundRect">
            <a:avLst>
              <a:gd name="adj" fmla="val 5379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 dirty="0"/>
          </a:p>
        </p:txBody>
      </p:sp>
      <p:pic>
        <p:nvPicPr>
          <p:cNvPr id="65" name="Picture 12">
            <a:extLst>
              <a:ext uri="{FF2B5EF4-FFF2-40B4-BE49-F238E27FC236}">
                <a16:creationId xmlns:a16="http://schemas.microsoft.com/office/drawing/2014/main" id="{6EE7AE7C-3371-4AFC-ACE6-3F1A9311E6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045" y="1901114"/>
            <a:ext cx="805390" cy="461087"/>
          </a:xfrm>
          <a:prstGeom prst="rect">
            <a:avLst/>
          </a:prstGeom>
        </p:spPr>
      </p:pic>
      <p:pic>
        <p:nvPicPr>
          <p:cNvPr id="66" name="Picture 14">
            <a:extLst>
              <a:ext uri="{FF2B5EF4-FFF2-40B4-BE49-F238E27FC236}">
                <a16:creationId xmlns:a16="http://schemas.microsoft.com/office/drawing/2014/main" id="{2A679B4D-F270-4D67-A7CD-BF43542F61D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335" y="2425088"/>
            <a:ext cx="805390" cy="355714"/>
          </a:xfrm>
          <a:prstGeom prst="rect">
            <a:avLst/>
          </a:prstGeom>
        </p:spPr>
      </p:pic>
      <p:pic>
        <p:nvPicPr>
          <p:cNvPr id="67" name="Picture 16">
            <a:extLst>
              <a:ext uri="{FF2B5EF4-FFF2-40B4-BE49-F238E27FC236}">
                <a16:creationId xmlns:a16="http://schemas.microsoft.com/office/drawing/2014/main" id="{945C2E12-D351-4CF1-A302-5C9F6B6495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953" y="1981200"/>
            <a:ext cx="805390" cy="248940"/>
          </a:xfrm>
          <a:prstGeom prst="rect">
            <a:avLst/>
          </a:prstGeom>
        </p:spPr>
      </p:pic>
      <p:pic>
        <p:nvPicPr>
          <p:cNvPr id="68" name="Picture 8" descr="Hírközlési Érdekegyeztető Tanács">
            <a:extLst>
              <a:ext uri="{FF2B5EF4-FFF2-40B4-BE49-F238E27FC236}">
                <a16:creationId xmlns:a16="http://schemas.microsoft.com/office/drawing/2014/main" id="{96E13814-FB04-4B61-A574-E36065C65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489" y="2458633"/>
            <a:ext cx="901191" cy="31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2" descr="A Neumann János Számítógép-tudományi Társaság Alapszabálya 2014 | Neumann  János Számítógép-tudományi Társaság">
            <a:extLst>
              <a:ext uri="{FF2B5EF4-FFF2-40B4-BE49-F238E27FC236}">
                <a16:creationId xmlns:a16="http://schemas.microsoft.com/office/drawing/2014/main" id="{2FCF14A6-4A67-4E7C-9854-F9DDAA095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142" y="3352801"/>
            <a:ext cx="785058" cy="7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Kép 69">
            <a:extLst>
              <a:ext uri="{FF2B5EF4-FFF2-40B4-BE49-F238E27FC236}">
                <a16:creationId xmlns:a16="http://schemas.microsoft.com/office/drawing/2014/main" id="{E15E3F26-7850-4BBD-AD14-5771ECACF5E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415" y="2910944"/>
            <a:ext cx="2279911" cy="594256"/>
          </a:xfrm>
          <a:prstGeom prst="rect">
            <a:avLst/>
          </a:prstGeom>
        </p:spPr>
      </p:pic>
      <p:pic>
        <p:nvPicPr>
          <p:cNvPr id="71" name="Kép 70">
            <a:extLst>
              <a:ext uri="{FF2B5EF4-FFF2-40B4-BE49-F238E27FC236}">
                <a16:creationId xmlns:a16="http://schemas.microsoft.com/office/drawing/2014/main" id="{2EFD8E4B-BC90-4482-B87F-B11EB31FEDA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123696" y="3352801"/>
            <a:ext cx="859826" cy="813083"/>
          </a:xfrm>
          <a:prstGeom prst="rect">
            <a:avLst/>
          </a:prstGeom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FE70DA70-3F6E-452D-9096-E2727206C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28" y="4072188"/>
            <a:ext cx="1353773" cy="95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zövegdoboz 72">
            <a:extLst>
              <a:ext uri="{FF2B5EF4-FFF2-40B4-BE49-F238E27FC236}">
                <a16:creationId xmlns:a16="http://schemas.microsoft.com/office/drawing/2014/main" id="{06D6CA2B-98C7-40E7-AAD9-1E5E582F09A6}"/>
              </a:ext>
            </a:extLst>
          </p:cNvPr>
          <p:cNvSpPr txBox="1"/>
          <p:nvPr/>
        </p:nvSpPr>
        <p:spPr>
          <a:xfrm>
            <a:off x="10058400" y="1414153"/>
            <a:ext cx="2124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</a:rPr>
              <a:t>Stratégiai partnerek</a:t>
            </a:r>
          </a:p>
        </p:txBody>
      </p:sp>
      <p:sp>
        <p:nvSpPr>
          <p:cNvPr id="75" name="Szövegdoboz 74">
            <a:extLst>
              <a:ext uri="{FF2B5EF4-FFF2-40B4-BE49-F238E27FC236}">
                <a16:creationId xmlns:a16="http://schemas.microsoft.com/office/drawing/2014/main" id="{52E92A8D-7071-4579-A1B0-408E5694811E}"/>
              </a:ext>
            </a:extLst>
          </p:cNvPr>
          <p:cNvSpPr txBox="1"/>
          <p:nvPr/>
        </p:nvSpPr>
        <p:spPr>
          <a:xfrm>
            <a:off x="6133266" y="5122152"/>
            <a:ext cx="2324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</a:rPr>
              <a:t>Kiválósági központok</a:t>
            </a:r>
          </a:p>
        </p:txBody>
      </p:sp>
      <p:pic>
        <p:nvPicPr>
          <p:cNvPr id="76" name="Picture 12" descr="Moholy-Nagy Művészeti Egyetem – Wikipédia">
            <a:extLst>
              <a:ext uri="{FF2B5EF4-FFF2-40B4-BE49-F238E27FC236}">
                <a16:creationId xmlns:a16="http://schemas.microsoft.com/office/drawing/2014/main" id="{2A900F3C-93CC-482A-AA1C-E027029AB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33" y="5544383"/>
            <a:ext cx="533442" cy="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8" descr="Egyetemi Szolgáltató Központ - Egyetemi Kollégium - Egyetemi logó">
            <a:extLst>
              <a:ext uri="{FF2B5EF4-FFF2-40B4-BE49-F238E27FC236}">
                <a16:creationId xmlns:a16="http://schemas.microsoft.com/office/drawing/2014/main" id="{171A6478-AAC4-493C-B626-9C038E69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86401"/>
            <a:ext cx="423808" cy="56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Budapesti Corvinus Egyetem - A Korszakos Könyvek képzési program felvételt  hirdet">
            <a:extLst>
              <a:ext uri="{FF2B5EF4-FFF2-40B4-BE49-F238E27FC236}">
                <a16:creationId xmlns:a16="http://schemas.microsoft.com/office/drawing/2014/main" id="{E7230099-E663-4619-B3CA-84FFBE400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 t="29936" r="24755" b="32011"/>
          <a:stretch/>
        </p:blipFill>
        <p:spPr bwMode="auto">
          <a:xfrm>
            <a:off x="9574895" y="5313977"/>
            <a:ext cx="978714" cy="39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ELTE-logo – EDiTE">
            <a:extLst>
              <a:ext uri="{FF2B5EF4-FFF2-40B4-BE49-F238E27FC236}">
                <a16:creationId xmlns:a16="http://schemas.microsoft.com/office/drawing/2014/main" id="{C2EA7C64-13DF-42CF-AF3D-8570C11B8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98" y="5893258"/>
            <a:ext cx="634903" cy="63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4" descr="Kezdőlap | Jó Állam Jelentés">
            <a:extLst>
              <a:ext uri="{FF2B5EF4-FFF2-40B4-BE49-F238E27FC236}">
                <a16:creationId xmlns:a16="http://schemas.microsoft.com/office/drawing/2014/main" id="{AB719502-CB93-4408-B7B6-2E7F20374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364" y="5473790"/>
            <a:ext cx="636157" cy="63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6" descr="Testnevelési Egyetem - Címer">
            <a:extLst>
              <a:ext uri="{FF2B5EF4-FFF2-40B4-BE49-F238E27FC236}">
                <a16:creationId xmlns:a16="http://schemas.microsoft.com/office/drawing/2014/main" id="{521F6453-0389-4E71-828D-0FD0B227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244" y="5878539"/>
            <a:ext cx="636156" cy="62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2" descr="Szegedi Tudományegyetem | vajdasag.eu">
            <a:extLst>
              <a:ext uri="{FF2B5EF4-FFF2-40B4-BE49-F238E27FC236}">
                <a16:creationId xmlns:a16="http://schemas.microsoft.com/office/drawing/2014/main" id="{6A0CD5CF-F22F-4A84-8FBD-A0312B68F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r="19000"/>
          <a:stretch/>
        </p:blipFill>
        <p:spPr bwMode="auto">
          <a:xfrm>
            <a:off x="10700932" y="5280202"/>
            <a:ext cx="1038226" cy="47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Médiakit, arculati elemek | Budapesti Műszaki és Gazdaságtudományi Egyetem">
            <a:extLst>
              <a:ext uri="{FF2B5EF4-FFF2-40B4-BE49-F238E27FC236}">
                <a16:creationId xmlns:a16="http://schemas.microsoft.com/office/drawing/2014/main" id="{9A75751D-B971-4D88-A606-DA63D0E7D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 t="10573" r="4374" b="7684"/>
          <a:stretch/>
        </p:blipFill>
        <p:spPr bwMode="auto">
          <a:xfrm>
            <a:off x="6363248" y="6123029"/>
            <a:ext cx="1447800" cy="41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>
            <a:extLst>
              <a:ext uri="{FF2B5EF4-FFF2-40B4-BE49-F238E27FC236}">
                <a16:creationId xmlns:a16="http://schemas.microsoft.com/office/drawing/2014/main" id="{6684F542-2DAE-4D48-AB16-A55D2A39C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49" y="5202579"/>
            <a:ext cx="1038226" cy="65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>
            <a:extLst>
              <a:ext uri="{FF2B5EF4-FFF2-40B4-BE49-F238E27FC236}">
                <a16:creationId xmlns:a16="http://schemas.microsoft.com/office/drawing/2014/main" id="{6EDD74E9-2734-4C39-A24A-C0422B66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961" y="5978893"/>
            <a:ext cx="1038226" cy="56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Szövegdoboz 44">
            <a:extLst>
              <a:ext uri="{FF2B5EF4-FFF2-40B4-BE49-F238E27FC236}">
                <a16:creationId xmlns:a16="http://schemas.microsoft.com/office/drawing/2014/main" id="{CE9AA759-4C78-455B-8021-4A2C5574E779}"/>
              </a:ext>
            </a:extLst>
          </p:cNvPr>
          <p:cNvSpPr txBox="1"/>
          <p:nvPr/>
        </p:nvSpPr>
        <p:spPr>
          <a:xfrm>
            <a:off x="4123574" y="4004846"/>
            <a:ext cx="2124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</a:rPr>
              <a:t>Koalíciók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F18C4F0-7591-4D68-AFFD-40C3F6DD672B}"/>
              </a:ext>
            </a:extLst>
          </p:cNvPr>
          <p:cNvSpPr txBox="1"/>
          <p:nvPr/>
        </p:nvSpPr>
        <p:spPr>
          <a:xfrm>
            <a:off x="5207564" y="552184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47" name="Szövegdoboz 46">
            <a:extLst>
              <a:ext uri="{FF2B5EF4-FFF2-40B4-BE49-F238E27FC236}">
                <a16:creationId xmlns:a16="http://schemas.microsoft.com/office/drawing/2014/main" id="{0B76A330-FC37-474D-85E0-D20C32EAAFD7}"/>
              </a:ext>
            </a:extLst>
          </p:cNvPr>
          <p:cNvSpPr txBox="1"/>
          <p:nvPr/>
        </p:nvSpPr>
        <p:spPr>
          <a:xfrm>
            <a:off x="4114800" y="6367790"/>
            <a:ext cx="1669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</a:rPr>
              <a:t>* tervezet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976CC549-535D-4FA6-AC1D-0F87A2F7B5AB}"/>
              </a:ext>
            </a:extLst>
          </p:cNvPr>
          <p:cNvSpPr/>
          <p:nvPr/>
        </p:nvSpPr>
        <p:spPr>
          <a:xfrm>
            <a:off x="4397588" y="3362980"/>
            <a:ext cx="11052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345 fő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C2F3DE74-8ADF-4468-BDF6-8CF5293EA934}"/>
              </a:ext>
            </a:extLst>
          </p:cNvPr>
          <p:cNvSpPr/>
          <p:nvPr/>
        </p:nvSpPr>
        <p:spPr>
          <a:xfrm>
            <a:off x="7368134" y="3352800"/>
            <a:ext cx="9224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25 fő</a:t>
            </a:r>
          </a:p>
        </p:txBody>
      </p:sp>
      <p:pic>
        <p:nvPicPr>
          <p:cNvPr id="57" name="Kép 56">
            <a:extLst>
              <a:ext uri="{FF2B5EF4-FFF2-40B4-BE49-F238E27FC236}">
                <a16:creationId xmlns:a16="http://schemas.microsoft.com/office/drawing/2014/main" id="{4565B2DA-4773-45DE-905F-E3079E96DB1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2855" y="4667278"/>
            <a:ext cx="4041396" cy="2857445"/>
          </a:xfrm>
          <a:prstGeom prst="rect">
            <a:avLst/>
          </a:prstGeom>
        </p:spPr>
      </p:pic>
      <p:pic>
        <p:nvPicPr>
          <p:cNvPr id="58" name="Kép 57">
            <a:extLst>
              <a:ext uri="{FF2B5EF4-FFF2-40B4-BE49-F238E27FC236}">
                <a16:creationId xmlns:a16="http://schemas.microsoft.com/office/drawing/2014/main" id="{D849AABA-D2F4-4580-9477-4C1F3E98672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-208430" y="3468844"/>
            <a:ext cx="2816865" cy="1897842"/>
          </a:xfrm>
          <a:prstGeom prst="rect">
            <a:avLst/>
          </a:prstGeom>
        </p:spPr>
      </p:pic>
      <p:sp>
        <p:nvSpPr>
          <p:cNvPr id="60" name="TextBox 2">
            <a:extLst>
              <a:ext uri="{FF2B5EF4-FFF2-40B4-BE49-F238E27FC236}">
                <a16:creationId xmlns:a16="http://schemas.microsoft.com/office/drawing/2014/main" id="{1BC6D605-BAE4-40ED-A409-A27020B51D9F}"/>
              </a:ext>
            </a:extLst>
          </p:cNvPr>
          <p:cNvSpPr txBox="1"/>
          <p:nvPr/>
        </p:nvSpPr>
        <p:spPr>
          <a:xfrm>
            <a:off x="722713" y="3562392"/>
            <a:ext cx="2960510" cy="381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u-HU" sz="900" b="1" dirty="0">
                <a:latin typeface="Arial" panose="020B0604020202020204" pitchFamily="34" charset="0"/>
              </a:rPr>
              <a:t> *Digitális Innovációs Laboratórium - tervezet</a:t>
            </a:r>
          </a:p>
        </p:txBody>
      </p:sp>
      <p:pic>
        <p:nvPicPr>
          <p:cNvPr id="56" name="Kép 55">
            <a:extLst>
              <a:ext uri="{FF2B5EF4-FFF2-40B4-BE49-F238E27FC236}">
                <a16:creationId xmlns:a16="http://schemas.microsoft.com/office/drawing/2014/main" id="{0A8AC95C-C7A9-4B76-9537-F27F6EFCFA32}"/>
              </a:ext>
            </a:extLst>
          </p:cNvPr>
          <p:cNvPicPr>
            <a:picLocks noChangeAspect="1"/>
          </p:cNvPicPr>
          <p:nvPr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60" y="4088077"/>
            <a:ext cx="1339378" cy="38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: lekerekített 12">
            <a:extLst>
              <a:ext uri="{FF2B5EF4-FFF2-40B4-BE49-F238E27FC236}">
                <a16:creationId xmlns:a16="http://schemas.microsoft.com/office/drawing/2014/main" id="{83F6FA61-9575-8547-BA0D-3898618FE03A}"/>
              </a:ext>
            </a:extLst>
          </p:cNvPr>
          <p:cNvSpPr/>
          <p:nvPr/>
        </p:nvSpPr>
        <p:spPr bwMode="auto">
          <a:xfrm>
            <a:off x="439387" y="1380497"/>
            <a:ext cx="2725341" cy="1919280"/>
          </a:xfrm>
          <a:prstGeom prst="roundRect">
            <a:avLst>
              <a:gd name="adj" fmla="val 1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61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szervezet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églalap: lekerekített 13">
            <a:extLst>
              <a:ext uri="{FF2B5EF4-FFF2-40B4-BE49-F238E27FC236}">
                <a16:creationId xmlns:a16="http://schemas.microsoft.com/office/drawing/2014/main" id="{B6590DA2-4841-AA44-95CD-C5C549AC325D}"/>
              </a:ext>
            </a:extLst>
          </p:cNvPr>
          <p:cNvSpPr/>
          <p:nvPr/>
        </p:nvSpPr>
        <p:spPr bwMode="auto">
          <a:xfrm>
            <a:off x="4646243" y="1380497"/>
            <a:ext cx="2725341" cy="1919280"/>
          </a:xfrm>
          <a:prstGeom prst="roundRect">
            <a:avLst>
              <a:gd name="adj" fmla="val 1000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93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mérőrendszer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églalap: lekerekített 14">
            <a:extLst>
              <a:ext uri="{FF2B5EF4-FFF2-40B4-BE49-F238E27FC236}">
                <a16:creationId xmlns:a16="http://schemas.microsoft.com/office/drawing/2014/main" id="{8E18DE94-0118-1E40-873D-2DA7F946C4FC}"/>
              </a:ext>
            </a:extLst>
          </p:cNvPr>
          <p:cNvSpPr/>
          <p:nvPr/>
        </p:nvSpPr>
        <p:spPr bwMode="auto">
          <a:xfrm>
            <a:off x="8853101" y="1402143"/>
            <a:ext cx="2725341" cy="181654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3F4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3710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3F4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3F4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indikátor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3F48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églalap: lekerekített 12">
            <a:extLst>
              <a:ext uri="{FF2B5EF4-FFF2-40B4-BE49-F238E27FC236}">
                <a16:creationId xmlns:a16="http://schemas.microsoft.com/office/drawing/2014/main" id="{603C3F59-ADD5-6240-BF8E-E708705A9FBB}"/>
              </a:ext>
            </a:extLst>
          </p:cNvPr>
          <p:cNvSpPr/>
          <p:nvPr/>
        </p:nvSpPr>
        <p:spPr bwMode="auto">
          <a:xfrm>
            <a:off x="439387" y="2849765"/>
            <a:ext cx="2725341" cy="1919280"/>
          </a:xfrm>
          <a:prstGeom prst="roundRect">
            <a:avLst>
              <a:gd name="adj" fmla="val 10000"/>
            </a:avLst>
          </a:prstGeom>
          <a:solidFill>
            <a:srgbClr val="1C118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églalap: lekerekített 13">
            <a:extLst>
              <a:ext uri="{FF2B5EF4-FFF2-40B4-BE49-F238E27FC236}">
                <a16:creationId xmlns:a16="http://schemas.microsoft.com/office/drawing/2014/main" id="{3842C56A-69C6-9445-99BE-0C2B7F2F993D}"/>
              </a:ext>
            </a:extLst>
          </p:cNvPr>
          <p:cNvSpPr/>
          <p:nvPr/>
        </p:nvSpPr>
        <p:spPr bwMode="auto">
          <a:xfrm>
            <a:off x="4646243" y="2849765"/>
            <a:ext cx="2725341" cy="1919280"/>
          </a:xfrm>
          <a:prstGeom prst="roundRect">
            <a:avLst>
              <a:gd name="adj" fmla="val 10000"/>
            </a:avLst>
          </a:prstGeom>
          <a:solidFill>
            <a:srgbClr val="1C118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églalap: lekerekített 14">
            <a:extLst>
              <a:ext uri="{FF2B5EF4-FFF2-40B4-BE49-F238E27FC236}">
                <a16:creationId xmlns:a16="http://schemas.microsoft.com/office/drawing/2014/main" id="{4553E6B8-6691-4444-983C-B8BDB0BBB0D5}"/>
              </a:ext>
            </a:extLst>
          </p:cNvPr>
          <p:cNvSpPr/>
          <p:nvPr/>
        </p:nvSpPr>
        <p:spPr bwMode="auto">
          <a:xfrm>
            <a:off x="8853101" y="2871411"/>
            <a:ext cx="2725341" cy="1816545"/>
          </a:xfrm>
          <a:prstGeom prst="roundRect">
            <a:avLst>
              <a:gd name="adj" fmla="val 10000"/>
            </a:avLst>
          </a:prstGeom>
          <a:solidFill>
            <a:srgbClr val="1C118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3F48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Objektum 22">
            <a:extLst>
              <a:ext uri="{FF2B5EF4-FFF2-40B4-BE49-F238E27FC236}">
                <a16:creationId xmlns:a16="http://schemas.microsoft.com/office/drawing/2014/main" id="{F5EC566A-69A4-0B4C-B9BA-E179B7F200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3925" y="3123969"/>
          <a:ext cx="2376264" cy="137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3" imgW="8494920" imgH="4901400" progId="">
                  <p:embed/>
                </p:oleObj>
              </mc:Choice>
              <mc:Fallback>
                <p:oleObj r:id="rId3" imgW="8494920" imgH="4901400" progId="">
                  <p:embed/>
                  <p:pic>
                    <p:nvPicPr>
                      <p:cNvPr id="17" name="Objektum 22">
                        <a:extLst>
                          <a:ext uri="{FF2B5EF4-FFF2-40B4-BE49-F238E27FC236}">
                            <a16:creationId xmlns:a16="http://schemas.microsoft.com/office/drawing/2014/main" id="{F5EC566A-69A4-0B4C-B9BA-E179B7F20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3925" y="3123969"/>
                        <a:ext cx="2376264" cy="1370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um 24">
            <a:extLst>
              <a:ext uri="{FF2B5EF4-FFF2-40B4-BE49-F238E27FC236}">
                <a16:creationId xmlns:a16="http://schemas.microsoft.com/office/drawing/2014/main" id="{8959BD20-D799-1941-B67A-FE122414A6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9290" y="3096990"/>
          <a:ext cx="2239246" cy="1424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5" imgW="8799840" imgH="5599800" progId="">
                  <p:embed/>
                </p:oleObj>
              </mc:Choice>
              <mc:Fallback>
                <p:oleObj r:id="rId5" imgW="8799840" imgH="5599800" progId="">
                  <p:embed/>
                  <p:pic>
                    <p:nvPicPr>
                      <p:cNvPr id="18" name="Objektum 24">
                        <a:extLst>
                          <a:ext uri="{FF2B5EF4-FFF2-40B4-BE49-F238E27FC236}">
                            <a16:creationId xmlns:a16="http://schemas.microsoft.com/office/drawing/2014/main" id="{8959BD20-D799-1941-B67A-FE122414A6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290" y="3096990"/>
                        <a:ext cx="2239246" cy="1424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um 26">
            <a:extLst>
              <a:ext uri="{FF2B5EF4-FFF2-40B4-BE49-F238E27FC236}">
                <a16:creationId xmlns:a16="http://schemas.microsoft.com/office/drawing/2014/main" id="{DFACB3D5-0643-A240-923B-515AB67B95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13729" y="3096990"/>
          <a:ext cx="1804083" cy="1436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r:id="rId7" imgW="5485680" imgH="4368240" progId="">
                  <p:embed/>
                </p:oleObj>
              </mc:Choice>
              <mc:Fallback>
                <p:oleObj r:id="rId7" imgW="5485680" imgH="4368240" progId="">
                  <p:embed/>
                  <p:pic>
                    <p:nvPicPr>
                      <p:cNvPr id="19" name="Objektum 26">
                        <a:extLst>
                          <a:ext uri="{FF2B5EF4-FFF2-40B4-BE49-F238E27FC236}">
                            <a16:creationId xmlns:a16="http://schemas.microsoft.com/office/drawing/2014/main" id="{DFACB3D5-0643-A240-923B-515AB67B95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13729" y="3096990"/>
                        <a:ext cx="1804083" cy="1436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églalap: lekerekített 4">
            <a:extLst>
              <a:ext uri="{FF2B5EF4-FFF2-40B4-BE49-F238E27FC236}">
                <a16:creationId xmlns:a16="http://schemas.microsoft.com/office/drawing/2014/main" id="{6B4B8EB1-0BBA-2944-AF34-7A410A7F6C05}"/>
              </a:ext>
            </a:extLst>
          </p:cNvPr>
          <p:cNvSpPr txBox="1"/>
          <p:nvPr/>
        </p:nvSpPr>
        <p:spPr>
          <a:xfrm>
            <a:off x="308758" y="5117593"/>
            <a:ext cx="7483403" cy="9375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Konzorciumi partnerek: </a:t>
            </a:r>
          </a:p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Nemzeti Közszolgálati Egyetem, Budapesti Corvinus Egyetem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/>
            </a:r>
            <a:b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kumimoji="0" lang="hu-HU" sz="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Szakmai partner:</a:t>
            </a:r>
          </a:p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Központi Statisztikai Hivatal</a:t>
            </a:r>
          </a:p>
        </p:txBody>
      </p:sp>
      <p:sp>
        <p:nvSpPr>
          <p:cNvPr id="24" name="Téglalap: lekerekített 12">
            <a:extLst>
              <a:ext uri="{FF2B5EF4-FFF2-40B4-BE49-F238E27FC236}">
                <a16:creationId xmlns:a16="http://schemas.microsoft.com/office/drawing/2014/main" id="{626E1AB7-B161-014E-8106-7DB04B72E0D5}"/>
              </a:ext>
            </a:extLst>
          </p:cNvPr>
          <p:cNvSpPr/>
          <p:nvPr/>
        </p:nvSpPr>
        <p:spPr bwMode="auto">
          <a:xfrm>
            <a:off x="0" y="438983"/>
            <a:ext cx="2529444" cy="536275"/>
          </a:xfrm>
          <a:prstGeom prst="roundRect">
            <a:avLst>
              <a:gd name="adj" fmla="val 10000"/>
            </a:avLst>
          </a:prstGeom>
          <a:solidFill>
            <a:srgbClr val="A7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kötet: KATASZTER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5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6782D0D-6232-C34F-A891-804C395E82E9}"/>
              </a:ext>
            </a:extLst>
          </p:cNvPr>
          <p:cNvSpPr/>
          <p:nvPr/>
        </p:nvSpPr>
        <p:spPr>
          <a:xfrm>
            <a:off x="439387" y="475013"/>
            <a:ext cx="11257313" cy="2315812"/>
          </a:xfrm>
          <a:prstGeom prst="roundRect">
            <a:avLst/>
          </a:prstGeom>
          <a:solidFill>
            <a:schemeClr val="lt1">
              <a:alpha val="78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3F4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jó kormányzást – egy szekularizált állam esetében – a megfelelő állam fogalma írja le leginkább, a nagy és az egyik legizgalmasabb kérdés, hogy minek és miképpen indokolt megfelelni.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3F4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Kiemelten fontos a XXI. században egy szuverenitását, ennek részeként versenyképességét megőrizni kívánó állam számára, hogy jó válaszokat tudjon adni a globális kihívásokra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3F4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 jó gyakorlatok és megközelítések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4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megismeré-séről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3F4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illetve a nemzetközi mérőrendszerek világában való eligazodásról, véleményformálásról szól a Mérők mérője többéves projekt.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 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Evaluator-meter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InEM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5" name="Téglalap: lekerekített 12">
            <a:extLst>
              <a:ext uri="{FF2B5EF4-FFF2-40B4-BE49-F238E27FC236}">
                <a16:creationId xmlns:a16="http://schemas.microsoft.com/office/drawing/2014/main" id="{ADEFBF3E-D662-5D4B-A70A-0D3C9D2EC439}"/>
              </a:ext>
            </a:extLst>
          </p:cNvPr>
          <p:cNvSpPr/>
          <p:nvPr/>
        </p:nvSpPr>
        <p:spPr bwMode="auto">
          <a:xfrm>
            <a:off x="439387" y="3693226"/>
            <a:ext cx="2725341" cy="1919280"/>
          </a:xfrm>
          <a:prstGeom prst="roundRect">
            <a:avLst>
              <a:gd name="adj" fmla="val 10000"/>
            </a:avLst>
          </a:prstGeom>
          <a:solidFill>
            <a:srgbClr val="A7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év / első kötet: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Kataszteri felmérés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2021. Q4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églalap: lekerekített 13">
            <a:extLst>
              <a:ext uri="{FF2B5EF4-FFF2-40B4-BE49-F238E27FC236}">
                <a16:creationId xmlns:a16="http://schemas.microsoft.com/office/drawing/2014/main" id="{B2DC6A91-C63D-BA4A-9880-7AF3A0F1E3B8}"/>
              </a:ext>
            </a:extLst>
          </p:cNvPr>
          <p:cNvSpPr/>
          <p:nvPr/>
        </p:nvSpPr>
        <p:spPr bwMode="auto">
          <a:xfrm>
            <a:off x="4646243" y="3693226"/>
            <a:ext cx="2725341" cy="1919280"/>
          </a:xfrm>
          <a:prstGeom prst="roundRect">
            <a:avLst>
              <a:gd name="adj" fmla="val 1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év / második kötet: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Mérőeszköz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2022. Q1</a:t>
            </a:r>
          </a:p>
        </p:txBody>
      </p:sp>
      <p:sp>
        <p:nvSpPr>
          <p:cNvPr id="7" name="Téglalap: lekerekített 14">
            <a:extLst>
              <a:ext uri="{FF2B5EF4-FFF2-40B4-BE49-F238E27FC236}">
                <a16:creationId xmlns:a16="http://schemas.microsoft.com/office/drawing/2014/main" id="{E7B97ED1-553E-3241-A144-A67B81F70B4E}"/>
              </a:ext>
            </a:extLst>
          </p:cNvPr>
          <p:cNvSpPr/>
          <p:nvPr/>
        </p:nvSpPr>
        <p:spPr bwMode="auto">
          <a:xfrm>
            <a:off x="8853101" y="3714872"/>
            <a:ext cx="2725341" cy="1816545"/>
          </a:xfrm>
          <a:prstGeom prst="roundRect">
            <a:avLst>
              <a:gd name="adj" fmla="val 1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év / harmadik kötet: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Idősoros elemzések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2023. Q1</a:t>
            </a:r>
          </a:p>
        </p:txBody>
      </p:sp>
    </p:spTree>
    <p:extLst>
      <p:ext uri="{BB962C8B-B14F-4D97-AF65-F5344CB8AC3E}">
        <p14:creationId xmlns:p14="http://schemas.microsoft.com/office/powerpoint/2010/main" val="14905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églalap: lekerekített 12">
            <a:extLst>
              <a:ext uri="{FF2B5EF4-FFF2-40B4-BE49-F238E27FC236}">
                <a16:creationId xmlns:a16="http://schemas.microsoft.com/office/drawing/2014/main" id="{626E1AB7-B161-014E-8106-7DB04B72E0D5}"/>
              </a:ext>
            </a:extLst>
          </p:cNvPr>
          <p:cNvSpPr/>
          <p:nvPr/>
        </p:nvSpPr>
        <p:spPr bwMode="auto">
          <a:xfrm>
            <a:off x="0" y="0"/>
            <a:ext cx="12192000" cy="802815"/>
          </a:xfrm>
          <a:prstGeom prst="roundRect">
            <a:avLst>
              <a:gd name="adj" fmla="val 10000"/>
            </a:avLst>
          </a:prstGeom>
          <a:solidFill>
            <a:srgbClr val="A7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Digitalizációt mérő nemzetközi indexek: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https://inem.digitalisjoletprogram.hu/hu-HU/search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 KERESŐ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DFA45AD-DC3D-423B-91E4-46022F012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57" y="802815"/>
            <a:ext cx="9992686" cy="514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C0C2F9-D9E5-4009-AF06-4FAFEF905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hu-HU" sz="2800" dirty="0">
                <a:latin typeface="Roboto"/>
              </a:rPr>
              <a:t>A Jó Állam megfelelési és </a:t>
            </a:r>
            <a:br>
              <a:rPr lang="hu-HU" sz="2800" dirty="0">
                <a:latin typeface="Roboto"/>
              </a:rPr>
            </a:br>
            <a:r>
              <a:rPr lang="hu-HU" sz="2800" dirty="0">
                <a:latin typeface="Roboto"/>
              </a:rPr>
              <a:t>elvárási rendszere (2014)</a:t>
            </a:r>
          </a:p>
        </p:txBody>
      </p:sp>
      <p:pic>
        <p:nvPicPr>
          <p:cNvPr id="28675" name="Tartalom helye 4">
            <a:extLst>
              <a:ext uri="{FF2B5EF4-FFF2-40B4-BE49-F238E27FC236}">
                <a16:creationId xmlns:a16="http://schemas.microsoft.com/office/drawing/2014/main" id="{BE1CD88A-4364-44AE-9B98-F9DF5F8EFC8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19201"/>
            <a:ext cx="9828212" cy="5359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 descr="A képen égbolt látható&#10;&#10;Automatikusan generált leírás">
            <a:extLst>
              <a:ext uri="{FF2B5EF4-FFF2-40B4-BE49-F238E27FC236}">
                <a16:creationId xmlns:a16="http://schemas.microsoft.com/office/drawing/2014/main" id="{624CE6C3-A25C-4678-B0D3-D14FF9B65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225090"/>
            <a:ext cx="2514599" cy="692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8CC5B7-1B20-4F60-838C-3FDF091D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31" y="157156"/>
            <a:ext cx="9555480" cy="911389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Magyary</a:t>
            </a:r>
            <a:r>
              <a:rPr lang="hu-HU" dirty="0"/>
              <a:t> Program 11.0, 12.0</a:t>
            </a:r>
            <a:br>
              <a:rPr lang="hu-HU" dirty="0"/>
            </a:br>
            <a:r>
              <a:rPr lang="hu-HU" dirty="0"/>
              <a:t>(analóg államkormányzás-fejlesztés)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9851AC-851F-414D-9109-6D32DBA730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24800" y="2743200"/>
            <a:ext cx="4265612" cy="3957645"/>
          </a:xfrm>
        </p:spPr>
        <p:txBody>
          <a:bodyPr rtlCol="0">
            <a:noAutofit/>
          </a:bodyPr>
          <a:lstStyle/>
          <a:p>
            <a:pPr marL="514196" indent="-514196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hu-HU" sz="1799" dirty="0"/>
              <a:t>Program</a:t>
            </a:r>
          </a:p>
          <a:p>
            <a:pPr marL="514196" indent="-514196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hu-HU" sz="1799" dirty="0"/>
              <a:t>Teljeskörű</a:t>
            </a:r>
          </a:p>
          <a:p>
            <a:pPr marL="514196" indent="-514196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hu-HU" sz="1799" dirty="0"/>
              <a:t>Érthető</a:t>
            </a:r>
          </a:p>
          <a:p>
            <a:pPr marL="514196" indent="-514196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hu-HU" sz="1799" dirty="0"/>
              <a:t>Megszólító</a:t>
            </a:r>
          </a:p>
          <a:p>
            <a:pPr marL="514196" indent="-514196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hu-HU" sz="1799" dirty="0"/>
              <a:t>Értéktartalmú</a:t>
            </a:r>
          </a:p>
          <a:p>
            <a:pPr marL="514196" indent="-514196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hu-HU" sz="1799" dirty="0"/>
              <a:t>Meghatározott fő célja a </a:t>
            </a:r>
            <a:br>
              <a:rPr lang="hu-HU" sz="1799" dirty="0"/>
            </a:br>
            <a:r>
              <a:rPr lang="hu-HU" sz="1799" dirty="0"/>
              <a:t>„hatékony nemzeti közigazgatás”</a:t>
            </a:r>
          </a:p>
          <a:p>
            <a:pPr marL="514196" indent="-514196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hu-HU" sz="1799" dirty="0"/>
              <a:t>Négy beavatkozási területe van:</a:t>
            </a:r>
          </a:p>
          <a:p>
            <a:pPr marL="514196" indent="-514196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hu-HU" sz="1799" dirty="0"/>
              <a:t>Befogadó</a:t>
            </a:r>
          </a:p>
          <a:p>
            <a:pPr marL="514196" indent="-514196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hu-HU" sz="1799" dirty="0"/>
              <a:t>Feladat megközelítése van</a:t>
            </a:r>
          </a:p>
          <a:p>
            <a:pPr algn="ctr">
              <a:buNone/>
              <a:defRPr/>
            </a:pPr>
            <a:endParaRPr lang="hu-HU" sz="2399" b="1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232E858-8B0B-487E-8342-B1255A84FD38}"/>
              </a:ext>
            </a:extLst>
          </p:cNvPr>
          <p:cNvGraphicFramePr/>
          <p:nvPr/>
        </p:nvGraphicFramePr>
        <p:xfrm>
          <a:off x="4889502" y="1524001"/>
          <a:ext cx="7073899" cy="911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60" name="Picture 12" descr="Képtalálatok a következőre: magyary program logo">
            <a:extLst>
              <a:ext uri="{FF2B5EF4-FFF2-40B4-BE49-F238E27FC236}">
                <a16:creationId xmlns:a16="http://schemas.microsoft.com/office/drawing/2014/main" id="{71E59684-5D6A-4E09-B765-7709BDE4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371600"/>
            <a:ext cx="3012431" cy="74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14" descr="A képen égbolt látható&#10;&#10;Automatikusan generált leírás">
            <a:extLst>
              <a:ext uri="{FF2B5EF4-FFF2-40B4-BE49-F238E27FC236}">
                <a16:creationId xmlns:a16="http://schemas.microsoft.com/office/drawing/2014/main" id="{93B1596A-85B9-4C8D-ADD9-72F349D0E9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225090"/>
            <a:ext cx="2514599" cy="692798"/>
          </a:xfrm>
          <a:prstGeom prst="rect">
            <a:avLst/>
          </a:prstGeom>
        </p:spPr>
      </p:pic>
      <p:pic>
        <p:nvPicPr>
          <p:cNvPr id="8" name="Tartalom helye 3" descr="A képen eszköz látható&#10;&#10;Automatikusan generált leírás">
            <a:extLst>
              <a:ext uri="{FF2B5EF4-FFF2-40B4-BE49-F238E27FC236}">
                <a16:creationId xmlns:a16="http://schemas.microsoft.com/office/drawing/2014/main" id="{334ECFD3-DCC9-4803-A319-8BD43E3937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40" y="2202206"/>
            <a:ext cx="4446740" cy="358899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201524C-2242-464B-9F6B-DE8DDD9867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600" y="3733800"/>
            <a:ext cx="5069052" cy="2967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áblázat 7">
            <a:extLst>
              <a:ext uri="{FF2B5EF4-FFF2-40B4-BE49-F238E27FC236}">
                <a16:creationId xmlns:a16="http://schemas.microsoft.com/office/drawing/2014/main" id="{6207E7AF-0E79-40AB-9BE7-95FE0C65997C}"/>
              </a:ext>
            </a:extLst>
          </p:cNvPr>
          <p:cNvGraphicFramePr>
            <a:graphicFrameLocks noGrp="1"/>
          </p:cNvGraphicFramePr>
          <p:nvPr/>
        </p:nvGraphicFramePr>
        <p:xfrm>
          <a:off x="410688" y="1282347"/>
          <a:ext cx="11418147" cy="44771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268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86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86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86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86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86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8958">
                <a:tc gridSpan="9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hu-HU" sz="2400" b="1" spc="5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DIGITÁLIS JÓLÉT PROGRAM 2030</a:t>
                      </a:r>
                      <a:endParaRPr lang="hu-HU" sz="2400" b="1" spc="5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0" marR="68570" marT="34298" marB="34298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1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38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rgbClr val="262150"/>
                          </a:solidFill>
                        </a:rPr>
                        <a:t>ember</a:t>
                      </a:r>
                      <a:endParaRPr lang="hu-HU" sz="2400" b="1" dirty="0">
                        <a:solidFill>
                          <a:srgbClr val="2621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21898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rgbClr val="262150"/>
                          </a:solidFill>
                        </a:rPr>
                        <a:t>gép</a:t>
                      </a:r>
                      <a:endParaRPr lang="hu-HU" sz="2400" b="1" dirty="0">
                        <a:ln>
                          <a:noFill/>
                        </a:ln>
                        <a:solidFill>
                          <a:srgbClr val="26215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1218987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rgbClr val="262150"/>
                          </a:solidFill>
                        </a:rPr>
                        <a:t>rendszer</a:t>
                      </a:r>
                      <a:endParaRPr lang="hu-HU" sz="2400" b="1" dirty="0">
                        <a:ln>
                          <a:noFill/>
                        </a:ln>
                        <a:solidFill>
                          <a:srgbClr val="26215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630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hu-HU" sz="1800" b="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 munkaerőpiacon, a közösségekben, </a:t>
                      </a:r>
                      <a:r>
                        <a:rPr lang="hu-HU" sz="1800" b="0" spc="-1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hu-HU" sz="1800" b="0" spc="-1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</a:br>
                      <a:r>
                        <a:rPr lang="hu-HU" sz="1800" b="0" spc="-8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kiváltképp a családban és állampolgárként is </a:t>
                      </a:r>
                      <a:r>
                        <a:rPr lang="hu-HU" sz="1800" b="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értékesen működő ember</a:t>
                      </a:r>
                      <a:endParaRPr lang="hu-HU" sz="1800" b="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70" marR="68570" marT="34298" marB="34298" anchor="b"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218987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 digitális gazdaság </a:t>
                      </a:r>
                      <a:b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</a:br>
                      <a: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és infrastruktúra, </a:t>
                      </a:r>
                      <a:b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</a:br>
                      <a: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minden ágazatban</a:t>
                      </a:r>
                      <a:endParaRPr lang="hu-HU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70" marR="68570" marT="34298" marB="34298" anchor="b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1218987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hu-HU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digitális </a:t>
                      </a:r>
                      <a:br>
                        <a:rPr lang="hu-HU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</a:br>
                      <a:r>
                        <a:rPr lang="hu-HU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államkormányzás</a:t>
                      </a:r>
                      <a: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</a:br>
                      <a:endParaRPr lang="hu-HU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70" marR="68570" marT="34298" marB="34298" anchor="b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2542">
                <a:tc>
                  <a:txBody>
                    <a:bodyPr/>
                    <a:lstStyle/>
                    <a:p>
                      <a:pPr marL="0" algn="ctr" defTabSz="1218987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kompetens</a:t>
                      </a:r>
                      <a:b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</a:br>
                      <a: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ember</a:t>
                      </a:r>
                      <a:endParaRPr lang="hu-HU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70" marR="68570" marT="34298" marB="34298" anchor="b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szerethető ember</a:t>
                      </a:r>
                      <a:endParaRPr lang="hu-HU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70" marR="68570" marT="34298" marB="34298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államalkotó</a:t>
                      </a:r>
                      <a:b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</a:br>
                      <a: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ember</a:t>
                      </a:r>
                      <a:endParaRPr lang="hu-HU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70" marR="68570" marT="34298" marB="34298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jó</a:t>
                      </a:r>
                      <a:b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</a:br>
                      <a: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pálya</a:t>
                      </a:r>
                      <a:endParaRPr lang="hu-HU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70" marR="68570" marT="34298" marB="34298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szép </a:t>
                      </a:r>
                      <a:b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</a:br>
                      <a: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játék</a:t>
                      </a:r>
                      <a:endParaRPr lang="hu-HU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70" marR="68570" marT="34298" marB="34298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hazai </a:t>
                      </a:r>
                      <a:b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</a:br>
                      <a: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csapat</a:t>
                      </a:r>
                      <a:endParaRPr lang="hu-HU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70" marR="68570" marT="34298" marB="34298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tiszta</a:t>
                      </a:r>
                      <a:b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</a:br>
                      <a: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adat</a:t>
                      </a:r>
                      <a:endParaRPr lang="hu-HU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70" marR="68570" marT="34298" marB="34298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hasznos</a:t>
                      </a:r>
                      <a:b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</a:br>
                      <a: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robot</a:t>
                      </a:r>
                      <a:endParaRPr lang="hu-HU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70" marR="68570" marT="34298" marB="34298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érthető</a:t>
                      </a:r>
                      <a:b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</a:br>
                      <a:r>
                        <a:rPr lang="hu-H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hálózat</a:t>
                      </a:r>
                      <a:endParaRPr lang="hu-HU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70" marR="68570" marT="34298" marB="34298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5C649F4-6DDD-FB4E-A45E-48358591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688" y="261203"/>
            <a:ext cx="10990636" cy="776288"/>
          </a:xfrm>
        </p:spPr>
        <p:txBody>
          <a:bodyPr>
            <a:noAutofit/>
          </a:bodyPr>
          <a:lstStyle/>
          <a:p>
            <a:r>
              <a:rPr lang="en-US" sz="3800" dirty="0"/>
              <a:t>DJP 2030 </a:t>
            </a:r>
            <a:r>
              <a:rPr lang="en-US" sz="3800" dirty="0" err="1"/>
              <a:t>célrendszere</a:t>
            </a:r>
            <a:r>
              <a:rPr lang="en-US" sz="3800" dirty="0"/>
              <a:t> </a:t>
            </a:r>
            <a:r>
              <a:rPr lang="hu-HU" sz="3800" dirty="0"/>
              <a:t>és beavatkozási területei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23F3F4B-44CC-C64C-BC48-0993E7B62A82}"/>
              </a:ext>
            </a:extLst>
          </p:cNvPr>
          <p:cNvGrpSpPr/>
          <p:nvPr/>
        </p:nvGrpSpPr>
        <p:grpSpPr>
          <a:xfrm>
            <a:off x="1764131" y="2226630"/>
            <a:ext cx="8662403" cy="1056765"/>
            <a:chOff x="1764131" y="2321630"/>
            <a:chExt cx="8662403" cy="105676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1F14C3F-0AFF-8E42-A3A0-49DD2DCB4C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2551" y="2389776"/>
              <a:ext cx="935180" cy="9351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264669-AD73-9A42-9824-2A7513BB1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4131" y="2389776"/>
              <a:ext cx="988619" cy="98861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34E07A6-8930-7941-97E4-4C1C77808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2654" y="2389776"/>
              <a:ext cx="935180" cy="9351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FF361E-73C4-4E40-9330-D6DCFA54BC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64635" y="2389776"/>
              <a:ext cx="935180" cy="9351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3C4A374-D4A6-1347-99D0-0165A1813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37915" y="2321630"/>
              <a:ext cx="988619" cy="9886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F674773-58A0-BD47-8542-836402C17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2032" y="2377085"/>
              <a:ext cx="988619" cy="988619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F583C2A-E89E-BC49-AF1F-EEDD208B0F54}"/>
              </a:ext>
            </a:extLst>
          </p:cNvPr>
          <p:cNvGrpSpPr/>
          <p:nvPr/>
        </p:nvGrpSpPr>
        <p:grpSpPr>
          <a:xfrm>
            <a:off x="548106" y="4161673"/>
            <a:ext cx="11179504" cy="1093519"/>
            <a:chOff x="548106" y="4161673"/>
            <a:chExt cx="11179504" cy="109351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090766A-8D1E-F449-BE36-073FB31E99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3141" y="4251234"/>
              <a:ext cx="819398" cy="819398"/>
            </a:xfrm>
            <a:prstGeom prst="ellipse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69A4470-898C-364F-A7B2-2F80ACF535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3801" y="4251234"/>
              <a:ext cx="819398" cy="819398"/>
            </a:xfrm>
            <a:prstGeom prst="ellipse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6C6ABEF-98F8-AC4F-80E9-AC5094F4E5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82585" y="4251234"/>
              <a:ext cx="819398" cy="819398"/>
            </a:xfrm>
            <a:prstGeom prst="ellipse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EB77FC-A5FE-A04D-AF68-441A614AFE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3245" y="4251234"/>
              <a:ext cx="819398" cy="819398"/>
            </a:xfrm>
            <a:prstGeom prst="ellipse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360D523-C636-8547-A420-F9AA030D3F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3905" y="4251234"/>
              <a:ext cx="819398" cy="819398"/>
            </a:xfrm>
            <a:prstGeom prst="ellipse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C546E28-856C-E949-B4D5-4E24CA4DBF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2689" y="4251234"/>
              <a:ext cx="819398" cy="819398"/>
            </a:xfrm>
            <a:prstGeom prst="ellipse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38CE8F6-FCA1-3240-BB60-9A3DDE8424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65224" y="4251234"/>
              <a:ext cx="819398" cy="819398"/>
            </a:xfrm>
            <a:prstGeom prst="ellipse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EBCEC89-8A2E-FF4B-910E-3F56C46652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35884" y="4251234"/>
              <a:ext cx="819398" cy="819398"/>
            </a:xfrm>
            <a:prstGeom prst="ellipse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ACB2D0A-2402-714B-A2C1-D4ABFB2EDA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94668" y="4251234"/>
              <a:ext cx="819398" cy="819398"/>
            </a:xfrm>
            <a:prstGeom prst="ellipse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968F513-FF9A-584F-8277-70B968F77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69602" y="4161673"/>
              <a:ext cx="1093519" cy="109351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8336D4D-D4E7-B546-9968-40EFCD60A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34091" y="4161673"/>
              <a:ext cx="1093519" cy="109351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9DDF163-F7D7-3B44-A66B-AB7C7A4FD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73342" y="4161673"/>
              <a:ext cx="1093519" cy="109351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5F857AE-33F6-0046-AFDF-1B40A31D7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51846" y="4161673"/>
              <a:ext cx="1093519" cy="109351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BED8197-AE07-A349-A374-70B2D4BD5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30350" y="4161673"/>
              <a:ext cx="1093519" cy="109351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31C133B-B489-5C42-9682-7A4650389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8106" y="4161673"/>
              <a:ext cx="1093519" cy="109351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C9F58B9-423A-FD46-8AC5-286BA6288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91098" y="4161673"/>
              <a:ext cx="1093519" cy="109351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69B9B10-F4F6-844C-975D-89F76F2C4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08854" y="4161673"/>
              <a:ext cx="1093519" cy="109351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D72D144-04FF-5544-9D65-C66E891A4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112594" y="4161673"/>
              <a:ext cx="1093519" cy="1093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22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1363</Words>
  <Application>Microsoft Office PowerPoint</Application>
  <PresentationFormat>Szélesvásznú</PresentationFormat>
  <Paragraphs>203</Paragraphs>
  <Slides>17</Slides>
  <Notes>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0</vt:i4>
      </vt:variant>
      <vt:variant>
        <vt:lpstr>Diacímek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bold</vt:lpstr>
      <vt:lpstr>Calibri Light</vt:lpstr>
      <vt:lpstr>Industry-Black</vt:lpstr>
      <vt:lpstr>Industry-Thin</vt:lpstr>
      <vt:lpstr>Roboto</vt:lpstr>
      <vt:lpstr>Segoe UI</vt:lpstr>
      <vt:lpstr>Times New Roman</vt:lpstr>
      <vt:lpstr>Office-téma</vt:lpstr>
      <vt:lpstr>Digitális államkormányzás és jelentősége   a közigazgatásban</vt:lpstr>
      <vt:lpstr>A DJP története</vt:lpstr>
      <vt:lpstr>Szervezetrendszer</vt:lpstr>
      <vt:lpstr>PowerPoint-bemutató</vt:lpstr>
      <vt:lpstr>PowerPoint-bemutató</vt:lpstr>
      <vt:lpstr>PowerPoint-bemutató</vt:lpstr>
      <vt:lpstr>A Jó Állam megfelelési és  elvárási rendszere (2014)</vt:lpstr>
      <vt:lpstr>A Magyary Program 11.0, 12.0 (analóg államkormányzás-fejlesztés)</vt:lpstr>
      <vt:lpstr>DJP 2030 célrendszere és beavatkozási területei</vt:lpstr>
      <vt:lpstr>PowerPoint-bemutató</vt:lpstr>
      <vt:lpstr>PowerPoint-bemutató</vt:lpstr>
      <vt:lpstr>Elvárt állami testtartás a digitális államkormányzáshoz</vt:lpstr>
      <vt:lpstr>Globális trend: adatrobbanás, adatközpontú gazdaság</vt:lpstr>
      <vt:lpstr>PowerPoint-bemutató</vt:lpstr>
      <vt:lpstr>PowerPoint-bemutató</vt:lpstr>
      <vt:lpstr>PowerPoint-bemutató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Ságiné Benkő Orsolya</dc:creator>
  <cp:lastModifiedBy>JIG</cp:lastModifiedBy>
  <cp:revision>11</cp:revision>
  <dcterms:created xsi:type="dcterms:W3CDTF">2021-10-26T09:47:16Z</dcterms:created>
  <dcterms:modified xsi:type="dcterms:W3CDTF">2021-11-22T09:15:41Z</dcterms:modified>
</cp:coreProperties>
</file>