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61" r:id="rId5"/>
    <p:sldId id="262" r:id="rId6"/>
    <p:sldId id="263" r:id="rId7"/>
    <p:sldId id="264" r:id="rId8"/>
    <p:sldId id="267" r:id="rId9"/>
    <p:sldId id="268" r:id="rId10"/>
    <p:sldId id="265" r:id="rId11"/>
    <p:sldId id="266" r:id="rId12"/>
    <p:sldId id="269" r:id="rId13"/>
    <p:sldId id="27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52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hu-HU"/>
              <a:t>Mintacím szerkesztése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11/22/2021</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hu-HU"/>
              <a:t>Mintacím szerkesztése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idx="1"/>
          </p:nvPr>
        </p:nvSpPr>
        <p:spPr/>
        <p:txBody>
          <a:bodyPr ancho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hu-HU"/>
              <a:t>Mintacím szerkesztése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B55BA285-9698-1B45-8319-D90A8C63F150}" type="datetimeFigureOut">
              <a:rPr lang="en-US" dirty="0"/>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hu-HU"/>
              <a:t>Mintacím szerkesztése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11/22/2021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hu-HU"/>
              <a:t>Mintacím szerkesztése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1534695" y="2824269"/>
            <a:ext cx="4608576" cy="2644457"/>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6454792" y="2821491"/>
            <a:ext cx="4608576" cy="2637371"/>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11/22/2021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11/22/2021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11/22/2021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hu-HU"/>
              <a:t>Mintacím szerkesztése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ate Placeholder 4"/>
          <p:cNvSpPr>
            <a:spLocks noGrp="1"/>
          </p:cNvSpPr>
          <p:nvPr>
            <p:ph type="dt" sz="half" idx="10"/>
          </p:nvPr>
        </p:nvSpPr>
        <p:spPr/>
        <p:txBody>
          <a:bodyPr/>
          <a:lstStyle/>
          <a:p>
            <a:fld id="{61CFCDFD-B4CF-A241-8D71-E814B10BEAF4}" type="datetimeFigureOut">
              <a:rPr lang="en-US" dirty="0"/>
              <a:t>11/22/2021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hu-HU"/>
              <a:t>Mintacím szerkesztése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a:t>Kép beszúrásához kattintson az ikonra</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11/22/2021</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hu-HU"/>
              <a:t>Mintacím szerkesztése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11/22/2021</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C5BA237-F404-4C82-83DF-D09BE054048A}"/>
              </a:ext>
            </a:extLst>
          </p:cNvPr>
          <p:cNvSpPr>
            <a:spLocks noGrp="1"/>
          </p:cNvSpPr>
          <p:nvPr>
            <p:ph type="ctrTitle"/>
          </p:nvPr>
        </p:nvSpPr>
        <p:spPr/>
        <p:txBody>
          <a:bodyPr>
            <a:normAutofit/>
          </a:bodyPr>
          <a:lstStyle/>
          <a:p>
            <a:pPr algn="ctr"/>
            <a:r>
              <a:rPr lang="hu-HU" sz="4400" dirty="0"/>
              <a:t>A jövő nemzedékek jogai - elmélet és lehetőségek?</a:t>
            </a:r>
            <a:br>
              <a:rPr lang="hu-HU" sz="4400" dirty="0"/>
            </a:br>
            <a:r>
              <a:rPr lang="hu-HU" sz="4400" dirty="0"/>
              <a:t/>
            </a:r>
            <a:br>
              <a:rPr lang="hu-HU" sz="4400" dirty="0"/>
            </a:br>
            <a:r>
              <a:rPr lang="hu-HU" sz="4400" dirty="0"/>
              <a:t>Prof. Dr. Bándi Gyula</a:t>
            </a:r>
          </a:p>
        </p:txBody>
      </p:sp>
      <p:sp>
        <p:nvSpPr>
          <p:cNvPr id="3" name="Alcím 2">
            <a:extLst>
              <a:ext uri="{FF2B5EF4-FFF2-40B4-BE49-F238E27FC236}">
                <a16:creationId xmlns:a16="http://schemas.microsoft.com/office/drawing/2014/main" id="{B2A637CF-FEAE-4B6D-9221-02770734B316}"/>
              </a:ext>
            </a:extLst>
          </p:cNvPr>
          <p:cNvSpPr>
            <a:spLocks noGrp="1"/>
          </p:cNvSpPr>
          <p:nvPr>
            <p:ph type="subTitle" idx="1"/>
          </p:nvPr>
        </p:nvSpPr>
        <p:spPr>
          <a:xfrm>
            <a:off x="2493106" y="3531204"/>
            <a:ext cx="8561746" cy="1746190"/>
          </a:xfrm>
        </p:spPr>
        <p:txBody>
          <a:bodyPr>
            <a:normAutofit/>
          </a:bodyPr>
          <a:lstStyle/>
          <a:p>
            <a:pPr algn="ctr"/>
            <a:r>
              <a:rPr lang="hu-HU" sz="2000" dirty="0"/>
              <a:t>2021. </a:t>
            </a:r>
            <a:r>
              <a:rPr lang="hu-HU" sz="2000" cap="none" dirty="0"/>
              <a:t>november 18-19. Sárvár</a:t>
            </a:r>
            <a:endParaRPr lang="hu-HU" sz="2000" dirty="0"/>
          </a:p>
          <a:p>
            <a:pPr algn="ctr"/>
            <a:r>
              <a:rPr lang="hu-HU" sz="2000" dirty="0"/>
              <a:t>I. ORSZÁGOS KÖZIGAZGATÁSTUDOMÁNYI TALÁLKOZÓ</a:t>
            </a:r>
            <a:endParaRPr lang="hu-HU" dirty="0"/>
          </a:p>
        </p:txBody>
      </p:sp>
    </p:spTree>
    <p:extLst>
      <p:ext uri="{BB962C8B-B14F-4D97-AF65-F5344CB8AC3E}">
        <p14:creationId xmlns:p14="http://schemas.microsoft.com/office/powerpoint/2010/main" val="2231377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C9D7904-B89C-43EF-ADAE-5F3E6A3E13E7}"/>
              </a:ext>
            </a:extLst>
          </p:cNvPr>
          <p:cNvSpPr>
            <a:spLocks noGrp="1"/>
          </p:cNvSpPr>
          <p:nvPr>
            <p:ph type="title"/>
          </p:nvPr>
        </p:nvSpPr>
        <p:spPr>
          <a:xfrm>
            <a:off x="1534696" y="804520"/>
            <a:ext cx="9520158" cy="797858"/>
          </a:xfrm>
        </p:spPr>
        <p:txBody>
          <a:bodyPr/>
          <a:lstStyle/>
          <a:p>
            <a:r>
              <a:rPr lang="de-DE" dirty="0"/>
              <a:t>13/2018. (IX. 4.) AB </a:t>
            </a:r>
            <a:r>
              <a:rPr lang="de-DE" dirty="0" err="1"/>
              <a:t>határozat</a:t>
            </a:r>
            <a:endParaRPr lang="hu-HU" dirty="0"/>
          </a:p>
        </p:txBody>
      </p:sp>
      <p:sp>
        <p:nvSpPr>
          <p:cNvPr id="3" name="Tartalom helye 2">
            <a:extLst>
              <a:ext uri="{FF2B5EF4-FFF2-40B4-BE49-F238E27FC236}">
                <a16:creationId xmlns:a16="http://schemas.microsoft.com/office/drawing/2014/main" id="{96DF6D72-F1B4-431B-9573-5DEECC06FDAC}"/>
              </a:ext>
            </a:extLst>
          </p:cNvPr>
          <p:cNvSpPr>
            <a:spLocks noGrp="1"/>
          </p:cNvSpPr>
          <p:nvPr>
            <p:ph idx="1"/>
          </p:nvPr>
        </p:nvSpPr>
        <p:spPr>
          <a:xfrm>
            <a:off x="1534696" y="1602378"/>
            <a:ext cx="9520158" cy="3863967"/>
          </a:xfrm>
        </p:spPr>
        <p:txBody>
          <a:bodyPr>
            <a:normAutofit fontScale="85000" lnSpcReduction="10000"/>
          </a:bodyPr>
          <a:lstStyle/>
          <a:p>
            <a:r>
              <a:rPr lang="hu-HU" dirty="0"/>
              <a:t>„A környezetvédelmi tárgyú jogalkotási kötelezettséggel kapcsolatosan pedig az Alkotmánybíróság már korábban is rámutatott, hogy „mindazokat a feladatokat, amelyeket másutt alanyi jogok védelmével teljesíti az állam, itt törvényi és szervezeti garanciák nyújtásával kell ellátnia” </a:t>
            </a:r>
          </a:p>
          <a:p>
            <a:r>
              <a:rPr lang="hu-HU" dirty="0"/>
              <a:t>„A nemzet közös örökségébe tartozó vagyontárgyakkal való felelős gazdálkodás egyik Alaptörvényben nevesített célja, nevezetesen a jövő nemzedékek szükségleteinek meghatározása nem politikai kérdés, azt mindenkor </a:t>
            </a:r>
            <a:r>
              <a:rPr lang="hu-HU" dirty="0">
                <a:solidFill>
                  <a:srgbClr val="C00000"/>
                </a:solidFill>
              </a:rPr>
              <a:t>tudományos igénnyel lehet és kell meghatározni, az elővigyázatosság és megelőzés elvének érvényesülésére is figyelemmel</a:t>
            </a:r>
            <a:r>
              <a:rPr lang="hu-HU" dirty="0"/>
              <a:t>.”</a:t>
            </a:r>
          </a:p>
          <a:p>
            <a:r>
              <a:rPr lang="hu-HU" dirty="0"/>
              <a:t>„[72] Ezzel összefüggésben pedig az Alkotmánybíróság emlékeztet arra is, hogy „az elővigyázatosság környezetjogban általánosan elfogadott elvének értelmében ugyanis az államnak kell biztosítania azt, hogy a környezet állapotának romlása egy adott intézkedés következményeként ne következzen be.</a:t>
            </a:r>
          </a:p>
          <a:p>
            <a:endParaRPr lang="hu-HU" dirty="0"/>
          </a:p>
        </p:txBody>
      </p:sp>
    </p:spTree>
    <p:extLst>
      <p:ext uri="{BB962C8B-B14F-4D97-AF65-F5344CB8AC3E}">
        <p14:creationId xmlns:p14="http://schemas.microsoft.com/office/powerpoint/2010/main" val="929046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D91AF92-A877-4EA7-BC25-DED9FCCA6E13}"/>
              </a:ext>
            </a:extLst>
          </p:cNvPr>
          <p:cNvSpPr>
            <a:spLocks noGrp="1"/>
          </p:cNvSpPr>
          <p:nvPr>
            <p:ph type="title"/>
          </p:nvPr>
        </p:nvSpPr>
        <p:spPr>
          <a:xfrm>
            <a:off x="1534696" y="804520"/>
            <a:ext cx="9520158" cy="710772"/>
          </a:xfrm>
        </p:spPr>
        <p:txBody>
          <a:bodyPr/>
          <a:lstStyle/>
          <a:p>
            <a:r>
              <a:rPr lang="hu-HU" dirty="0"/>
              <a:t>14/2020. (VII. 6.)</a:t>
            </a:r>
          </a:p>
        </p:txBody>
      </p:sp>
      <p:sp>
        <p:nvSpPr>
          <p:cNvPr id="3" name="Tartalom helye 2">
            <a:extLst>
              <a:ext uri="{FF2B5EF4-FFF2-40B4-BE49-F238E27FC236}">
                <a16:creationId xmlns:a16="http://schemas.microsoft.com/office/drawing/2014/main" id="{CDF489F2-7D6A-41A0-8ECA-CA43E558BAC2}"/>
              </a:ext>
            </a:extLst>
          </p:cNvPr>
          <p:cNvSpPr>
            <a:spLocks noGrp="1"/>
          </p:cNvSpPr>
          <p:nvPr>
            <p:ph idx="1"/>
          </p:nvPr>
        </p:nvSpPr>
        <p:spPr>
          <a:xfrm>
            <a:off x="1534696" y="1515292"/>
            <a:ext cx="9520158" cy="3951053"/>
          </a:xfrm>
        </p:spPr>
        <p:txBody>
          <a:bodyPr>
            <a:normAutofit fontScale="85000" lnSpcReduction="10000"/>
          </a:bodyPr>
          <a:lstStyle/>
          <a:p>
            <a:r>
              <a:rPr lang="hu-HU" dirty="0"/>
              <a:t>[22] Az Alaptörvény P) cikk (1) bekezdése a </a:t>
            </a:r>
            <a:r>
              <a:rPr lang="hu-HU" dirty="0" err="1">
                <a:solidFill>
                  <a:srgbClr val="C00000"/>
                </a:solidFill>
              </a:rPr>
              <a:t>public</a:t>
            </a:r>
            <a:r>
              <a:rPr lang="hu-HU" dirty="0">
                <a:solidFill>
                  <a:srgbClr val="C00000"/>
                </a:solidFill>
              </a:rPr>
              <a:t> </a:t>
            </a:r>
            <a:r>
              <a:rPr lang="hu-HU" dirty="0" err="1">
                <a:solidFill>
                  <a:srgbClr val="C00000"/>
                </a:solidFill>
              </a:rPr>
              <a:t>trust</a:t>
            </a:r>
            <a:r>
              <a:rPr lang="hu-HU" dirty="0">
                <a:solidFill>
                  <a:srgbClr val="C00000"/>
                </a:solidFill>
              </a:rPr>
              <a:t> </a:t>
            </a:r>
            <a:r>
              <a:rPr lang="hu-HU" dirty="0"/>
              <a:t>környezeti és természeti értékekre vonatkozó koncepciójának alkotmányjogi megfogalmazásán alapul, melynek lényege, hogy az állam a jövő nemzedékek mint kedvezményezettek számára egyfajta </a:t>
            </a:r>
            <a:r>
              <a:rPr lang="hu-HU" dirty="0">
                <a:solidFill>
                  <a:srgbClr val="C00000"/>
                </a:solidFill>
              </a:rPr>
              <a:t>bizalmi vagyonkezelőként </a:t>
            </a:r>
            <a:r>
              <a:rPr lang="hu-HU" dirty="0"/>
              <a:t>kezeli a rá bízott természeti és kulturális kincseket, és a jelen generációk számára csak addig a mértékig teszi lehetővé ezen kincsek használatát és hasznosítását, ameddig az a természeti és kulturális értékeket mint önmagukért is védelemben részesítendő vagyontárgyak hosszú távú fennmaradását nem veszélyezteti. Az államnak ezen kincsek kezelése és az arra vonatkozó szabályozás megalkotása során egyaránt tekintetbe kell vennie a jelen és a jövő generációk érdekeit. A természeti és kulturális erőforrások jövő nemzedékek számára történő megőrzésének magyar Alaptörvényben található szabálya ily módon az újonnan kialakult és megszilárdult univerzális szokásjog részének is tekinthető, és kifejezi az alkotmányozó elköteleződését a környezeti, természeti és kulturális értékek fontossága és megőrzése iránt.”</a:t>
            </a:r>
          </a:p>
        </p:txBody>
      </p:sp>
    </p:spTree>
    <p:extLst>
      <p:ext uri="{BB962C8B-B14F-4D97-AF65-F5344CB8AC3E}">
        <p14:creationId xmlns:p14="http://schemas.microsoft.com/office/powerpoint/2010/main" val="4236466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9326E34-78B7-4DED-8D67-1D86C7D6F75A}"/>
              </a:ext>
            </a:extLst>
          </p:cNvPr>
          <p:cNvSpPr>
            <a:spLocks noGrp="1"/>
          </p:cNvSpPr>
          <p:nvPr>
            <p:ph type="title"/>
          </p:nvPr>
        </p:nvSpPr>
        <p:spPr>
          <a:xfrm>
            <a:off x="1534696" y="435430"/>
            <a:ext cx="9520158" cy="618308"/>
          </a:xfrm>
        </p:spPr>
        <p:txBody>
          <a:bodyPr/>
          <a:lstStyle/>
          <a:p>
            <a:r>
              <a:rPr lang="hu-HU" dirty="0"/>
              <a:t>Következtetések</a:t>
            </a:r>
          </a:p>
        </p:txBody>
      </p:sp>
      <p:sp>
        <p:nvSpPr>
          <p:cNvPr id="3" name="Tartalom helye 2">
            <a:extLst>
              <a:ext uri="{FF2B5EF4-FFF2-40B4-BE49-F238E27FC236}">
                <a16:creationId xmlns:a16="http://schemas.microsoft.com/office/drawing/2014/main" id="{285F0FD9-3E75-45D7-B942-77882B9CC3C2}"/>
              </a:ext>
            </a:extLst>
          </p:cNvPr>
          <p:cNvSpPr>
            <a:spLocks noGrp="1"/>
          </p:cNvSpPr>
          <p:nvPr>
            <p:ph idx="1"/>
          </p:nvPr>
        </p:nvSpPr>
        <p:spPr>
          <a:xfrm>
            <a:off x="1534696" y="1053738"/>
            <a:ext cx="9520158" cy="4412607"/>
          </a:xfrm>
        </p:spPr>
        <p:txBody>
          <a:bodyPr>
            <a:normAutofit fontScale="92500" lnSpcReduction="20000"/>
          </a:bodyPr>
          <a:lstStyle/>
          <a:p>
            <a:r>
              <a:rPr lang="hu-HU" dirty="0"/>
              <a:t>Koncepcióváltás szükséges, mert a kötelezettségekre ez esetben még jobban alapoznunk kell, miközben az elérendő cél viszonylagos</a:t>
            </a:r>
          </a:p>
          <a:p>
            <a:r>
              <a:rPr lang="hu-HU" dirty="0"/>
              <a:t>Állam elsődleges felelőssége, a szabályozási, szervezeti és igazgatási keretek megteremtése – intézményvédelmi kötelezettség 1994 óta</a:t>
            </a:r>
          </a:p>
          <a:p>
            <a:r>
              <a:rPr lang="hu-HU" dirty="0"/>
              <a:t>Mások alaptörvényi kötelezettségei is csak ennek keretében kérhetők számon</a:t>
            </a:r>
          </a:p>
          <a:p>
            <a:r>
              <a:rPr lang="hu-HU" dirty="0"/>
              <a:t>Hosszútávú gondolkodás, ami stratégiát, tervezést kíván és tervek nem lehetnek csak sóhajok (l. jelenlegi programok, tervek, azok harmonizáltsága stb.), és minden szinten!</a:t>
            </a:r>
          </a:p>
          <a:p>
            <a:r>
              <a:rPr lang="hu-HU" dirty="0"/>
              <a:t>Integratív szemlélet</a:t>
            </a:r>
          </a:p>
          <a:p>
            <a:r>
              <a:rPr lang="hu-HU" dirty="0"/>
              <a:t>Az elővigyázatosság és megelőzés legyen az alap. Az előbbi az állam számára is meg kell fordítsa a bizonyítási terhet (pl. tudományos, szakszerűségi alapok)</a:t>
            </a:r>
          </a:p>
          <a:p>
            <a:r>
              <a:rPr lang="hu-HU" dirty="0"/>
              <a:t>Mit tekintünk a fenntartható fejlődés prioritásának? (strukturális alap…)</a:t>
            </a:r>
          </a:p>
          <a:p>
            <a:endParaRPr lang="hu-HU" dirty="0"/>
          </a:p>
        </p:txBody>
      </p:sp>
    </p:spTree>
    <p:extLst>
      <p:ext uri="{BB962C8B-B14F-4D97-AF65-F5344CB8AC3E}">
        <p14:creationId xmlns:p14="http://schemas.microsoft.com/office/powerpoint/2010/main" val="1138257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79A2F52-7A93-4F8E-92CF-A959C9A346AB}"/>
              </a:ext>
            </a:extLst>
          </p:cNvPr>
          <p:cNvSpPr>
            <a:spLocks noGrp="1"/>
          </p:cNvSpPr>
          <p:nvPr>
            <p:ph type="title"/>
          </p:nvPr>
        </p:nvSpPr>
        <p:spPr>
          <a:xfrm>
            <a:off x="1534696" y="804519"/>
            <a:ext cx="9520158" cy="45719"/>
          </a:xfrm>
        </p:spPr>
        <p:txBody>
          <a:bodyPr>
            <a:normAutofit fontScale="90000"/>
          </a:bodyPr>
          <a:lstStyle/>
          <a:p>
            <a:endParaRPr lang="hu-HU" dirty="0"/>
          </a:p>
        </p:txBody>
      </p:sp>
      <p:sp>
        <p:nvSpPr>
          <p:cNvPr id="3" name="Tartalom helye 2">
            <a:extLst>
              <a:ext uri="{FF2B5EF4-FFF2-40B4-BE49-F238E27FC236}">
                <a16:creationId xmlns:a16="http://schemas.microsoft.com/office/drawing/2014/main" id="{000C2EC2-B9F2-47BF-B37F-1E5F278FF705}"/>
              </a:ext>
            </a:extLst>
          </p:cNvPr>
          <p:cNvSpPr>
            <a:spLocks noGrp="1"/>
          </p:cNvSpPr>
          <p:nvPr>
            <p:ph idx="1"/>
          </p:nvPr>
        </p:nvSpPr>
        <p:spPr>
          <a:xfrm>
            <a:off x="1534696" y="966652"/>
            <a:ext cx="9520158" cy="4499694"/>
          </a:xfrm>
        </p:spPr>
        <p:txBody>
          <a:bodyPr/>
          <a:lstStyle/>
          <a:p>
            <a:r>
              <a:rPr lang="hu-HU" dirty="0"/>
              <a:t>Emberi jogok felerősödése (2021. október UNHRC) e téren</a:t>
            </a:r>
          </a:p>
          <a:p>
            <a:r>
              <a:rPr lang="hu-HU" dirty="0"/>
              <a:t>Sajátos igazgatási eszközök (SKV, KHV, EKHE, kockázatelemzés stb.)</a:t>
            </a:r>
          </a:p>
          <a:p>
            <a:r>
              <a:rPr lang="hu-HU" dirty="0"/>
              <a:t>Társadalmi részvétel erősítése, a vonatkozó intézményi keretek fejlesztése (pl. </a:t>
            </a:r>
            <a:r>
              <a:rPr lang="hu-HU" dirty="0" err="1"/>
              <a:t>Aarhus</a:t>
            </a:r>
            <a:r>
              <a:rPr lang="hu-HU" dirty="0"/>
              <a:t>)</a:t>
            </a:r>
          </a:p>
          <a:p>
            <a:r>
              <a:rPr lang="hu-HU" dirty="0"/>
              <a:t>Szervezeti keretek, sajátos intézmények szerepe</a:t>
            </a:r>
          </a:p>
          <a:p>
            <a:r>
              <a:rPr lang="hu-HU" dirty="0"/>
              <a:t>Szubszidiaritás, arányos decentralizáció</a:t>
            </a:r>
          </a:p>
          <a:p>
            <a:r>
              <a:rPr lang="hu-HU" dirty="0"/>
              <a:t>Együttműködési eszközök, formák, szervezeti keretek, önkéntes eszközök</a:t>
            </a:r>
          </a:p>
          <a:p>
            <a:r>
              <a:rPr lang="hu-HU" dirty="0"/>
              <a:t>Kiterjedt ellenőrzés, folyamatos felülvizsgálat, szükséges korrekciók</a:t>
            </a:r>
          </a:p>
          <a:p>
            <a:endParaRPr lang="hu-HU" dirty="0"/>
          </a:p>
        </p:txBody>
      </p:sp>
    </p:spTree>
    <p:extLst>
      <p:ext uri="{BB962C8B-B14F-4D97-AF65-F5344CB8AC3E}">
        <p14:creationId xmlns:p14="http://schemas.microsoft.com/office/powerpoint/2010/main" val="1337493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B1A5E27-EE79-49F2-8433-FCD6EC3F02DC}"/>
              </a:ext>
            </a:extLst>
          </p:cNvPr>
          <p:cNvSpPr>
            <a:spLocks noGrp="1"/>
          </p:cNvSpPr>
          <p:nvPr>
            <p:ph type="title"/>
          </p:nvPr>
        </p:nvSpPr>
        <p:spPr>
          <a:xfrm>
            <a:off x="1534696" y="804520"/>
            <a:ext cx="9520158" cy="587136"/>
          </a:xfrm>
        </p:spPr>
        <p:txBody>
          <a:bodyPr>
            <a:normAutofit fontScale="90000"/>
          </a:bodyPr>
          <a:lstStyle/>
          <a:p>
            <a:r>
              <a:rPr lang="hu-HU" dirty="0"/>
              <a:t/>
            </a:r>
            <a:br>
              <a:rPr lang="hu-HU" dirty="0"/>
            </a:br>
            <a:r>
              <a:rPr lang="hu-HU" dirty="0">
                <a:solidFill>
                  <a:srgbClr val="FF0000"/>
                </a:solidFill>
              </a:rPr>
              <a:t>NFFS 2012</a:t>
            </a:r>
          </a:p>
        </p:txBody>
      </p:sp>
      <p:sp>
        <p:nvSpPr>
          <p:cNvPr id="3" name="Tartalom helye 2">
            <a:extLst>
              <a:ext uri="{FF2B5EF4-FFF2-40B4-BE49-F238E27FC236}">
                <a16:creationId xmlns:a16="http://schemas.microsoft.com/office/drawing/2014/main" id="{B1DB1494-3BCE-4622-BF31-A0A2FB4748F4}"/>
              </a:ext>
            </a:extLst>
          </p:cNvPr>
          <p:cNvSpPr>
            <a:spLocks noGrp="1"/>
          </p:cNvSpPr>
          <p:nvPr>
            <p:ph idx="1"/>
          </p:nvPr>
        </p:nvSpPr>
        <p:spPr/>
        <p:txBody>
          <a:bodyPr>
            <a:normAutofit/>
          </a:bodyPr>
          <a:lstStyle/>
          <a:p>
            <a:pPr marL="0" indent="0">
              <a:buNone/>
            </a:pPr>
            <a:r>
              <a:rPr lang="hu-HU" dirty="0"/>
              <a:t>„Fenntarthatóságon … azt értjük, hogy az egyéni jó élet és a közjó biztosításának feltételeit az adott időpillanatban saját jólétét megteremtő generáció nem éli fel, nem meríti ki erőforrásait, hanem megfelelő mennyiségben és minőségben a következő generációk számára is megőrzi, bővíti azokat. A még meg sem születettek, vagyis a szavazati joggal még nem rendelkezők érdekeit úgy lehet megvédeni, hogy </a:t>
            </a:r>
            <a:r>
              <a:rPr lang="hu-HU" b="1" dirty="0">
                <a:solidFill>
                  <a:srgbClr val="C00000"/>
                </a:solidFill>
              </a:rPr>
              <a:t>a most élők értékrendi, alkotmányos vagy más intézményi korlátokat állítanak önnön mozgásszabadságuk elé</a:t>
            </a:r>
            <a:r>
              <a:rPr lang="hu-HU" dirty="0">
                <a:solidFill>
                  <a:srgbClr val="C00000"/>
                </a:solidFill>
              </a:rPr>
              <a:t>. </a:t>
            </a:r>
            <a:r>
              <a:rPr lang="hu-HU" dirty="0"/>
              <a:t>Tisztázzák azokat a határokat, amelyeken túl bizonyos lépéseket nem tesznek, nem tehetnek meg, és hogy a kísértésnek ellen tudjanak állni, előre akadályokat gördítenek maguk elé.”</a:t>
            </a:r>
          </a:p>
          <a:p>
            <a:pPr marL="0" indent="0">
              <a:buNone/>
            </a:pPr>
            <a:endParaRPr lang="hu-HU" dirty="0"/>
          </a:p>
        </p:txBody>
      </p:sp>
    </p:spTree>
    <p:extLst>
      <p:ext uri="{BB962C8B-B14F-4D97-AF65-F5344CB8AC3E}">
        <p14:creationId xmlns:p14="http://schemas.microsoft.com/office/powerpoint/2010/main" val="3911439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3322D6A-6144-4869-978B-742EE3ECAFDD}"/>
              </a:ext>
            </a:extLst>
          </p:cNvPr>
          <p:cNvSpPr>
            <a:spLocks noGrp="1"/>
          </p:cNvSpPr>
          <p:nvPr>
            <p:ph type="title"/>
          </p:nvPr>
        </p:nvSpPr>
        <p:spPr>
          <a:xfrm>
            <a:off x="1534696" y="804520"/>
            <a:ext cx="9520158" cy="587136"/>
          </a:xfrm>
        </p:spPr>
        <p:txBody>
          <a:bodyPr/>
          <a:lstStyle/>
          <a:p>
            <a:r>
              <a:rPr lang="hu-HU" dirty="0"/>
              <a:t>Ferenc pápa 2015</a:t>
            </a:r>
          </a:p>
        </p:txBody>
      </p:sp>
      <p:sp>
        <p:nvSpPr>
          <p:cNvPr id="3" name="Tartalom helye 2">
            <a:extLst>
              <a:ext uri="{FF2B5EF4-FFF2-40B4-BE49-F238E27FC236}">
                <a16:creationId xmlns:a16="http://schemas.microsoft.com/office/drawing/2014/main" id="{3C044205-7F20-4C91-8F87-10B2D7A25298}"/>
              </a:ext>
            </a:extLst>
          </p:cNvPr>
          <p:cNvSpPr>
            <a:spLocks noGrp="1"/>
          </p:cNvSpPr>
          <p:nvPr>
            <p:ph idx="1"/>
          </p:nvPr>
        </p:nvSpPr>
        <p:spPr>
          <a:xfrm>
            <a:off x="1534696" y="1480458"/>
            <a:ext cx="9520158" cy="3985888"/>
          </a:xfrm>
        </p:spPr>
        <p:txBody>
          <a:bodyPr>
            <a:normAutofit lnSpcReduction="10000"/>
          </a:bodyPr>
          <a:lstStyle/>
          <a:p>
            <a:pPr marL="0" indent="0">
              <a:buNone/>
            </a:pPr>
            <a:r>
              <a:rPr lang="hu-HU" dirty="0" err="1">
                <a:solidFill>
                  <a:srgbClr val="FF0000"/>
                </a:solidFill>
              </a:rPr>
              <a:t>Laudato</a:t>
            </a:r>
            <a:r>
              <a:rPr lang="hu-HU" dirty="0">
                <a:solidFill>
                  <a:srgbClr val="FF0000"/>
                </a:solidFill>
              </a:rPr>
              <a:t> </a:t>
            </a:r>
            <a:r>
              <a:rPr lang="hu-HU" dirty="0" err="1">
                <a:solidFill>
                  <a:srgbClr val="FF0000"/>
                </a:solidFill>
              </a:rPr>
              <a:t>Si</a:t>
            </a:r>
            <a:r>
              <a:rPr lang="hu-HU" dirty="0">
                <a:solidFill>
                  <a:srgbClr val="FF0000"/>
                </a:solidFill>
              </a:rPr>
              <a:t>’ </a:t>
            </a:r>
            <a:r>
              <a:rPr lang="hu-HU" dirty="0"/>
              <a:t>„67. Nem mi vagyunk Isten. A föld létezett már előttünk, és mi ajándékba kaptuk. … Ez egymás iránti felelős viszonyt jelent az ember és a természet között. Minden közösség kiveheti a föld javaiból, amire szüksége van az életben maradáshoz, de kötelessége meg is védeni és biztosítani termékenysége folyamatosságát a jövőbeli nemzedékek számára.”</a:t>
            </a:r>
          </a:p>
          <a:p>
            <a:pPr marL="0" indent="0">
              <a:buNone/>
            </a:pPr>
            <a:r>
              <a:rPr lang="hu-HU" sz="3200" dirty="0" err="1"/>
              <a:t>Bosselmann</a:t>
            </a:r>
            <a:r>
              <a:rPr lang="hu-HU" sz="3200" dirty="0"/>
              <a:t>, 2017</a:t>
            </a:r>
          </a:p>
          <a:p>
            <a:pPr marL="0" indent="0">
              <a:buNone/>
            </a:pPr>
            <a:r>
              <a:rPr lang="hu-HU" dirty="0"/>
              <a:t>Elvi okokból nem vagyunk képesek meghatározni, mik a jövő nemzedékek igényei. ... A bizonytalanság elővigyázatosságot kíván meg</a:t>
            </a:r>
          </a:p>
          <a:p>
            <a:pPr marL="0" indent="0">
              <a:buNone/>
            </a:pPr>
            <a:r>
              <a:rPr lang="hu-HU" sz="3200" dirty="0" err="1"/>
              <a:t>Edith</a:t>
            </a:r>
            <a:r>
              <a:rPr lang="hu-HU" sz="3200" dirty="0"/>
              <a:t> Brown Weiss 1992 </a:t>
            </a:r>
            <a:r>
              <a:rPr lang="hu-HU" dirty="0"/>
              <a:t>(l. később AB határozatban)</a:t>
            </a:r>
            <a:endParaRPr lang="hu-HU" sz="3200" dirty="0"/>
          </a:p>
          <a:p>
            <a:pPr marL="0" indent="0">
              <a:buNone/>
            </a:pPr>
            <a:endParaRPr lang="hu-HU" dirty="0"/>
          </a:p>
        </p:txBody>
      </p:sp>
    </p:spTree>
    <p:extLst>
      <p:ext uri="{BB962C8B-B14F-4D97-AF65-F5344CB8AC3E}">
        <p14:creationId xmlns:p14="http://schemas.microsoft.com/office/powerpoint/2010/main" val="458909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94F64D2-E6BA-4632-952C-12A17126460F}"/>
              </a:ext>
            </a:extLst>
          </p:cNvPr>
          <p:cNvSpPr>
            <a:spLocks noGrp="1"/>
          </p:cNvSpPr>
          <p:nvPr>
            <p:ph type="title"/>
          </p:nvPr>
        </p:nvSpPr>
        <p:spPr>
          <a:xfrm>
            <a:off x="1534696" y="235131"/>
            <a:ext cx="9520158" cy="557349"/>
          </a:xfrm>
        </p:spPr>
        <p:txBody>
          <a:bodyPr/>
          <a:lstStyle/>
          <a:p>
            <a:r>
              <a:rPr lang="hu-HU" dirty="0">
                <a:solidFill>
                  <a:srgbClr val="FF0000"/>
                </a:solidFill>
              </a:rPr>
              <a:t>Alaptörvény</a:t>
            </a:r>
          </a:p>
        </p:txBody>
      </p:sp>
      <p:sp>
        <p:nvSpPr>
          <p:cNvPr id="3" name="Tartalom helye 2">
            <a:extLst>
              <a:ext uri="{FF2B5EF4-FFF2-40B4-BE49-F238E27FC236}">
                <a16:creationId xmlns:a16="http://schemas.microsoft.com/office/drawing/2014/main" id="{FA4FF45E-52C5-4492-815C-487141E6DE94}"/>
              </a:ext>
            </a:extLst>
          </p:cNvPr>
          <p:cNvSpPr>
            <a:spLocks noGrp="1"/>
          </p:cNvSpPr>
          <p:nvPr>
            <p:ph idx="1"/>
          </p:nvPr>
        </p:nvSpPr>
        <p:spPr>
          <a:xfrm>
            <a:off x="1534696" y="792479"/>
            <a:ext cx="9520158" cy="5199017"/>
          </a:xfrm>
        </p:spPr>
        <p:txBody>
          <a:bodyPr>
            <a:normAutofit fontScale="85000" lnSpcReduction="10000"/>
          </a:bodyPr>
          <a:lstStyle/>
          <a:p>
            <a:r>
              <a:rPr lang="hu-HU" sz="2100" dirty="0"/>
              <a:t>A </a:t>
            </a:r>
            <a:r>
              <a:rPr lang="hu-HU" sz="2100" dirty="0">
                <a:solidFill>
                  <a:srgbClr val="C00000"/>
                </a:solidFill>
              </a:rPr>
              <a:t>Nemzeti Hitvallás</a:t>
            </a:r>
            <a:r>
              <a:rPr lang="hu-HU" sz="2100" dirty="0"/>
              <a:t> önmaga két bekezdésében is kiemeli a jövő nemzedékekkel való törődés fontosságát. Ezek között a természeti és kulturális örökség egyképpen szerepel.</a:t>
            </a:r>
          </a:p>
          <a:p>
            <a:r>
              <a:rPr lang="hu-HU" sz="2100" dirty="0"/>
              <a:t>A második hivatkozás történelmi kontextusba helyezi magát az Alaptörvényt, kifejezve a kontinuitás értékét: „Alaptörvényünk jogrendünk alapja, szövetség a múlt, a jelen és a jövő magyarjai között.” </a:t>
            </a:r>
          </a:p>
          <a:p>
            <a:r>
              <a:rPr lang="hu-HU" sz="2100" dirty="0"/>
              <a:t>Az Alapvetésen belül a </a:t>
            </a:r>
            <a:r>
              <a:rPr lang="hu-HU" sz="2100" dirty="0">
                <a:solidFill>
                  <a:srgbClr val="C00000"/>
                </a:solidFill>
              </a:rPr>
              <a:t>P) cikk (1) bekezdése </a:t>
            </a:r>
            <a:r>
              <a:rPr lang="hu-HU" sz="2100" dirty="0"/>
              <a:t>összefüggésbe hozható a közös örökség nemzetközi jogban is említett elvével – itt természetesen a nemzet közös öröksége jelenti az igazodási pontot –, a természeti és kulturális örökség már előbb is kiemelt közösségének hangsúlyozásával, illetve az erre irányuló kötelezettségek kiterjesztett rendszerével. </a:t>
            </a:r>
            <a:r>
              <a:rPr lang="hu-HU" sz="1600" dirty="0"/>
              <a:t>(„A természeti erőforrások, különösen a termőföld, az erdők és a vízkészlet, a biológiai sokféleség, különösen a honos növény- és állatfajok, valamint a kulturális értékek a nemzet közös örökségét képezik, amelynek védelme, fenntartása és a jövő nemzedékek számára való megőrzése az állam és mindenki kötelessége.”</a:t>
            </a:r>
          </a:p>
          <a:p>
            <a:r>
              <a:rPr lang="hu-HU" sz="2100" dirty="0"/>
              <a:t>Az Alaptörvény mindezek mellett a jövő nemzedékek érdekeinek védelmét a nemzeti vagyonról rendelkező </a:t>
            </a:r>
            <a:r>
              <a:rPr lang="hu-HU" sz="2100" dirty="0">
                <a:solidFill>
                  <a:srgbClr val="C00000"/>
                </a:solidFill>
              </a:rPr>
              <a:t>38. cikkében </a:t>
            </a:r>
            <a:r>
              <a:rPr lang="hu-HU" sz="2100" dirty="0"/>
              <a:t>is nevesíti, világossá téve, hogy a nemzeti vagyon nem csak a jelen, hanem a jövő nemzedékek szükségleteinek megalapozására is hivatott.</a:t>
            </a:r>
          </a:p>
          <a:p>
            <a:endParaRPr lang="hu-HU" dirty="0"/>
          </a:p>
        </p:txBody>
      </p:sp>
    </p:spTree>
    <p:extLst>
      <p:ext uri="{BB962C8B-B14F-4D97-AF65-F5344CB8AC3E}">
        <p14:creationId xmlns:p14="http://schemas.microsoft.com/office/powerpoint/2010/main" val="755234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A6BC254-0C6E-44FE-B4B8-5963CCFE0627}"/>
              </a:ext>
            </a:extLst>
          </p:cNvPr>
          <p:cNvSpPr>
            <a:spLocks noGrp="1"/>
          </p:cNvSpPr>
          <p:nvPr>
            <p:ph type="title"/>
          </p:nvPr>
        </p:nvSpPr>
        <p:spPr>
          <a:xfrm>
            <a:off x="1534696" y="348344"/>
            <a:ext cx="9520158" cy="853439"/>
          </a:xfrm>
        </p:spPr>
        <p:txBody>
          <a:bodyPr>
            <a:normAutofit fontScale="90000"/>
          </a:bodyPr>
          <a:lstStyle/>
          <a:p>
            <a:r>
              <a:rPr lang="hu-HU" dirty="0">
                <a:solidFill>
                  <a:srgbClr val="FF0000"/>
                </a:solidFill>
              </a:rPr>
              <a:t>Alkotmánybíróság</a:t>
            </a:r>
            <a:r>
              <a:rPr lang="hu-HU" dirty="0"/>
              <a:t/>
            </a:r>
            <a:br>
              <a:rPr lang="hu-HU" dirty="0"/>
            </a:br>
            <a:endParaRPr lang="hu-HU" dirty="0"/>
          </a:p>
        </p:txBody>
      </p:sp>
      <p:sp>
        <p:nvSpPr>
          <p:cNvPr id="3" name="Tartalom helye 2">
            <a:extLst>
              <a:ext uri="{FF2B5EF4-FFF2-40B4-BE49-F238E27FC236}">
                <a16:creationId xmlns:a16="http://schemas.microsoft.com/office/drawing/2014/main" id="{5B0A2DA3-E2D3-4564-B059-AC7E7921C665}"/>
              </a:ext>
            </a:extLst>
          </p:cNvPr>
          <p:cNvSpPr>
            <a:spLocks noGrp="1"/>
          </p:cNvSpPr>
          <p:nvPr>
            <p:ph idx="1"/>
          </p:nvPr>
        </p:nvSpPr>
        <p:spPr>
          <a:xfrm>
            <a:off x="1534696" y="992778"/>
            <a:ext cx="9520158" cy="4473568"/>
          </a:xfrm>
        </p:spPr>
        <p:txBody>
          <a:bodyPr>
            <a:normAutofit/>
          </a:bodyPr>
          <a:lstStyle/>
          <a:p>
            <a:pPr marL="0" indent="0">
              <a:buNone/>
            </a:pPr>
            <a:r>
              <a:rPr lang="de-DE" b="1" dirty="0"/>
              <a:t>16/2015. (VI. 5.) AB </a:t>
            </a:r>
            <a:r>
              <a:rPr lang="de-DE" b="1" dirty="0" err="1"/>
              <a:t>határozat</a:t>
            </a:r>
            <a:r>
              <a:rPr lang="hu-HU" dirty="0"/>
              <a:t>: [92] a P) cikk meghatározza „valójában mit jelent a környezetvédelem mint állami és állampolgári kötelezettség: 1. a védelem, 2. fenntartás; 3. jövő nemzedékek számára történő megőrzés.” Majd hozzáteszi: „az Alaptörvény „mindenki” – így a civil társadalom és minden egyes állampolgár – kötelezettségéről is beszél.” </a:t>
            </a:r>
          </a:p>
          <a:p>
            <a:pPr marL="0" indent="0">
              <a:buNone/>
            </a:pPr>
            <a:r>
              <a:rPr lang="hu-HU" b="1" dirty="0"/>
              <a:t>A 3104/2017. (V. 8.) AB határozat</a:t>
            </a:r>
            <a:r>
              <a:rPr lang="hu-HU" dirty="0"/>
              <a:t>: [39] „… az általános felelősségi körön belül az </a:t>
            </a:r>
            <a:r>
              <a:rPr lang="hu-HU" dirty="0">
                <a:solidFill>
                  <a:srgbClr val="C00000"/>
                </a:solidFill>
              </a:rPr>
              <a:t>államot egyfajta primátus, elsőség illeti meg, illetve kötelezi, </a:t>
            </a:r>
            <a:r>
              <a:rPr lang="hu-HU" dirty="0"/>
              <a:t>hiszen e felelősség </a:t>
            </a:r>
            <a:r>
              <a:rPr lang="hu-HU" dirty="0">
                <a:solidFill>
                  <a:srgbClr val="C00000"/>
                </a:solidFill>
              </a:rPr>
              <a:t>intézményvédelmi garanciák révén</a:t>
            </a:r>
            <a:r>
              <a:rPr lang="hu-HU" dirty="0"/>
              <a:t> összehangolt érvényesítése, az intézményvédelem megalkotása, korrekciója és érvényesítése közvetlenül és elsődlegesen állami feladat.”</a:t>
            </a:r>
          </a:p>
        </p:txBody>
      </p:sp>
    </p:spTree>
    <p:extLst>
      <p:ext uri="{BB962C8B-B14F-4D97-AF65-F5344CB8AC3E}">
        <p14:creationId xmlns:p14="http://schemas.microsoft.com/office/powerpoint/2010/main" val="837421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C33308F-117D-4824-BBAB-A2FDD8092E5D}"/>
              </a:ext>
            </a:extLst>
          </p:cNvPr>
          <p:cNvSpPr>
            <a:spLocks noGrp="1"/>
          </p:cNvSpPr>
          <p:nvPr>
            <p:ph type="title"/>
          </p:nvPr>
        </p:nvSpPr>
        <p:spPr>
          <a:xfrm>
            <a:off x="1534696" y="804520"/>
            <a:ext cx="9520158" cy="587136"/>
          </a:xfrm>
        </p:spPr>
        <p:txBody>
          <a:bodyPr/>
          <a:lstStyle/>
          <a:p>
            <a:r>
              <a:rPr lang="de-DE" dirty="0"/>
              <a:t>28/2017. (X. 25.) AB </a:t>
            </a:r>
            <a:r>
              <a:rPr lang="de-DE" dirty="0" err="1"/>
              <a:t>határozat</a:t>
            </a:r>
            <a:endParaRPr lang="hu-HU" dirty="0"/>
          </a:p>
        </p:txBody>
      </p:sp>
      <p:sp>
        <p:nvSpPr>
          <p:cNvPr id="3" name="Tartalom helye 2">
            <a:extLst>
              <a:ext uri="{FF2B5EF4-FFF2-40B4-BE49-F238E27FC236}">
                <a16:creationId xmlns:a16="http://schemas.microsoft.com/office/drawing/2014/main" id="{5E73CFD3-7D65-4A5F-BE5A-0C2852EF2167}"/>
              </a:ext>
            </a:extLst>
          </p:cNvPr>
          <p:cNvSpPr>
            <a:spLocks noGrp="1"/>
          </p:cNvSpPr>
          <p:nvPr>
            <p:ph idx="1"/>
          </p:nvPr>
        </p:nvSpPr>
        <p:spPr>
          <a:xfrm>
            <a:off x="1534696" y="1619794"/>
            <a:ext cx="9520158" cy="3846551"/>
          </a:xfrm>
        </p:spPr>
        <p:txBody>
          <a:bodyPr>
            <a:normAutofit lnSpcReduction="10000"/>
          </a:bodyPr>
          <a:lstStyle/>
          <a:p>
            <a:pPr marL="0" indent="0">
              <a:buNone/>
            </a:pPr>
            <a:r>
              <a:rPr lang="hu-HU" dirty="0"/>
              <a:t>[19] „A biológiai sokféleség megóvása ugyanakkor </a:t>
            </a:r>
            <a:r>
              <a:rPr lang="hu-HU" dirty="0">
                <a:solidFill>
                  <a:srgbClr val="C00000"/>
                </a:solidFill>
              </a:rPr>
              <a:t>hosszú távú</a:t>
            </a:r>
            <a:r>
              <a:rPr lang="hu-HU" dirty="0"/>
              <a:t>, kormányzati ciklusokon is átívelő gondolkodásmódot és szabályozást igényel.” </a:t>
            </a:r>
          </a:p>
          <a:p>
            <a:pPr marL="0" indent="0">
              <a:buNone/>
            </a:pPr>
            <a:r>
              <a:rPr lang="hu-HU" dirty="0"/>
              <a:t>„[25] Az Alaptörvény P) cikk (1) bekezdésében meghatározott fizikai, biológiai és kulturális alapok megóvásának kötelezettsége az Alaptörvény egész szellemiségét átható </a:t>
            </a:r>
            <a:r>
              <a:rPr lang="hu-HU" dirty="0">
                <a:solidFill>
                  <a:srgbClr val="C00000"/>
                </a:solidFill>
              </a:rPr>
              <a:t>strukturális elv</a:t>
            </a:r>
            <a:r>
              <a:rPr lang="hu-HU" dirty="0"/>
              <a:t>, mely kifejezi Magyarország elkötelezettségét a természeti értékeink megóvása iránt, annak érdekében, hogy azokat megőrizve adhassuk tovább a jövő generációk számára.”</a:t>
            </a:r>
          </a:p>
          <a:p>
            <a:pPr marL="0" indent="0">
              <a:buNone/>
            </a:pPr>
            <a:r>
              <a:rPr lang="hu-HU" dirty="0"/>
              <a:t>„[31] 6. Az Alaptörvény P) cikk (1) bekezdéséből ugyanakkor önálló, az állami védelemre vonatkozó tartalmi követelmények is levezethetőek. A P) cikk (1) bekezdése mintegy </a:t>
            </a:r>
            <a:r>
              <a:rPr lang="hu-HU" dirty="0">
                <a:solidFill>
                  <a:srgbClr val="C00000"/>
                </a:solidFill>
              </a:rPr>
              <a:t>hipotetikus örökséggel ruházza fel a jövő nemzedékeket</a:t>
            </a:r>
            <a:r>
              <a:rPr lang="hu-HU" dirty="0"/>
              <a:t>.”</a:t>
            </a:r>
          </a:p>
          <a:p>
            <a:endParaRPr lang="hu-HU" dirty="0"/>
          </a:p>
        </p:txBody>
      </p:sp>
    </p:spTree>
    <p:extLst>
      <p:ext uri="{BB962C8B-B14F-4D97-AF65-F5344CB8AC3E}">
        <p14:creationId xmlns:p14="http://schemas.microsoft.com/office/powerpoint/2010/main" val="837290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EA68469-3A39-4CBF-B188-2173DE293DA3}"/>
              </a:ext>
            </a:extLst>
          </p:cNvPr>
          <p:cNvSpPr>
            <a:spLocks noGrp="1"/>
          </p:cNvSpPr>
          <p:nvPr>
            <p:ph type="title"/>
          </p:nvPr>
        </p:nvSpPr>
        <p:spPr>
          <a:xfrm>
            <a:off x="1534696" y="804519"/>
            <a:ext cx="9520158" cy="379847"/>
          </a:xfrm>
        </p:spPr>
        <p:txBody>
          <a:bodyPr>
            <a:normAutofit fontScale="90000"/>
          </a:bodyPr>
          <a:lstStyle/>
          <a:p>
            <a:endParaRPr lang="hu-HU" dirty="0"/>
          </a:p>
        </p:txBody>
      </p:sp>
      <p:sp>
        <p:nvSpPr>
          <p:cNvPr id="3" name="Tartalom helye 2">
            <a:extLst>
              <a:ext uri="{FF2B5EF4-FFF2-40B4-BE49-F238E27FC236}">
                <a16:creationId xmlns:a16="http://schemas.microsoft.com/office/drawing/2014/main" id="{C9DEADBD-BBF4-4590-88CA-0031C3EFBD41}"/>
              </a:ext>
            </a:extLst>
          </p:cNvPr>
          <p:cNvSpPr>
            <a:spLocks noGrp="1"/>
          </p:cNvSpPr>
          <p:nvPr>
            <p:ph idx="1"/>
          </p:nvPr>
        </p:nvSpPr>
        <p:spPr>
          <a:xfrm>
            <a:off x="1534696" y="1184366"/>
            <a:ext cx="9520158" cy="4281979"/>
          </a:xfrm>
        </p:spPr>
        <p:txBody>
          <a:bodyPr>
            <a:normAutofit fontScale="85000" lnSpcReduction="10000"/>
          </a:bodyPr>
          <a:lstStyle/>
          <a:p>
            <a:pPr marL="0" indent="0">
              <a:buNone/>
            </a:pPr>
            <a:r>
              <a:rPr lang="hu-HU" dirty="0"/>
              <a:t>„[33] Az Alaptörvény P) cikk (1) bekezdése alapján a jelen generációt három fő kötelezettség terheli: a választás lehetőségének megőrzése, a minőség megőrzése és a hozzáférés lehetőségének biztosítása. A </a:t>
            </a:r>
            <a:r>
              <a:rPr lang="hu-HU" dirty="0">
                <a:solidFill>
                  <a:srgbClr val="C00000"/>
                </a:solidFill>
              </a:rPr>
              <a:t>választás lehetőségének biztosítása </a:t>
            </a:r>
            <a:r>
              <a:rPr lang="hu-HU" dirty="0"/>
              <a:t>azon a megfontoláson alapul, hogy a jövő nemzedékek életfeltételei akkor biztosíthatóak leginkább, ha az átörökített természeti örökség képes a jövő generációk számára megadni a választás szabadságát problémáik megoldásában ahelyett, hogy a jelenkor döntései kényszerpályára állítanák a későbbi generációkat. A </a:t>
            </a:r>
            <a:r>
              <a:rPr lang="hu-HU" dirty="0">
                <a:solidFill>
                  <a:srgbClr val="C00000"/>
                </a:solidFill>
              </a:rPr>
              <a:t>minőség megőrzésének követelménye</a:t>
            </a:r>
            <a:r>
              <a:rPr lang="hu-HU" dirty="0"/>
              <a:t> szerint törekedni kell arra, hogy a természeti környezetet legalább olyan állapotban adjuk át a jövő nemzedékek számára, mint ahogy azt az elmúlt nemzedékektől kaptuk. A </a:t>
            </a:r>
            <a:r>
              <a:rPr lang="hu-HU" dirty="0">
                <a:solidFill>
                  <a:srgbClr val="C00000"/>
                </a:solidFill>
              </a:rPr>
              <a:t>természeti erőforrásokhoz való hozzáférés követelménye </a:t>
            </a:r>
            <a:r>
              <a:rPr lang="hu-HU" dirty="0"/>
              <a:t>szerint pedig a jelen nemzedékei mindaddig szabadon hozzáférhetnek a rendelkezésre álló erőforrásokhoz, amíg tiszteletben tartják a jövő generációk méltányos érdekeit.” (</a:t>
            </a:r>
            <a:r>
              <a:rPr lang="hu-HU" dirty="0">
                <a:solidFill>
                  <a:srgbClr val="FF0000"/>
                </a:solidFill>
              </a:rPr>
              <a:t>Edit Brown Weiss alapján</a:t>
            </a:r>
            <a:r>
              <a:rPr lang="hu-HU" dirty="0"/>
              <a:t>)</a:t>
            </a:r>
          </a:p>
          <a:p>
            <a:pPr marL="0" indent="0">
              <a:buNone/>
            </a:pPr>
            <a:r>
              <a:rPr lang="hu-HU" dirty="0"/>
              <a:t>„[34] Ezen alapelvi szintű elvárásoknak a jogalkotó csak akkor tud eleget tenni, ha döntéseinek meghozatala során </a:t>
            </a:r>
            <a:r>
              <a:rPr lang="hu-HU" dirty="0">
                <a:solidFill>
                  <a:srgbClr val="C00000"/>
                </a:solidFill>
              </a:rPr>
              <a:t>távlatosan, kormányzati ciklusokon átívelően </a:t>
            </a:r>
            <a:r>
              <a:rPr lang="hu-HU" dirty="0"/>
              <a:t>mérlegel.”</a:t>
            </a:r>
          </a:p>
        </p:txBody>
      </p:sp>
    </p:spTree>
    <p:extLst>
      <p:ext uri="{BB962C8B-B14F-4D97-AF65-F5344CB8AC3E}">
        <p14:creationId xmlns:p14="http://schemas.microsoft.com/office/powerpoint/2010/main" val="3859783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EC037EA-F2C4-49DE-A418-4549F297391A}"/>
              </a:ext>
            </a:extLst>
          </p:cNvPr>
          <p:cNvSpPr>
            <a:spLocks noGrp="1"/>
          </p:cNvSpPr>
          <p:nvPr>
            <p:ph type="title"/>
          </p:nvPr>
        </p:nvSpPr>
        <p:spPr>
          <a:xfrm>
            <a:off x="1534696" y="804519"/>
            <a:ext cx="9520158" cy="45719"/>
          </a:xfrm>
        </p:spPr>
        <p:txBody>
          <a:bodyPr>
            <a:normAutofit fontScale="90000"/>
          </a:bodyPr>
          <a:lstStyle/>
          <a:p>
            <a:endParaRPr lang="hu-HU" dirty="0"/>
          </a:p>
        </p:txBody>
      </p:sp>
      <p:sp>
        <p:nvSpPr>
          <p:cNvPr id="3" name="Tartalom helye 2">
            <a:extLst>
              <a:ext uri="{FF2B5EF4-FFF2-40B4-BE49-F238E27FC236}">
                <a16:creationId xmlns:a16="http://schemas.microsoft.com/office/drawing/2014/main" id="{8E45E63D-508A-4AD9-B18E-EE6AFBE5EB70}"/>
              </a:ext>
            </a:extLst>
          </p:cNvPr>
          <p:cNvSpPr>
            <a:spLocks noGrp="1"/>
          </p:cNvSpPr>
          <p:nvPr>
            <p:ph idx="1"/>
          </p:nvPr>
        </p:nvSpPr>
        <p:spPr>
          <a:xfrm>
            <a:off x="1534696" y="804520"/>
            <a:ext cx="9520158" cy="4661826"/>
          </a:xfrm>
        </p:spPr>
        <p:txBody>
          <a:bodyPr>
            <a:normAutofit/>
          </a:bodyPr>
          <a:lstStyle/>
          <a:p>
            <a:pPr marL="0" indent="0">
              <a:buNone/>
            </a:pPr>
            <a:r>
              <a:rPr lang="hu-HU" dirty="0"/>
              <a:t>[92] „Miközben azonban a környezet védelmének kötelezettsége egyaránt terheli a tág értelemben vett államot és a természetes és jogi személyeket, ez a kötelezettség természetszerűleg nem lehet teljesen azonos az egyes jogalanyok vonatkozásában. Miközben a természetes és jogi személyektől a hatályos jogszabályi előírások ismeretén és betartásán túlmenően általános jelleggel és kikényszeríthető módon nem várható el, hogy magatartásukat valamely, a jogalkotó által nem konkretizált, absztrakt célhoz igazítsák, addig </a:t>
            </a:r>
            <a:r>
              <a:rPr lang="hu-HU" dirty="0">
                <a:solidFill>
                  <a:srgbClr val="C00000"/>
                </a:solidFill>
              </a:rPr>
              <a:t>az állam oldaláról az is elvárható, hogy egyértelműen meghatározza mindazon jogi kötelezettségeket</a:t>
            </a:r>
            <a:r>
              <a:rPr lang="hu-HU" dirty="0"/>
              <a:t>, melyeket mind az államnak, mind pedig a magánfeleknek be kell tartaniuk, egyebek között annak érdekében, hogy az Alaptörvény P) cikk (1) bekezdésében nevesített értékek hatékony védelme érvényesüljön {Indokolás [30]}.” </a:t>
            </a:r>
          </a:p>
        </p:txBody>
      </p:sp>
    </p:spTree>
    <p:extLst>
      <p:ext uri="{BB962C8B-B14F-4D97-AF65-F5344CB8AC3E}">
        <p14:creationId xmlns:p14="http://schemas.microsoft.com/office/powerpoint/2010/main" val="2721389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A1A33BA-2BD2-41A4-9160-A19C4A2D807E}"/>
              </a:ext>
            </a:extLst>
          </p:cNvPr>
          <p:cNvSpPr>
            <a:spLocks noGrp="1"/>
          </p:cNvSpPr>
          <p:nvPr>
            <p:ph type="title"/>
          </p:nvPr>
        </p:nvSpPr>
        <p:spPr>
          <a:xfrm>
            <a:off x="1534696" y="804519"/>
            <a:ext cx="9520158" cy="719481"/>
          </a:xfrm>
        </p:spPr>
        <p:txBody>
          <a:bodyPr/>
          <a:lstStyle/>
          <a:p>
            <a:r>
              <a:rPr lang="hu-HU" dirty="0"/>
              <a:t>Új irány is indul !</a:t>
            </a:r>
          </a:p>
        </p:txBody>
      </p:sp>
      <p:sp>
        <p:nvSpPr>
          <p:cNvPr id="3" name="Tartalom helye 2">
            <a:extLst>
              <a:ext uri="{FF2B5EF4-FFF2-40B4-BE49-F238E27FC236}">
                <a16:creationId xmlns:a16="http://schemas.microsoft.com/office/drawing/2014/main" id="{EF3CAB45-D282-4892-96DC-5A782B10D254}"/>
              </a:ext>
            </a:extLst>
          </p:cNvPr>
          <p:cNvSpPr>
            <a:spLocks noGrp="1"/>
          </p:cNvSpPr>
          <p:nvPr>
            <p:ph idx="1"/>
          </p:nvPr>
        </p:nvSpPr>
        <p:spPr>
          <a:xfrm>
            <a:off x="1534696" y="1428206"/>
            <a:ext cx="9520158" cy="4038139"/>
          </a:xfrm>
        </p:spPr>
        <p:txBody>
          <a:bodyPr/>
          <a:lstStyle/>
          <a:p>
            <a:pPr marL="0" indent="0">
              <a:buNone/>
            </a:pPr>
            <a:r>
              <a:rPr lang="hu-HU" dirty="0"/>
              <a:t>„[75] A környezet megóvása érdekében, és ekként mind az Alaptörvény P) cikk (2) bekezdése szerinti sarkalatos törvény elfogadásakor, mind pedig a </a:t>
            </a:r>
            <a:r>
              <a:rPr lang="hu-HU" dirty="0" err="1"/>
              <a:t>Natura</a:t>
            </a:r>
            <a:r>
              <a:rPr lang="hu-HU" dirty="0"/>
              <a:t> 2000 területekre vonatkozó részletszabályozás kialakítása során (ideértve azok állami tulajdonból történő értékesítését és az értékesítést követő jogi helyzetét is) ugyanis </a:t>
            </a:r>
            <a:r>
              <a:rPr lang="hu-HU" dirty="0">
                <a:solidFill>
                  <a:srgbClr val="C00000"/>
                </a:solidFill>
              </a:rPr>
              <a:t>a jogalkotónak az elővigyázatosság elvére is tekintettel kell lennie</a:t>
            </a:r>
            <a:r>
              <a:rPr lang="hu-HU" dirty="0"/>
              <a:t>, melynek értelmében az államnak kell igazolnia azt, hogy a tudományos bizonytalanságra is figyelemmel, a környezet állapotának romlása egy adott intézkedés következményeként bizonyosan nem következik be.”</a:t>
            </a:r>
          </a:p>
        </p:txBody>
      </p:sp>
    </p:spTree>
    <p:extLst>
      <p:ext uri="{BB962C8B-B14F-4D97-AF65-F5344CB8AC3E}">
        <p14:creationId xmlns:p14="http://schemas.microsoft.com/office/powerpoint/2010/main" val="944956339"/>
      </p:ext>
    </p:extLst>
  </p:cSld>
  <p:clrMapOvr>
    <a:masterClrMapping/>
  </p:clrMapOvr>
</p:sld>
</file>

<file path=ppt/theme/theme1.xml><?xml version="1.0" encoding="utf-8"?>
<a:theme xmlns:a="http://schemas.openxmlformats.org/drawingml/2006/main" name="Galéria">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TM10001114[[fn=Galéria]]</Template>
  <TotalTime>144</TotalTime>
  <Words>1564</Words>
  <Application>Microsoft Office PowerPoint</Application>
  <PresentationFormat>Szélesvásznú</PresentationFormat>
  <Paragraphs>48</Paragraphs>
  <Slides>13</Slides>
  <Notes>0</Notes>
  <HiddenSlides>0</HiddenSlides>
  <MMClips>0</MMClips>
  <ScaleCrop>false</ScaleCrop>
  <HeadingPairs>
    <vt:vector size="6" baseType="variant">
      <vt:variant>
        <vt:lpstr>Használt betűtípusok</vt:lpstr>
      </vt:variant>
      <vt:variant>
        <vt:i4>2</vt:i4>
      </vt:variant>
      <vt:variant>
        <vt:lpstr>Téma</vt:lpstr>
      </vt:variant>
      <vt:variant>
        <vt:i4>1</vt:i4>
      </vt:variant>
      <vt:variant>
        <vt:lpstr>Diacímek</vt:lpstr>
      </vt:variant>
      <vt:variant>
        <vt:i4>13</vt:i4>
      </vt:variant>
    </vt:vector>
  </HeadingPairs>
  <TitlesOfParts>
    <vt:vector size="16" baseType="lpstr">
      <vt:lpstr>Arial</vt:lpstr>
      <vt:lpstr>Palatino Linotype</vt:lpstr>
      <vt:lpstr>Galéria</vt:lpstr>
      <vt:lpstr>A jövő nemzedékek jogai - elmélet és lehetőségek?  Prof. Dr. Bándi Gyula</vt:lpstr>
      <vt:lpstr> NFFS 2012</vt:lpstr>
      <vt:lpstr>Ferenc pápa 2015</vt:lpstr>
      <vt:lpstr>Alaptörvény</vt:lpstr>
      <vt:lpstr>Alkotmánybíróság </vt:lpstr>
      <vt:lpstr>28/2017. (X. 25.) AB határozat</vt:lpstr>
      <vt:lpstr>PowerPoint-bemutató</vt:lpstr>
      <vt:lpstr>PowerPoint-bemutató</vt:lpstr>
      <vt:lpstr>Új irány is indul !</vt:lpstr>
      <vt:lpstr>13/2018. (IX. 4.) AB határozat</vt:lpstr>
      <vt:lpstr>14/2020. (VII. 6.)</vt:lpstr>
      <vt:lpstr>Következtetések</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 állam és jog szerepe a jövő nemzedékek védelmében  Bándi Gyula</dc:title>
  <dc:creator>Bándi Gyula</dc:creator>
  <cp:lastModifiedBy>JIG</cp:lastModifiedBy>
  <cp:revision>11</cp:revision>
  <dcterms:created xsi:type="dcterms:W3CDTF">2020-11-25T19:45:30Z</dcterms:created>
  <dcterms:modified xsi:type="dcterms:W3CDTF">2021-11-22T09:12:32Z</dcterms:modified>
</cp:coreProperties>
</file>