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4" r:id="rId4"/>
    <p:sldId id="266" r:id="rId5"/>
    <p:sldId id="258" r:id="rId6"/>
    <p:sldId id="268" r:id="rId7"/>
    <p:sldId id="269" r:id="rId8"/>
    <p:sldId id="270" r:id="rId9"/>
    <p:sldId id="271" r:id="rId10"/>
    <p:sldId id="272" r:id="rId11"/>
  </p:sldIdLst>
  <p:sldSz cx="9144000" cy="5143500" type="screen16x9"/>
  <p:notesSz cx="6858000" cy="9144000"/>
  <p:embeddedFontLst>
    <p:embeddedFont>
      <p:font typeface="Tahoma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u6QUL/omYMHk0qLgD751aB3iL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41FFAF4-BA4B-456A-9491-CDC88EB9D552}">
  <a:tblStyle styleId="{941FFAF4-BA4B-456A-9491-CDC88EB9D552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F8"/>
          </a:solidFill>
        </a:fill>
      </a:tcStyle>
    </a:wholeTbl>
    <a:band1H>
      <a:tcTxStyle/>
      <a:tcStyle>
        <a:tcBdr/>
        <a:fill>
          <a:solidFill>
            <a:srgbClr val="CAE6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6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sus\Downloads\v&#225;ltoztat&#225;si%20tilalo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Jogsértés fennállása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'[változtatási tilalom.xlsx]Munkalap1'!$B$9:$B$11</c:f>
              <c:strCache>
                <c:ptCount val="3"/>
                <c:pt idx="0">
                  <c:v>Jogsértés 1.</c:v>
                </c:pt>
                <c:pt idx="1">
                  <c:v>Jogsértés 2.</c:v>
                </c:pt>
                <c:pt idx="2">
                  <c:v>Jogsértés 3.</c:v>
                </c:pt>
              </c:strCache>
            </c:strRef>
          </c:cat>
          <c:val>
            <c:numRef>
              <c:f>'[változtatási tilalom.xlsx]Munkalap1'!$C$9:$C$11</c:f>
              <c:numCache>
                <c:formatCode>General</c:formatCode>
                <c:ptCount val="3"/>
                <c:pt idx="0">
                  <c:v>172</c:v>
                </c:pt>
                <c:pt idx="1">
                  <c:v>194</c:v>
                </c:pt>
                <c:pt idx="2">
                  <c:v>292</c:v>
                </c:pt>
              </c:numCache>
            </c:numRef>
          </c:val>
        </c:ser>
        <c:dLbls/>
        <c:shape val="box"/>
        <c:axId val="74222592"/>
        <c:axId val="72909568"/>
        <c:axId val="0"/>
      </c:bar3DChart>
      <c:catAx>
        <c:axId val="742225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2909568"/>
        <c:crosses val="autoZero"/>
        <c:auto val="1"/>
        <c:lblAlgn val="ctr"/>
        <c:lblOffset val="100"/>
      </c:catAx>
      <c:valAx>
        <c:axId val="729095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22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C0361-99CD-42F5-9D16-F46AEFC71F8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AE25F87-8E9C-459D-8714-18B18A079610}">
      <dgm:prSet phldrT="[Szöveg]"/>
      <dgm:spPr/>
      <dgm:t>
        <a:bodyPr/>
        <a:lstStyle/>
        <a:p>
          <a:r>
            <a:rPr lang="hu-HU" dirty="0" smtClean="0"/>
            <a:t>Második körös közjogi korlátok</a:t>
          </a:r>
          <a:endParaRPr lang="hu-HU" dirty="0"/>
        </a:p>
      </dgm:t>
    </dgm:pt>
    <dgm:pt modelId="{C609095A-E97E-4C58-8754-DF9129E225AD}" type="parTrans" cxnId="{70C8BE1D-1600-41D9-852C-2F4E52039B4C}">
      <dgm:prSet/>
      <dgm:spPr/>
      <dgm:t>
        <a:bodyPr/>
        <a:lstStyle/>
        <a:p>
          <a:endParaRPr lang="hu-HU"/>
        </a:p>
      </dgm:t>
    </dgm:pt>
    <dgm:pt modelId="{1A9B333A-AF44-433E-8EE0-4B34CAE08D43}" type="sibTrans" cxnId="{70C8BE1D-1600-41D9-852C-2F4E52039B4C}">
      <dgm:prSet/>
      <dgm:spPr/>
      <dgm:t>
        <a:bodyPr/>
        <a:lstStyle/>
        <a:p>
          <a:endParaRPr lang="hu-HU"/>
        </a:p>
      </dgm:t>
    </dgm:pt>
    <dgm:pt modelId="{F236600C-CE82-4733-8BDA-0A6F35766AB7}">
      <dgm:prSet phldrT="[Szöveg]"/>
      <dgm:spPr/>
      <dgm:t>
        <a:bodyPr/>
        <a:lstStyle/>
        <a:p>
          <a:r>
            <a:rPr lang="hu-HU" dirty="0" smtClean="0"/>
            <a:t>Első körös közjogi korlátok</a:t>
          </a:r>
          <a:endParaRPr lang="hu-HU" dirty="0"/>
        </a:p>
      </dgm:t>
    </dgm:pt>
    <dgm:pt modelId="{EC0C2903-6AA2-4C31-BC6D-8A4D06F555A6}" type="parTrans" cxnId="{80341842-D94E-465A-9B1F-C290DB3C8B63}">
      <dgm:prSet/>
      <dgm:spPr/>
      <dgm:t>
        <a:bodyPr/>
        <a:lstStyle/>
        <a:p>
          <a:endParaRPr lang="hu-HU"/>
        </a:p>
      </dgm:t>
    </dgm:pt>
    <dgm:pt modelId="{F7195A1B-55B0-4D56-BD43-365CAE92E6FC}" type="sibTrans" cxnId="{80341842-D94E-465A-9B1F-C290DB3C8B63}">
      <dgm:prSet/>
      <dgm:spPr/>
      <dgm:t>
        <a:bodyPr/>
        <a:lstStyle/>
        <a:p>
          <a:endParaRPr lang="hu-HU"/>
        </a:p>
      </dgm:t>
    </dgm:pt>
    <dgm:pt modelId="{01327D6C-60ED-46EB-9E0A-0CB12E471A05}">
      <dgm:prSet phldrT="[Szöveg]"/>
      <dgm:spPr/>
      <dgm:t>
        <a:bodyPr/>
        <a:lstStyle/>
        <a:p>
          <a:r>
            <a:rPr lang="hu-HU" dirty="0" smtClean="0"/>
            <a:t>Tulajdonhoz való jog</a:t>
          </a:r>
          <a:endParaRPr lang="hu-HU" dirty="0"/>
        </a:p>
      </dgm:t>
    </dgm:pt>
    <dgm:pt modelId="{1D82A5E1-731E-4069-8EFF-816499D0833F}" type="parTrans" cxnId="{31A383BE-52D9-4D85-9B47-7DC7128377B1}">
      <dgm:prSet/>
      <dgm:spPr/>
      <dgm:t>
        <a:bodyPr/>
        <a:lstStyle/>
        <a:p>
          <a:endParaRPr lang="hu-HU"/>
        </a:p>
      </dgm:t>
    </dgm:pt>
    <dgm:pt modelId="{B68193D4-B965-4FDA-A938-C76AF834914C}" type="sibTrans" cxnId="{31A383BE-52D9-4D85-9B47-7DC7128377B1}">
      <dgm:prSet/>
      <dgm:spPr/>
      <dgm:t>
        <a:bodyPr/>
        <a:lstStyle/>
        <a:p>
          <a:endParaRPr lang="hu-HU"/>
        </a:p>
      </dgm:t>
    </dgm:pt>
    <dgm:pt modelId="{A048A516-3644-4372-951E-282FC5C337D4}" type="pres">
      <dgm:prSet presAssocID="{B3EC0361-99CD-42F5-9D16-F46AEFC71F8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270B7E80-96CC-47B2-A53F-2A56A58196BC}" type="pres">
      <dgm:prSet presAssocID="{DAE25F87-8E9C-459D-8714-18B18A079610}" presName="Accent1" presStyleCnt="0"/>
      <dgm:spPr/>
    </dgm:pt>
    <dgm:pt modelId="{C8B578E7-99AF-4AFE-8072-B0D1CF6C103C}" type="pres">
      <dgm:prSet presAssocID="{DAE25F87-8E9C-459D-8714-18B18A079610}" presName="Accent" presStyleLbl="node1" presStyleIdx="0" presStyleCnt="3"/>
      <dgm:spPr/>
    </dgm:pt>
    <dgm:pt modelId="{A944BF85-C9FF-48DF-B72F-DA4FCB2D42C5}" type="pres">
      <dgm:prSet presAssocID="{DAE25F87-8E9C-459D-8714-18B18A07961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87722E-E0C1-4B45-AF8A-4E29C1D79D2C}" type="pres">
      <dgm:prSet presAssocID="{F236600C-CE82-4733-8BDA-0A6F35766AB7}" presName="Accent2" presStyleCnt="0"/>
      <dgm:spPr/>
    </dgm:pt>
    <dgm:pt modelId="{8E79A16B-A0E9-44FB-8EB2-2397385C4117}" type="pres">
      <dgm:prSet presAssocID="{F236600C-CE82-4733-8BDA-0A6F35766AB7}" presName="Accent" presStyleLbl="node1" presStyleIdx="1" presStyleCnt="3"/>
      <dgm:spPr/>
    </dgm:pt>
    <dgm:pt modelId="{D1A073DA-41EC-468B-A2E0-5D1B2E5BD246}" type="pres">
      <dgm:prSet presAssocID="{F236600C-CE82-4733-8BDA-0A6F35766AB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15E9F-379F-49E1-B0FA-4EB6DC701848}" type="pres">
      <dgm:prSet presAssocID="{01327D6C-60ED-46EB-9E0A-0CB12E471A05}" presName="Accent3" presStyleCnt="0"/>
      <dgm:spPr/>
    </dgm:pt>
    <dgm:pt modelId="{F740FEC1-4AFA-49D6-A3CE-04CCFE8F38F2}" type="pres">
      <dgm:prSet presAssocID="{01327D6C-60ED-46EB-9E0A-0CB12E471A05}" presName="Accent" presStyleLbl="node1" presStyleIdx="2" presStyleCnt="3"/>
      <dgm:spPr/>
    </dgm:pt>
    <dgm:pt modelId="{210B8148-8CBE-4140-A2D4-67CA89CC17EA}" type="pres">
      <dgm:prSet presAssocID="{01327D6C-60ED-46EB-9E0A-0CB12E471A0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D5FD15B-8818-4572-901E-D1AACCF9D2F5}" type="presOf" srcId="{B3EC0361-99CD-42F5-9D16-F46AEFC71F8F}" destId="{A048A516-3644-4372-951E-282FC5C337D4}" srcOrd="0" destOrd="0" presId="urn:microsoft.com/office/officeart/2009/layout/CircleArrowProcess"/>
    <dgm:cxn modelId="{0A9D8B8C-9D18-4E9E-8B3C-B1AD54071546}" type="presOf" srcId="{DAE25F87-8E9C-459D-8714-18B18A079610}" destId="{A944BF85-C9FF-48DF-B72F-DA4FCB2D42C5}" srcOrd="0" destOrd="0" presId="urn:microsoft.com/office/officeart/2009/layout/CircleArrowProcess"/>
    <dgm:cxn modelId="{14FA0944-E3E3-4E5B-A867-8278DD8189C9}" type="presOf" srcId="{F236600C-CE82-4733-8BDA-0A6F35766AB7}" destId="{D1A073DA-41EC-468B-A2E0-5D1B2E5BD246}" srcOrd="0" destOrd="0" presId="urn:microsoft.com/office/officeart/2009/layout/CircleArrowProcess"/>
    <dgm:cxn modelId="{80341842-D94E-465A-9B1F-C290DB3C8B63}" srcId="{B3EC0361-99CD-42F5-9D16-F46AEFC71F8F}" destId="{F236600C-CE82-4733-8BDA-0A6F35766AB7}" srcOrd="1" destOrd="0" parTransId="{EC0C2903-6AA2-4C31-BC6D-8A4D06F555A6}" sibTransId="{F7195A1B-55B0-4D56-BD43-365CAE92E6FC}"/>
    <dgm:cxn modelId="{31A383BE-52D9-4D85-9B47-7DC7128377B1}" srcId="{B3EC0361-99CD-42F5-9D16-F46AEFC71F8F}" destId="{01327D6C-60ED-46EB-9E0A-0CB12E471A05}" srcOrd="2" destOrd="0" parTransId="{1D82A5E1-731E-4069-8EFF-816499D0833F}" sibTransId="{B68193D4-B965-4FDA-A938-C76AF834914C}"/>
    <dgm:cxn modelId="{DA80930E-761E-4463-8763-1E0D099A0771}" type="presOf" srcId="{01327D6C-60ED-46EB-9E0A-0CB12E471A05}" destId="{210B8148-8CBE-4140-A2D4-67CA89CC17EA}" srcOrd="0" destOrd="0" presId="urn:microsoft.com/office/officeart/2009/layout/CircleArrowProcess"/>
    <dgm:cxn modelId="{70C8BE1D-1600-41D9-852C-2F4E52039B4C}" srcId="{B3EC0361-99CD-42F5-9D16-F46AEFC71F8F}" destId="{DAE25F87-8E9C-459D-8714-18B18A079610}" srcOrd="0" destOrd="0" parTransId="{C609095A-E97E-4C58-8754-DF9129E225AD}" sibTransId="{1A9B333A-AF44-433E-8EE0-4B34CAE08D43}"/>
    <dgm:cxn modelId="{80AD02D0-C7D2-42F5-B5AD-ACAE321ECCEB}" type="presParOf" srcId="{A048A516-3644-4372-951E-282FC5C337D4}" destId="{270B7E80-96CC-47B2-A53F-2A56A58196BC}" srcOrd="0" destOrd="0" presId="urn:microsoft.com/office/officeart/2009/layout/CircleArrowProcess"/>
    <dgm:cxn modelId="{B81A6296-E21A-4073-925F-52D42FE5BD4E}" type="presParOf" srcId="{270B7E80-96CC-47B2-A53F-2A56A58196BC}" destId="{C8B578E7-99AF-4AFE-8072-B0D1CF6C103C}" srcOrd="0" destOrd="0" presId="urn:microsoft.com/office/officeart/2009/layout/CircleArrowProcess"/>
    <dgm:cxn modelId="{93D8290B-E72C-4120-B4D2-7F95D25E1D26}" type="presParOf" srcId="{A048A516-3644-4372-951E-282FC5C337D4}" destId="{A944BF85-C9FF-48DF-B72F-DA4FCB2D42C5}" srcOrd="1" destOrd="0" presId="urn:microsoft.com/office/officeart/2009/layout/CircleArrowProcess"/>
    <dgm:cxn modelId="{8D355074-B0FA-4E65-9DC2-A4EB35AABC59}" type="presParOf" srcId="{A048A516-3644-4372-951E-282FC5C337D4}" destId="{6787722E-E0C1-4B45-AF8A-4E29C1D79D2C}" srcOrd="2" destOrd="0" presId="urn:microsoft.com/office/officeart/2009/layout/CircleArrowProcess"/>
    <dgm:cxn modelId="{09C6D466-A3E1-4034-B2B3-1B3440A44F06}" type="presParOf" srcId="{6787722E-E0C1-4B45-AF8A-4E29C1D79D2C}" destId="{8E79A16B-A0E9-44FB-8EB2-2397385C4117}" srcOrd="0" destOrd="0" presId="urn:microsoft.com/office/officeart/2009/layout/CircleArrowProcess"/>
    <dgm:cxn modelId="{542AEFEE-A628-4BFB-9259-E40191901339}" type="presParOf" srcId="{A048A516-3644-4372-951E-282FC5C337D4}" destId="{D1A073DA-41EC-468B-A2E0-5D1B2E5BD246}" srcOrd="3" destOrd="0" presId="urn:microsoft.com/office/officeart/2009/layout/CircleArrowProcess"/>
    <dgm:cxn modelId="{E48FCE89-67CE-488F-8477-43E5F2A52FFB}" type="presParOf" srcId="{A048A516-3644-4372-951E-282FC5C337D4}" destId="{E3415E9F-379F-49E1-B0FA-4EB6DC701848}" srcOrd="4" destOrd="0" presId="urn:microsoft.com/office/officeart/2009/layout/CircleArrowProcess"/>
    <dgm:cxn modelId="{DD8FA7FF-F5FE-4885-BC3D-C1B05AE52046}" type="presParOf" srcId="{E3415E9F-379F-49E1-B0FA-4EB6DC701848}" destId="{F740FEC1-4AFA-49D6-A3CE-04CCFE8F38F2}" srcOrd="0" destOrd="0" presId="urn:microsoft.com/office/officeart/2009/layout/CircleArrowProcess"/>
    <dgm:cxn modelId="{6E4E6DC9-6CED-4A68-B100-D8ACF2657AB1}" type="presParOf" srcId="{A048A516-3644-4372-951E-282FC5C337D4}" destId="{210B8148-8CBE-4140-A2D4-67CA89CC17E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DC30E-00DD-4A81-80EC-4D78ADB87B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D4C455E-4553-4F51-9880-DDD1F1001835}">
      <dgm:prSet phldrT="[Szöveg]"/>
      <dgm:spPr/>
      <dgm:t>
        <a:bodyPr/>
        <a:lstStyle/>
        <a:p>
          <a:r>
            <a:rPr lang="hu-HU" dirty="0" smtClean="0"/>
            <a:t>„Önkéntes </a:t>
          </a:r>
          <a:r>
            <a:rPr lang="hu-HU" dirty="0" err="1" smtClean="0"/>
            <a:t>reparáció</a:t>
          </a:r>
          <a:r>
            <a:rPr lang="hu-HU" dirty="0" smtClean="0"/>
            <a:t>”</a:t>
          </a:r>
          <a:endParaRPr lang="hu-HU" dirty="0"/>
        </a:p>
      </dgm:t>
    </dgm:pt>
    <dgm:pt modelId="{FBFC75A2-EED7-4260-8DD7-EB4081F8E9FB}" type="parTrans" cxnId="{972DD937-5846-4CD8-9F22-A7FB2E76E58A}">
      <dgm:prSet/>
      <dgm:spPr/>
      <dgm:t>
        <a:bodyPr/>
        <a:lstStyle/>
        <a:p>
          <a:endParaRPr lang="hu-HU"/>
        </a:p>
      </dgm:t>
    </dgm:pt>
    <dgm:pt modelId="{37637A28-E122-4E32-A861-526103FD1702}" type="sibTrans" cxnId="{972DD937-5846-4CD8-9F22-A7FB2E76E58A}">
      <dgm:prSet/>
      <dgm:spPr/>
      <dgm:t>
        <a:bodyPr/>
        <a:lstStyle/>
        <a:p>
          <a:endParaRPr lang="hu-HU"/>
        </a:p>
      </dgm:t>
    </dgm:pt>
    <dgm:pt modelId="{8DECC424-3ADD-4CA3-88B8-7F6191269860}">
      <dgm:prSet phldrT="[Szöveg]"/>
      <dgm:spPr/>
      <dgm:t>
        <a:bodyPr/>
        <a:lstStyle/>
        <a:p>
          <a:r>
            <a:rPr lang="hu-HU" smtClean="0"/>
            <a:t>Ideiglenes alkalmazás tilalom elrendelése</a:t>
          </a:r>
          <a:endParaRPr lang="hu-HU" dirty="0"/>
        </a:p>
      </dgm:t>
    </dgm:pt>
    <dgm:pt modelId="{6D82FCA6-69A2-4B62-A26A-E7880089E557}" type="parTrans" cxnId="{B009632E-7E9B-402A-8370-6FF6954A4A9C}">
      <dgm:prSet/>
      <dgm:spPr/>
      <dgm:t>
        <a:bodyPr/>
        <a:lstStyle/>
        <a:p>
          <a:endParaRPr lang="hu-HU"/>
        </a:p>
      </dgm:t>
    </dgm:pt>
    <dgm:pt modelId="{956E6503-F250-495C-96B9-A0BA6DD35EC1}" type="sibTrans" cxnId="{B009632E-7E9B-402A-8370-6FF6954A4A9C}">
      <dgm:prSet/>
      <dgm:spPr/>
      <dgm:t>
        <a:bodyPr/>
        <a:lstStyle/>
        <a:p>
          <a:endParaRPr lang="hu-HU"/>
        </a:p>
      </dgm:t>
    </dgm:pt>
    <dgm:pt modelId="{ED931CB7-F312-4E41-A3A2-8D156A283BF5}">
      <dgm:prSet phldrT="[Szöveg]"/>
      <dgm:spPr/>
      <dgm:t>
        <a:bodyPr/>
        <a:lstStyle/>
        <a:p>
          <a:r>
            <a:rPr lang="hu-HU" dirty="0" smtClean="0"/>
            <a:t>Ex </a:t>
          </a:r>
          <a:r>
            <a:rPr lang="hu-HU" dirty="0" err="1" smtClean="0"/>
            <a:t>tunc</a:t>
          </a:r>
          <a:r>
            <a:rPr lang="hu-HU" dirty="0" smtClean="0"/>
            <a:t> megsemmisítés</a:t>
          </a:r>
          <a:endParaRPr lang="hu-HU" dirty="0"/>
        </a:p>
      </dgm:t>
    </dgm:pt>
    <dgm:pt modelId="{38F558A4-6969-4301-BEE2-4B86FFABA642}" type="parTrans" cxnId="{0A3CCC02-B0B7-49E6-A069-22C79D2F2FB7}">
      <dgm:prSet/>
      <dgm:spPr/>
      <dgm:t>
        <a:bodyPr/>
        <a:lstStyle/>
        <a:p>
          <a:endParaRPr lang="hu-HU"/>
        </a:p>
      </dgm:t>
    </dgm:pt>
    <dgm:pt modelId="{B1ECA363-C033-4B54-80A6-7E8519A3A13B}" type="sibTrans" cxnId="{0A3CCC02-B0B7-49E6-A069-22C79D2F2FB7}">
      <dgm:prSet/>
      <dgm:spPr/>
      <dgm:t>
        <a:bodyPr/>
        <a:lstStyle/>
        <a:p>
          <a:endParaRPr lang="hu-HU"/>
        </a:p>
      </dgm:t>
    </dgm:pt>
    <dgm:pt modelId="{690CB62D-23CB-4AD6-80DB-1F3AEB07AE68}" type="pres">
      <dgm:prSet presAssocID="{13ADC30E-00DD-4A81-80EC-4D78ADB87B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E7B383D8-78BE-4BBD-AF99-029D51D69B5D}" type="pres">
      <dgm:prSet presAssocID="{13ADC30E-00DD-4A81-80EC-4D78ADB87B82}" presName="Name1" presStyleCnt="0"/>
      <dgm:spPr/>
    </dgm:pt>
    <dgm:pt modelId="{BE6C1D2B-D439-46DF-984A-C4740ED471FF}" type="pres">
      <dgm:prSet presAssocID="{13ADC30E-00DD-4A81-80EC-4D78ADB87B82}" presName="cycle" presStyleCnt="0"/>
      <dgm:spPr/>
    </dgm:pt>
    <dgm:pt modelId="{76878D4E-3C04-49DE-961B-42702C8C3D27}" type="pres">
      <dgm:prSet presAssocID="{13ADC30E-00DD-4A81-80EC-4D78ADB87B82}" presName="srcNode" presStyleLbl="node1" presStyleIdx="0" presStyleCnt="3"/>
      <dgm:spPr/>
    </dgm:pt>
    <dgm:pt modelId="{2C92F764-E7A6-4AE4-83D8-7551AD8D59B5}" type="pres">
      <dgm:prSet presAssocID="{13ADC30E-00DD-4A81-80EC-4D78ADB87B82}" presName="conn" presStyleLbl="parChTrans1D2" presStyleIdx="0" presStyleCnt="1" custLinFactNeighborX="-11827" custLinFactNeighborY="-1584"/>
      <dgm:spPr/>
      <dgm:t>
        <a:bodyPr/>
        <a:lstStyle/>
        <a:p>
          <a:endParaRPr lang="hu-HU"/>
        </a:p>
      </dgm:t>
    </dgm:pt>
    <dgm:pt modelId="{0BD005C9-3026-4A4D-AA3D-3B5F161B4A86}" type="pres">
      <dgm:prSet presAssocID="{13ADC30E-00DD-4A81-80EC-4D78ADB87B82}" presName="extraNode" presStyleLbl="node1" presStyleIdx="0" presStyleCnt="3"/>
      <dgm:spPr/>
    </dgm:pt>
    <dgm:pt modelId="{A96DF66B-916B-4AB0-87B6-71D6F79278AF}" type="pres">
      <dgm:prSet presAssocID="{13ADC30E-00DD-4A81-80EC-4D78ADB87B82}" presName="dstNode" presStyleLbl="node1" presStyleIdx="0" presStyleCnt="3"/>
      <dgm:spPr/>
    </dgm:pt>
    <dgm:pt modelId="{DEE33892-8278-487C-B80E-38C5910B2D44}" type="pres">
      <dgm:prSet presAssocID="{8D4C455E-4553-4F51-9880-DDD1F100183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614401-10F6-477B-B6E8-E6D5F263E59A}" type="pres">
      <dgm:prSet presAssocID="{8D4C455E-4553-4F51-9880-DDD1F1001835}" presName="accent_1" presStyleCnt="0"/>
      <dgm:spPr/>
    </dgm:pt>
    <dgm:pt modelId="{43256635-39DF-43A4-9A88-8707EE4F92CA}" type="pres">
      <dgm:prSet presAssocID="{8D4C455E-4553-4F51-9880-DDD1F1001835}" presName="accentRepeatNode" presStyleLbl="solidFgAcc1" presStyleIdx="0" presStyleCnt="3"/>
      <dgm:spPr/>
    </dgm:pt>
    <dgm:pt modelId="{66B887CD-6C7D-44E9-9E2E-EE48F86E1CDA}" type="pres">
      <dgm:prSet presAssocID="{8DECC424-3ADD-4CA3-88B8-7F61912698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D52FBE-4AEC-4A18-88AB-B05AD9EB543F}" type="pres">
      <dgm:prSet presAssocID="{8DECC424-3ADD-4CA3-88B8-7F6191269860}" presName="accent_2" presStyleCnt="0"/>
      <dgm:spPr/>
    </dgm:pt>
    <dgm:pt modelId="{0F42FCE5-3F3A-4F8C-8187-B4540A6BEA9F}" type="pres">
      <dgm:prSet presAssocID="{8DECC424-3ADD-4CA3-88B8-7F6191269860}" presName="accentRepeatNode" presStyleLbl="solidFgAcc1" presStyleIdx="1" presStyleCnt="3"/>
      <dgm:spPr/>
    </dgm:pt>
    <dgm:pt modelId="{54694E12-DEF2-46D6-B95C-89F6755536A6}" type="pres">
      <dgm:prSet presAssocID="{ED931CB7-F312-4E41-A3A2-8D156A283BF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2E0473-7E17-45B2-A507-BFACFC9CEB12}" type="pres">
      <dgm:prSet presAssocID="{ED931CB7-F312-4E41-A3A2-8D156A283BF5}" presName="accent_3" presStyleCnt="0"/>
      <dgm:spPr/>
    </dgm:pt>
    <dgm:pt modelId="{BF73772A-03DD-459A-8569-708F01878C32}" type="pres">
      <dgm:prSet presAssocID="{ED931CB7-F312-4E41-A3A2-8D156A283BF5}" presName="accentRepeatNode" presStyleLbl="solidFgAcc1" presStyleIdx="2" presStyleCnt="3"/>
      <dgm:spPr/>
    </dgm:pt>
  </dgm:ptLst>
  <dgm:cxnLst>
    <dgm:cxn modelId="{0A3CCC02-B0B7-49E6-A069-22C79D2F2FB7}" srcId="{13ADC30E-00DD-4A81-80EC-4D78ADB87B82}" destId="{ED931CB7-F312-4E41-A3A2-8D156A283BF5}" srcOrd="2" destOrd="0" parTransId="{38F558A4-6969-4301-BEE2-4B86FFABA642}" sibTransId="{B1ECA363-C033-4B54-80A6-7E8519A3A13B}"/>
    <dgm:cxn modelId="{4D9D5BC9-71FE-4420-BDF2-C222BFE185FB}" type="presOf" srcId="{8DECC424-3ADD-4CA3-88B8-7F6191269860}" destId="{66B887CD-6C7D-44E9-9E2E-EE48F86E1CDA}" srcOrd="0" destOrd="0" presId="urn:microsoft.com/office/officeart/2008/layout/VerticalCurvedList"/>
    <dgm:cxn modelId="{60D250F5-F656-482A-BCBA-CCA3C245ADEE}" type="presOf" srcId="{8D4C455E-4553-4F51-9880-DDD1F1001835}" destId="{DEE33892-8278-487C-B80E-38C5910B2D44}" srcOrd="0" destOrd="0" presId="urn:microsoft.com/office/officeart/2008/layout/VerticalCurvedList"/>
    <dgm:cxn modelId="{AB287C95-F154-44B6-B03C-B42E8F4F3236}" type="presOf" srcId="{ED931CB7-F312-4E41-A3A2-8D156A283BF5}" destId="{54694E12-DEF2-46D6-B95C-89F6755536A6}" srcOrd="0" destOrd="0" presId="urn:microsoft.com/office/officeart/2008/layout/VerticalCurvedList"/>
    <dgm:cxn modelId="{AB4C4B4B-5AA5-48D8-81DA-6006C15D8C95}" type="presOf" srcId="{37637A28-E122-4E32-A861-526103FD1702}" destId="{2C92F764-E7A6-4AE4-83D8-7551AD8D59B5}" srcOrd="0" destOrd="0" presId="urn:microsoft.com/office/officeart/2008/layout/VerticalCurvedList"/>
    <dgm:cxn modelId="{77A4BE2C-5FE7-4EC7-9B2B-D2401706330F}" type="presOf" srcId="{13ADC30E-00DD-4A81-80EC-4D78ADB87B82}" destId="{690CB62D-23CB-4AD6-80DB-1F3AEB07AE68}" srcOrd="0" destOrd="0" presId="urn:microsoft.com/office/officeart/2008/layout/VerticalCurvedList"/>
    <dgm:cxn modelId="{B009632E-7E9B-402A-8370-6FF6954A4A9C}" srcId="{13ADC30E-00DD-4A81-80EC-4D78ADB87B82}" destId="{8DECC424-3ADD-4CA3-88B8-7F6191269860}" srcOrd="1" destOrd="0" parTransId="{6D82FCA6-69A2-4B62-A26A-E7880089E557}" sibTransId="{956E6503-F250-495C-96B9-A0BA6DD35EC1}"/>
    <dgm:cxn modelId="{972DD937-5846-4CD8-9F22-A7FB2E76E58A}" srcId="{13ADC30E-00DD-4A81-80EC-4D78ADB87B82}" destId="{8D4C455E-4553-4F51-9880-DDD1F1001835}" srcOrd="0" destOrd="0" parTransId="{FBFC75A2-EED7-4260-8DD7-EB4081F8E9FB}" sibTransId="{37637A28-E122-4E32-A861-526103FD1702}"/>
    <dgm:cxn modelId="{B086E195-FD85-4E60-B814-A26AB58F42E8}" type="presParOf" srcId="{690CB62D-23CB-4AD6-80DB-1F3AEB07AE68}" destId="{E7B383D8-78BE-4BBD-AF99-029D51D69B5D}" srcOrd="0" destOrd="0" presId="urn:microsoft.com/office/officeart/2008/layout/VerticalCurvedList"/>
    <dgm:cxn modelId="{30151E44-94FB-4B78-8409-15936CCA7FB9}" type="presParOf" srcId="{E7B383D8-78BE-4BBD-AF99-029D51D69B5D}" destId="{BE6C1D2B-D439-46DF-984A-C4740ED471FF}" srcOrd="0" destOrd="0" presId="urn:microsoft.com/office/officeart/2008/layout/VerticalCurvedList"/>
    <dgm:cxn modelId="{AC525622-4334-4130-96A0-8768B23562FE}" type="presParOf" srcId="{BE6C1D2B-D439-46DF-984A-C4740ED471FF}" destId="{76878D4E-3C04-49DE-961B-42702C8C3D27}" srcOrd="0" destOrd="0" presId="urn:microsoft.com/office/officeart/2008/layout/VerticalCurvedList"/>
    <dgm:cxn modelId="{FA29CB9F-D126-4679-AD3A-6BE7E83BD000}" type="presParOf" srcId="{BE6C1D2B-D439-46DF-984A-C4740ED471FF}" destId="{2C92F764-E7A6-4AE4-83D8-7551AD8D59B5}" srcOrd="1" destOrd="0" presId="urn:microsoft.com/office/officeart/2008/layout/VerticalCurvedList"/>
    <dgm:cxn modelId="{9EE670C6-F77C-4977-8A46-03039859C749}" type="presParOf" srcId="{BE6C1D2B-D439-46DF-984A-C4740ED471FF}" destId="{0BD005C9-3026-4A4D-AA3D-3B5F161B4A86}" srcOrd="2" destOrd="0" presId="urn:microsoft.com/office/officeart/2008/layout/VerticalCurvedList"/>
    <dgm:cxn modelId="{6C75BCFE-29C4-4724-BC8C-0777270A24B2}" type="presParOf" srcId="{BE6C1D2B-D439-46DF-984A-C4740ED471FF}" destId="{A96DF66B-916B-4AB0-87B6-71D6F79278AF}" srcOrd="3" destOrd="0" presId="urn:microsoft.com/office/officeart/2008/layout/VerticalCurvedList"/>
    <dgm:cxn modelId="{A8637963-0241-4851-905D-CED35536CBB7}" type="presParOf" srcId="{E7B383D8-78BE-4BBD-AF99-029D51D69B5D}" destId="{DEE33892-8278-487C-B80E-38C5910B2D44}" srcOrd="1" destOrd="0" presId="urn:microsoft.com/office/officeart/2008/layout/VerticalCurvedList"/>
    <dgm:cxn modelId="{8E3CCE52-89EC-4F6C-A312-B2C7A59ABEC5}" type="presParOf" srcId="{E7B383D8-78BE-4BBD-AF99-029D51D69B5D}" destId="{43614401-10F6-477B-B6E8-E6D5F263E59A}" srcOrd="2" destOrd="0" presId="urn:microsoft.com/office/officeart/2008/layout/VerticalCurvedList"/>
    <dgm:cxn modelId="{58D007C0-5DB7-40AD-9295-8F45A72434A8}" type="presParOf" srcId="{43614401-10F6-477B-B6E8-E6D5F263E59A}" destId="{43256635-39DF-43A4-9A88-8707EE4F92CA}" srcOrd="0" destOrd="0" presId="urn:microsoft.com/office/officeart/2008/layout/VerticalCurvedList"/>
    <dgm:cxn modelId="{380A035B-62BF-42B5-8B17-4A7EA499D009}" type="presParOf" srcId="{E7B383D8-78BE-4BBD-AF99-029D51D69B5D}" destId="{66B887CD-6C7D-44E9-9E2E-EE48F86E1CDA}" srcOrd="3" destOrd="0" presId="urn:microsoft.com/office/officeart/2008/layout/VerticalCurvedList"/>
    <dgm:cxn modelId="{A22DA3A0-9F8A-4B9C-A159-768C84426154}" type="presParOf" srcId="{E7B383D8-78BE-4BBD-AF99-029D51D69B5D}" destId="{14D52FBE-4AEC-4A18-88AB-B05AD9EB543F}" srcOrd="4" destOrd="0" presId="urn:microsoft.com/office/officeart/2008/layout/VerticalCurvedList"/>
    <dgm:cxn modelId="{8625B130-5CBA-41E2-A8C7-A3C8FA7D8C8E}" type="presParOf" srcId="{14D52FBE-4AEC-4A18-88AB-B05AD9EB543F}" destId="{0F42FCE5-3F3A-4F8C-8187-B4540A6BEA9F}" srcOrd="0" destOrd="0" presId="urn:microsoft.com/office/officeart/2008/layout/VerticalCurvedList"/>
    <dgm:cxn modelId="{54407529-A049-43E2-9366-FEF43616600C}" type="presParOf" srcId="{E7B383D8-78BE-4BBD-AF99-029D51D69B5D}" destId="{54694E12-DEF2-46D6-B95C-89F6755536A6}" srcOrd="5" destOrd="0" presId="urn:microsoft.com/office/officeart/2008/layout/VerticalCurvedList"/>
    <dgm:cxn modelId="{40CBD3A7-7B3F-45B5-B0ED-218AEB13039F}" type="presParOf" srcId="{E7B383D8-78BE-4BBD-AF99-029D51D69B5D}" destId="{262E0473-7E17-45B2-A507-BFACFC9CEB12}" srcOrd="6" destOrd="0" presId="urn:microsoft.com/office/officeart/2008/layout/VerticalCurvedList"/>
    <dgm:cxn modelId="{F375D6AE-204A-4609-91CC-B29F4AAB8F71}" type="presParOf" srcId="{262E0473-7E17-45B2-A507-BFACFC9CEB12}" destId="{BF73772A-03DD-459A-8569-708F01878C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5EA8B-3054-4695-9643-24AF24689A1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09B8BF9-8E4F-44E1-8CF8-03E1AC1F1E9E}">
      <dgm:prSet phldrT="[Szöveg]"/>
      <dgm:spPr/>
      <dgm:t>
        <a:bodyPr/>
        <a:lstStyle/>
        <a:p>
          <a:r>
            <a:rPr lang="hu-HU" dirty="0" smtClean="0"/>
            <a:t>Ideiglenes alkalmazási tilalom elrendelése a törvényességi felügyeleti eljárásban</a:t>
          </a:r>
          <a:endParaRPr lang="hu-HU" dirty="0"/>
        </a:p>
      </dgm:t>
    </dgm:pt>
    <dgm:pt modelId="{754E7F91-2E1C-4B1D-BA26-2FEF273CEEBB}" type="parTrans" cxnId="{E322DAEE-A722-4730-A1D8-8D030BD5417E}">
      <dgm:prSet/>
      <dgm:spPr/>
      <dgm:t>
        <a:bodyPr/>
        <a:lstStyle/>
        <a:p>
          <a:endParaRPr lang="hu-HU"/>
        </a:p>
      </dgm:t>
    </dgm:pt>
    <dgm:pt modelId="{9345FC35-3A2C-42F4-AE47-EDF0A6EA5663}" type="sibTrans" cxnId="{E322DAEE-A722-4730-A1D8-8D030BD5417E}">
      <dgm:prSet/>
      <dgm:spPr/>
      <dgm:t>
        <a:bodyPr/>
        <a:lstStyle/>
        <a:p>
          <a:endParaRPr lang="hu-HU"/>
        </a:p>
      </dgm:t>
    </dgm:pt>
    <dgm:pt modelId="{839A2C66-BC03-4453-9333-125462938B91}">
      <dgm:prSet phldrT="[Szöveg]"/>
      <dgm:spPr/>
      <dgm:t>
        <a:bodyPr/>
        <a:lstStyle/>
        <a:p>
          <a:r>
            <a:rPr lang="hu-HU" dirty="0" smtClean="0"/>
            <a:t>Ismételt jogsértés</a:t>
          </a:r>
          <a:endParaRPr lang="hu-HU" dirty="0"/>
        </a:p>
      </dgm:t>
    </dgm:pt>
    <dgm:pt modelId="{F80C3D9D-E1C5-48A1-8BBF-029D7CF91C78}" type="parTrans" cxnId="{00C794AC-4202-4B29-8F88-EB3C4480EC4F}">
      <dgm:prSet/>
      <dgm:spPr/>
      <dgm:t>
        <a:bodyPr/>
        <a:lstStyle/>
        <a:p>
          <a:endParaRPr lang="hu-HU"/>
        </a:p>
      </dgm:t>
    </dgm:pt>
    <dgm:pt modelId="{EF342F73-E932-4682-9E4C-C41E62CB6890}" type="sibTrans" cxnId="{00C794AC-4202-4B29-8F88-EB3C4480EC4F}">
      <dgm:prSet/>
      <dgm:spPr/>
      <dgm:t>
        <a:bodyPr/>
        <a:lstStyle/>
        <a:p>
          <a:endParaRPr lang="hu-HU"/>
        </a:p>
      </dgm:t>
    </dgm:pt>
    <dgm:pt modelId="{7F9C93AA-B0C6-4AF0-971C-AED2EE1FDFD9}">
      <dgm:prSet phldrT="[Szöveg]"/>
      <dgm:spPr/>
      <dgm:t>
        <a:bodyPr/>
        <a:lstStyle/>
        <a:p>
          <a:r>
            <a:rPr lang="hu-HU" dirty="0" smtClean="0"/>
            <a:t>Széleskörű jogsérelem</a:t>
          </a:r>
          <a:endParaRPr lang="hu-HU" dirty="0"/>
        </a:p>
      </dgm:t>
    </dgm:pt>
    <dgm:pt modelId="{0B008D33-D8F4-459E-908B-1BDA5E3E91A2}" type="parTrans" cxnId="{2C24D5D0-6B76-4296-9024-D0F3BB6F99CF}">
      <dgm:prSet/>
      <dgm:spPr/>
      <dgm:t>
        <a:bodyPr/>
        <a:lstStyle/>
        <a:p>
          <a:endParaRPr lang="hu-HU"/>
        </a:p>
      </dgm:t>
    </dgm:pt>
    <dgm:pt modelId="{34C91740-7237-4CA6-8E69-53E7D97E7066}" type="sibTrans" cxnId="{2C24D5D0-6B76-4296-9024-D0F3BB6F99CF}">
      <dgm:prSet/>
      <dgm:spPr/>
      <dgm:t>
        <a:bodyPr/>
        <a:lstStyle/>
        <a:p>
          <a:endParaRPr lang="hu-HU"/>
        </a:p>
      </dgm:t>
    </dgm:pt>
    <dgm:pt modelId="{76B41986-73EF-4A94-9BDC-0B5C1B31F030}">
      <dgm:prSet phldrT="[Szöveg]"/>
      <dgm:spPr/>
      <dgm:t>
        <a:bodyPr/>
        <a:lstStyle/>
        <a:p>
          <a:r>
            <a:rPr lang="hu-HU" dirty="0" smtClean="0"/>
            <a:t>Önkéntes </a:t>
          </a:r>
          <a:r>
            <a:rPr lang="hu-HU" dirty="0" err="1" smtClean="0"/>
            <a:t>reparáció</a:t>
          </a:r>
          <a:r>
            <a:rPr lang="hu-HU" dirty="0" smtClean="0"/>
            <a:t> elmaradása</a:t>
          </a:r>
          <a:endParaRPr lang="hu-HU" dirty="0"/>
        </a:p>
      </dgm:t>
    </dgm:pt>
    <dgm:pt modelId="{10BDDA60-109F-437E-AFD4-577781CDDC30}" type="parTrans" cxnId="{689CB21F-592A-4FD5-99FC-AF7EC20AAEF4}">
      <dgm:prSet/>
      <dgm:spPr/>
      <dgm:t>
        <a:bodyPr/>
        <a:lstStyle/>
        <a:p>
          <a:endParaRPr lang="hu-HU"/>
        </a:p>
      </dgm:t>
    </dgm:pt>
    <dgm:pt modelId="{72ECDFC9-04F9-4796-B641-A3F89290223C}" type="sibTrans" cxnId="{689CB21F-592A-4FD5-99FC-AF7EC20AAEF4}">
      <dgm:prSet/>
      <dgm:spPr/>
      <dgm:t>
        <a:bodyPr/>
        <a:lstStyle/>
        <a:p>
          <a:endParaRPr lang="hu-HU"/>
        </a:p>
      </dgm:t>
    </dgm:pt>
    <dgm:pt modelId="{3E95F19C-4935-47AB-90D7-135D19459DF2}">
      <dgm:prSet phldrT="[Szöveg]"/>
      <dgm:spPr/>
      <dgm:t>
        <a:bodyPr/>
        <a:lstStyle/>
        <a:p>
          <a:r>
            <a:rPr lang="hu-HU" dirty="0" smtClean="0"/>
            <a:t>„Fordított” bírósági jogvédelem</a:t>
          </a:r>
          <a:endParaRPr lang="hu-HU" dirty="0"/>
        </a:p>
      </dgm:t>
    </dgm:pt>
    <dgm:pt modelId="{B31A64C2-3532-4233-B1FF-0A17E682760A}" type="parTrans" cxnId="{B5FC868E-CDEC-4FB3-8052-FB9E8F077110}">
      <dgm:prSet/>
      <dgm:spPr/>
      <dgm:t>
        <a:bodyPr/>
        <a:lstStyle/>
        <a:p>
          <a:endParaRPr lang="hu-HU"/>
        </a:p>
      </dgm:t>
    </dgm:pt>
    <dgm:pt modelId="{FE934E3F-BABB-44DF-979D-EFF0163C8450}" type="sibTrans" cxnId="{B5FC868E-CDEC-4FB3-8052-FB9E8F077110}">
      <dgm:prSet/>
      <dgm:spPr/>
      <dgm:t>
        <a:bodyPr/>
        <a:lstStyle/>
        <a:p>
          <a:endParaRPr lang="hu-HU"/>
        </a:p>
      </dgm:t>
    </dgm:pt>
    <dgm:pt modelId="{72F0F9BB-EA15-4D71-BB0E-87CFF8E34889}" type="pres">
      <dgm:prSet presAssocID="{7A05EA8B-3054-4695-9643-24AF24689A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80FF8C8-45C3-447A-A571-AA70DE7AAA05}" type="pres">
      <dgm:prSet presAssocID="{B09B8BF9-8E4F-44E1-8CF8-03E1AC1F1E9E}" presName="centerShape" presStyleLbl="node0" presStyleIdx="0" presStyleCnt="1"/>
      <dgm:spPr/>
      <dgm:t>
        <a:bodyPr/>
        <a:lstStyle/>
        <a:p>
          <a:endParaRPr lang="hu-HU"/>
        </a:p>
      </dgm:t>
    </dgm:pt>
    <dgm:pt modelId="{8D6712EE-391C-4155-B91E-17A2A8208D70}" type="pres">
      <dgm:prSet presAssocID="{839A2C66-BC03-4453-9333-125462938B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A1BA99-30C4-405A-B840-E149B7A0FF6D}" type="pres">
      <dgm:prSet presAssocID="{839A2C66-BC03-4453-9333-125462938B91}" presName="dummy" presStyleCnt="0"/>
      <dgm:spPr/>
    </dgm:pt>
    <dgm:pt modelId="{26A72FFA-A156-41B6-A68C-20CDB5312432}" type="pres">
      <dgm:prSet presAssocID="{EF342F73-E932-4682-9E4C-C41E62CB689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E5193D89-DAEB-4A5C-9235-919F7E55B93A}" type="pres">
      <dgm:prSet presAssocID="{7F9C93AA-B0C6-4AF0-971C-AED2EE1FDF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4AD0D7-2731-453C-9E7F-D6DEEA1688F5}" type="pres">
      <dgm:prSet presAssocID="{7F9C93AA-B0C6-4AF0-971C-AED2EE1FDFD9}" presName="dummy" presStyleCnt="0"/>
      <dgm:spPr/>
    </dgm:pt>
    <dgm:pt modelId="{1237A63C-32CF-47DE-9257-C2DAEEE958C4}" type="pres">
      <dgm:prSet presAssocID="{34C91740-7237-4CA6-8E69-53E7D97E7066}" presName="sibTrans" presStyleLbl="sibTrans2D1" presStyleIdx="1" presStyleCnt="4"/>
      <dgm:spPr/>
      <dgm:t>
        <a:bodyPr/>
        <a:lstStyle/>
        <a:p>
          <a:endParaRPr lang="hu-HU"/>
        </a:p>
      </dgm:t>
    </dgm:pt>
    <dgm:pt modelId="{B34633A7-6260-4C76-A74F-3E824702E952}" type="pres">
      <dgm:prSet presAssocID="{76B41986-73EF-4A94-9BDC-0B5C1B31F0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001961-E2DE-4D95-8F3D-F7608433708C}" type="pres">
      <dgm:prSet presAssocID="{76B41986-73EF-4A94-9BDC-0B5C1B31F030}" presName="dummy" presStyleCnt="0"/>
      <dgm:spPr/>
    </dgm:pt>
    <dgm:pt modelId="{7EBAA80F-D392-4C46-AF7B-95087199BF8A}" type="pres">
      <dgm:prSet presAssocID="{72ECDFC9-04F9-4796-B641-A3F89290223C}" presName="sibTrans" presStyleLbl="sibTrans2D1" presStyleIdx="2" presStyleCnt="4"/>
      <dgm:spPr/>
      <dgm:t>
        <a:bodyPr/>
        <a:lstStyle/>
        <a:p>
          <a:endParaRPr lang="hu-HU"/>
        </a:p>
      </dgm:t>
    </dgm:pt>
    <dgm:pt modelId="{A8EBB603-92B9-45D4-9BD2-6C4157DF5FF6}" type="pres">
      <dgm:prSet presAssocID="{3E95F19C-4935-47AB-90D7-135D19459DF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851C59-B773-4CED-B79E-05E27F870440}" type="pres">
      <dgm:prSet presAssocID="{3E95F19C-4935-47AB-90D7-135D19459DF2}" presName="dummy" presStyleCnt="0"/>
      <dgm:spPr/>
    </dgm:pt>
    <dgm:pt modelId="{370E3E5F-1C18-4347-9A79-A315A02BC0D3}" type="pres">
      <dgm:prSet presAssocID="{FE934E3F-BABB-44DF-979D-EFF0163C8450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2C24D5D0-6B76-4296-9024-D0F3BB6F99CF}" srcId="{B09B8BF9-8E4F-44E1-8CF8-03E1AC1F1E9E}" destId="{7F9C93AA-B0C6-4AF0-971C-AED2EE1FDFD9}" srcOrd="1" destOrd="0" parTransId="{0B008D33-D8F4-459E-908B-1BDA5E3E91A2}" sibTransId="{34C91740-7237-4CA6-8E69-53E7D97E7066}"/>
    <dgm:cxn modelId="{E3C7C00B-D776-4DF9-B143-0263DC8E88AB}" type="presOf" srcId="{76B41986-73EF-4A94-9BDC-0B5C1B31F030}" destId="{B34633A7-6260-4C76-A74F-3E824702E952}" srcOrd="0" destOrd="0" presId="urn:microsoft.com/office/officeart/2005/8/layout/radial6"/>
    <dgm:cxn modelId="{689CB21F-592A-4FD5-99FC-AF7EC20AAEF4}" srcId="{B09B8BF9-8E4F-44E1-8CF8-03E1AC1F1E9E}" destId="{76B41986-73EF-4A94-9BDC-0B5C1B31F030}" srcOrd="2" destOrd="0" parTransId="{10BDDA60-109F-437E-AFD4-577781CDDC30}" sibTransId="{72ECDFC9-04F9-4796-B641-A3F89290223C}"/>
    <dgm:cxn modelId="{B278A699-A4F9-4AF5-89C7-386F774C0D7A}" type="presOf" srcId="{839A2C66-BC03-4453-9333-125462938B91}" destId="{8D6712EE-391C-4155-B91E-17A2A8208D70}" srcOrd="0" destOrd="0" presId="urn:microsoft.com/office/officeart/2005/8/layout/radial6"/>
    <dgm:cxn modelId="{BF9BA56A-69B8-45E3-BF40-AB906BB33C24}" type="presOf" srcId="{34C91740-7237-4CA6-8E69-53E7D97E7066}" destId="{1237A63C-32CF-47DE-9257-C2DAEEE958C4}" srcOrd="0" destOrd="0" presId="urn:microsoft.com/office/officeart/2005/8/layout/radial6"/>
    <dgm:cxn modelId="{B5FC868E-CDEC-4FB3-8052-FB9E8F077110}" srcId="{B09B8BF9-8E4F-44E1-8CF8-03E1AC1F1E9E}" destId="{3E95F19C-4935-47AB-90D7-135D19459DF2}" srcOrd="3" destOrd="0" parTransId="{B31A64C2-3532-4233-B1FF-0A17E682760A}" sibTransId="{FE934E3F-BABB-44DF-979D-EFF0163C8450}"/>
    <dgm:cxn modelId="{A028702F-F186-40B6-B095-5AAB860066D7}" type="presOf" srcId="{3E95F19C-4935-47AB-90D7-135D19459DF2}" destId="{A8EBB603-92B9-45D4-9BD2-6C4157DF5FF6}" srcOrd="0" destOrd="0" presId="urn:microsoft.com/office/officeart/2005/8/layout/radial6"/>
    <dgm:cxn modelId="{E322DAEE-A722-4730-A1D8-8D030BD5417E}" srcId="{7A05EA8B-3054-4695-9643-24AF24689A18}" destId="{B09B8BF9-8E4F-44E1-8CF8-03E1AC1F1E9E}" srcOrd="0" destOrd="0" parTransId="{754E7F91-2E1C-4B1D-BA26-2FEF273CEEBB}" sibTransId="{9345FC35-3A2C-42F4-AE47-EDF0A6EA5663}"/>
    <dgm:cxn modelId="{66DF6E55-694B-4C1B-8BA6-02A2B843BF4A}" type="presOf" srcId="{72ECDFC9-04F9-4796-B641-A3F89290223C}" destId="{7EBAA80F-D392-4C46-AF7B-95087199BF8A}" srcOrd="0" destOrd="0" presId="urn:microsoft.com/office/officeart/2005/8/layout/radial6"/>
    <dgm:cxn modelId="{120437B5-CCA7-429A-9F5A-A7C919731205}" type="presOf" srcId="{7F9C93AA-B0C6-4AF0-971C-AED2EE1FDFD9}" destId="{E5193D89-DAEB-4A5C-9235-919F7E55B93A}" srcOrd="0" destOrd="0" presId="urn:microsoft.com/office/officeart/2005/8/layout/radial6"/>
    <dgm:cxn modelId="{4495FC08-AC6E-4BFB-B321-4B7F630495BD}" type="presOf" srcId="{B09B8BF9-8E4F-44E1-8CF8-03E1AC1F1E9E}" destId="{A80FF8C8-45C3-447A-A571-AA70DE7AAA05}" srcOrd="0" destOrd="0" presId="urn:microsoft.com/office/officeart/2005/8/layout/radial6"/>
    <dgm:cxn modelId="{00C794AC-4202-4B29-8F88-EB3C4480EC4F}" srcId="{B09B8BF9-8E4F-44E1-8CF8-03E1AC1F1E9E}" destId="{839A2C66-BC03-4453-9333-125462938B91}" srcOrd="0" destOrd="0" parTransId="{F80C3D9D-E1C5-48A1-8BBF-029D7CF91C78}" sibTransId="{EF342F73-E932-4682-9E4C-C41E62CB6890}"/>
    <dgm:cxn modelId="{75461CBA-6CE0-4CE3-8375-C3A6935BCA48}" type="presOf" srcId="{7A05EA8B-3054-4695-9643-24AF24689A18}" destId="{72F0F9BB-EA15-4D71-BB0E-87CFF8E34889}" srcOrd="0" destOrd="0" presId="urn:microsoft.com/office/officeart/2005/8/layout/radial6"/>
    <dgm:cxn modelId="{3E778364-4C72-4182-A0B7-F24AB8572F62}" type="presOf" srcId="{EF342F73-E932-4682-9E4C-C41E62CB6890}" destId="{26A72FFA-A156-41B6-A68C-20CDB5312432}" srcOrd="0" destOrd="0" presId="urn:microsoft.com/office/officeart/2005/8/layout/radial6"/>
    <dgm:cxn modelId="{753FFC57-B8BF-4092-842C-10E659C80F6C}" type="presOf" srcId="{FE934E3F-BABB-44DF-979D-EFF0163C8450}" destId="{370E3E5F-1C18-4347-9A79-A315A02BC0D3}" srcOrd="0" destOrd="0" presId="urn:microsoft.com/office/officeart/2005/8/layout/radial6"/>
    <dgm:cxn modelId="{76A16833-1AD5-4BAA-836C-D060EE1ECCEB}" type="presParOf" srcId="{72F0F9BB-EA15-4D71-BB0E-87CFF8E34889}" destId="{A80FF8C8-45C3-447A-A571-AA70DE7AAA05}" srcOrd="0" destOrd="0" presId="urn:microsoft.com/office/officeart/2005/8/layout/radial6"/>
    <dgm:cxn modelId="{9DA1718E-46A8-421A-BEB2-EB77007ACB72}" type="presParOf" srcId="{72F0F9BB-EA15-4D71-BB0E-87CFF8E34889}" destId="{8D6712EE-391C-4155-B91E-17A2A8208D70}" srcOrd="1" destOrd="0" presId="urn:microsoft.com/office/officeart/2005/8/layout/radial6"/>
    <dgm:cxn modelId="{F5E2598C-FC11-4C19-9591-15AAAE397087}" type="presParOf" srcId="{72F0F9BB-EA15-4D71-BB0E-87CFF8E34889}" destId="{95A1BA99-30C4-405A-B840-E149B7A0FF6D}" srcOrd="2" destOrd="0" presId="urn:microsoft.com/office/officeart/2005/8/layout/radial6"/>
    <dgm:cxn modelId="{F553B5F9-7E3C-4DDC-AD5B-F5981EC3E381}" type="presParOf" srcId="{72F0F9BB-EA15-4D71-BB0E-87CFF8E34889}" destId="{26A72FFA-A156-41B6-A68C-20CDB5312432}" srcOrd="3" destOrd="0" presId="urn:microsoft.com/office/officeart/2005/8/layout/radial6"/>
    <dgm:cxn modelId="{13057A25-CF34-4B2C-B008-21F8170E7866}" type="presParOf" srcId="{72F0F9BB-EA15-4D71-BB0E-87CFF8E34889}" destId="{E5193D89-DAEB-4A5C-9235-919F7E55B93A}" srcOrd="4" destOrd="0" presId="urn:microsoft.com/office/officeart/2005/8/layout/radial6"/>
    <dgm:cxn modelId="{3374E0DA-FA57-4C7B-B970-3A4949E0220E}" type="presParOf" srcId="{72F0F9BB-EA15-4D71-BB0E-87CFF8E34889}" destId="{3D4AD0D7-2731-453C-9E7F-D6DEEA1688F5}" srcOrd="5" destOrd="0" presId="urn:microsoft.com/office/officeart/2005/8/layout/radial6"/>
    <dgm:cxn modelId="{89D46FAF-6B64-4AC6-9B54-D1E7B4672CFD}" type="presParOf" srcId="{72F0F9BB-EA15-4D71-BB0E-87CFF8E34889}" destId="{1237A63C-32CF-47DE-9257-C2DAEEE958C4}" srcOrd="6" destOrd="0" presId="urn:microsoft.com/office/officeart/2005/8/layout/radial6"/>
    <dgm:cxn modelId="{4E0637A5-50D2-4E56-9C8F-ADF1DA8CBF7F}" type="presParOf" srcId="{72F0F9BB-EA15-4D71-BB0E-87CFF8E34889}" destId="{B34633A7-6260-4C76-A74F-3E824702E952}" srcOrd="7" destOrd="0" presId="urn:microsoft.com/office/officeart/2005/8/layout/radial6"/>
    <dgm:cxn modelId="{612077CA-5E47-49C9-91D1-784AC1E146A3}" type="presParOf" srcId="{72F0F9BB-EA15-4D71-BB0E-87CFF8E34889}" destId="{0C001961-E2DE-4D95-8F3D-F7608433708C}" srcOrd="8" destOrd="0" presId="urn:microsoft.com/office/officeart/2005/8/layout/radial6"/>
    <dgm:cxn modelId="{54943DFD-DCC6-46F7-9C37-07CEB7F2162B}" type="presParOf" srcId="{72F0F9BB-EA15-4D71-BB0E-87CFF8E34889}" destId="{7EBAA80F-D392-4C46-AF7B-95087199BF8A}" srcOrd="9" destOrd="0" presId="urn:microsoft.com/office/officeart/2005/8/layout/radial6"/>
    <dgm:cxn modelId="{E071F3DD-1F2A-4464-806F-96F3C0CC0206}" type="presParOf" srcId="{72F0F9BB-EA15-4D71-BB0E-87CFF8E34889}" destId="{A8EBB603-92B9-45D4-9BD2-6C4157DF5FF6}" srcOrd="10" destOrd="0" presId="urn:microsoft.com/office/officeart/2005/8/layout/radial6"/>
    <dgm:cxn modelId="{391E5150-5A9F-4BE6-AB04-140D4B8CFC4D}" type="presParOf" srcId="{72F0F9BB-EA15-4D71-BB0E-87CFF8E34889}" destId="{BF851C59-B773-4CED-B79E-05E27F870440}" srcOrd="11" destOrd="0" presId="urn:microsoft.com/office/officeart/2005/8/layout/radial6"/>
    <dgm:cxn modelId="{9A9C2C85-9648-4EDA-B767-0A184FCC0A6C}" type="presParOf" srcId="{72F0F9BB-EA15-4D71-BB0E-87CFF8E34889}" destId="{370E3E5F-1C18-4347-9A79-A315A02BC0D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B578E7-99AF-4AFE-8072-B0D1CF6C103C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4BF85-C9FF-48DF-B72F-DA4FCB2D42C5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Második körös közjogi korlátok</a:t>
          </a:r>
          <a:endParaRPr lang="hu-HU" sz="1300" kern="1200" dirty="0"/>
        </a:p>
      </dsp:txBody>
      <dsp:txXfrm>
        <a:off x="2773960" y="706323"/>
        <a:ext cx="1086973" cy="543356"/>
      </dsp:txXfrm>
    </dsp:sp>
    <dsp:sp modelId="{8E79A16B-A0E9-44FB-8EB2-2397385C4117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073DA-41EC-468B-A2E0-5D1B2E5BD246}">
      <dsp:nvSpPr>
        <dsp:cNvPr id="0" name=""/>
        <dsp:cNvSpPr/>
      </dsp:nvSpPr>
      <dsp:spPr>
        <a:xfrm>
          <a:off x="2232861" y="183692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Első körös közjogi korlátok</a:t>
          </a:r>
          <a:endParaRPr lang="hu-HU" sz="1300" kern="1200" dirty="0"/>
        </a:p>
      </dsp:txBody>
      <dsp:txXfrm>
        <a:off x="2232861" y="1836928"/>
        <a:ext cx="1086973" cy="543356"/>
      </dsp:txXfrm>
    </dsp:sp>
    <dsp:sp modelId="{F740FEC1-4AFA-49D6-A3CE-04CCFE8F38F2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B8148-8CBE-4140-A2D4-67CA89CC17EA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Tulajdonhoz való jog</a:t>
          </a:r>
          <a:endParaRPr lang="hu-HU" sz="1300" kern="1200" dirty="0"/>
        </a:p>
      </dsp:txBody>
      <dsp:txXfrm>
        <a:off x="2776532" y="2969158"/>
        <a:ext cx="1086973" cy="5433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92F764-E7A6-4AE4-83D8-7551AD8D59B5}">
      <dsp:nvSpPr>
        <dsp:cNvPr id="0" name=""/>
        <dsp:cNvSpPr/>
      </dsp:nvSpPr>
      <dsp:spPr>
        <a:xfrm>
          <a:off x="-4594335" y="-79109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33892-8278-487C-B80E-38C5910B2D44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„Önkéntes </a:t>
          </a:r>
          <a:r>
            <a:rPr lang="hu-HU" sz="2500" kern="1200" dirty="0" err="1" smtClean="0"/>
            <a:t>reparáció</a:t>
          </a:r>
          <a:r>
            <a:rPr lang="hu-HU" sz="2500" kern="1200" dirty="0" smtClean="0"/>
            <a:t>”</a:t>
          </a:r>
          <a:endParaRPr lang="hu-HU" sz="2500" kern="1200" dirty="0"/>
        </a:p>
      </dsp:txBody>
      <dsp:txXfrm>
        <a:off x="564979" y="406400"/>
        <a:ext cx="5475833" cy="812800"/>
      </dsp:txXfrm>
    </dsp:sp>
    <dsp:sp modelId="{43256635-39DF-43A4-9A88-8707EE4F92CA}">
      <dsp:nvSpPr>
        <dsp:cNvPr id="0" name=""/>
        <dsp:cNvSpPr/>
      </dsp:nvSpPr>
      <dsp:spPr>
        <a:xfrm>
          <a:off x="56979" y="304800"/>
          <a:ext cx="1015999" cy="1015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887CD-6C7D-44E9-9E2E-EE48F86E1CDA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smtClean="0"/>
            <a:t>Ideiglenes alkalmazás tilalom elrendelése</a:t>
          </a:r>
          <a:endParaRPr lang="hu-HU" sz="2500" kern="1200" dirty="0"/>
        </a:p>
      </dsp:txBody>
      <dsp:txXfrm>
        <a:off x="860432" y="1625599"/>
        <a:ext cx="5180380" cy="812800"/>
      </dsp:txXfrm>
    </dsp:sp>
    <dsp:sp modelId="{0F42FCE5-3F3A-4F8C-8187-B4540A6BEA9F}">
      <dsp:nvSpPr>
        <dsp:cNvPr id="0" name=""/>
        <dsp:cNvSpPr/>
      </dsp:nvSpPr>
      <dsp:spPr>
        <a:xfrm>
          <a:off x="352432" y="1523999"/>
          <a:ext cx="1015999" cy="1015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94E12-DEF2-46D6-B95C-89F6755536A6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Ex </a:t>
          </a:r>
          <a:r>
            <a:rPr lang="hu-HU" sz="2500" kern="1200" dirty="0" err="1" smtClean="0"/>
            <a:t>tunc</a:t>
          </a:r>
          <a:r>
            <a:rPr lang="hu-HU" sz="2500" kern="1200" dirty="0" smtClean="0"/>
            <a:t> megsemmisítés</a:t>
          </a:r>
          <a:endParaRPr lang="hu-HU" sz="2500" kern="1200" dirty="0"/>
        </a:p>
      </dsp:txBody>
      <dsp:txXfrm>
        <a:off x="564979" y="2844800"/>
        <a:ext cx="5475833" cy="812800"/>
      </dsp:txXfrm>
    </dsp:sp>
    <dsp:sp modelId="{BF73772A-03DD-459A-8569-708F01878C32}">
      <dsp:nvSpPr>
        <dsp:cNvPr id="0" name=""/>
        <dsp:cNvSpPr/>
      </dsp:nvSpPr>
      <dsp:spPr>
        <a:xfrm>
          <a:off x="56979" y="2743200"/>
          <a:ext cx="1015999" cy="1015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0E3E5F-1C18-4347-9A79-A315A02BC0D3}">
      <dsp:nvSpPr>
        <dsp:cNvPr id="0" name=""/>
        <dsp:cNvSpPr/>
      </dsp:nvSpPr>
      <dsp:spPr>
        <a:xfrm>
          <a:off x="1116825" y="468983"/>
          <a:ext cx="3126033" cy="312603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AA80F-D392-4C46-AF7B-95087199BF8A}">
      <dsp:nvSpPr>
        <dsp:cNvPr id="0" name=""/>
        <dsp:cNvSpPr/>
      </dsp:nvSpPr>
      <dsp:spPr>
        <a:xfrm>
          <a:off x="1116825" y="468983"/>
          <a:ext cx="3126033" cy="312603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7A63C-32CF-47DE-9257-C2DAEEE958C4}">
      <dsp:nvSpPr>
        <dsp:cNvPr id="0" name=""/>
        <dsp:cNvSpPr/>
      </dsp:nvSpPr>
      <dsp:spPr>
        <a:xfrm>
          <a:off x="1116825" y="468983"/>
          <a:ext cx="3126033" cy="312603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72FFA-A156-41B6-A68C-20CDB5312432}">
      <dsp:nvSpPr>
        <dsp:cNvPr id="0" name=""/>
        <dsp:cNvSpPr/>
      </dsp:nvSpPr>
      <dsp:spPr>
        <a:xfrm>
          <a:off x="1116825" y="468983"/>
          <a:ext cx="3126033" cy="312603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FF8C8-45C3-447A-A571-AA70DE7AAA05}">
      <dsp:nvSpPr>
        <dsp:cNvPr id="0" name=""/>
        <dsp:cNvSpPr/>
      </dsp:nvSpPr>
      <dsp:spPr>
        <a:xfrm>
          <a:off x="1960158" y="1312315"/>
          <a:ext cx="1439368" cy="1439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Ideiglenes alkalmazási tilalom elrendelése a törvényességi felügyeleti eljárásban</a:t>
          </a:r>
          <a:endParaRPr lang="hu-HU" sz="1000" kern="1200" dirty="0"/>
        </a:p>
      </dsp:txBody>
      <dsp:txXfrm>
        <a:off x="1960158" y="1312315"/>
        <a:ext cx="1439368" cy="1439368"/>
      </dsp:txXfrm>
    </dsp:sp>
    <dsp:sp modelId="{8D6712EE-391C-4155-B91E-17A2A8208D70}">
      <dsp:nvSpPr>
        <dsp:cNvPr id="0" name=""/>
        <dsp:cNvSpPr/>
      </dsp:nvSpPr>
      <dsp:spPr>
        <a:xfrm>
          <a:off x="2176063" y="1476"/>
          <a:ext cx="1007557" cy="1007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Ismételt jogsértés</a:t>
          </a:r>
          <a:endParaRPr lang="hu-HU" sz="1000" kern="1200" dirty="0"/>
        </a:p>
      </dsp:txBody>
      <dsp:txXfrm>
        <a:off x="2176063" y="1476"/>
        <a:ext cx="1007557" cy="1007557"/>
      </dsp:txXfrm>
    </dsp:sp>
    <dsp:sp modelId="{E5193D89-DAEB-4A5C-9235-919F7E55B93A}">
      <dsp:nvSpPr>
        <dsp:cNvPr id="0" name=""/>
        <dsp:cNvSpPr/>
      </dsp:nvSpPr>
      <dsp:spPr>
        <a:xfrm>
          <a:off x="3702808" y="1528221"/>
          <a:ext cx="1007557" cy="1007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Széleskörű jogsérelem</a:t>
          </a:r>
          <a:endParaRPr lang="hu-HU" sz="1000" kern="1200" dirty="0"/>
        </a:p>
      </dsp:txBody>
      <dsp:txXfrm>
        <a:off x="3702808" y="1528221"/>
        <a:ext cx="1007557" cy="1007557"/>
      </dsp:txXfrm>
    </dsp:sp>
    <dsp:sp modelId="{B34633A7-6260-4C76-A74F-3E824702E952}">
      <dsp:nvSpPr>
        <dsp:cNvPr id="0" name=""/>
        <dsp:cNvSpPr/>
      </dsp:nvSpPr>
      <dsp:spPr>
        <a:xfrm>
          <a:off x="2176063" y="3054965"/>
          <a:ext cx="1007557" cy="1007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Önkéntes </a:t>
          </a:r>
          <a:r>
            <a:rPr lang="hu-HU" sz="1000" kern="1200" dirty="0" err="1" smtClean="0"/>
            <a:t>reparáció</a:t>
          </a:r>
          <a:r>
            <a:rPr lang="hu-HU" sz="1000" kern="1200" dirty="0" smtClean="0"/>
            <a:t> elmaradása</a:t>
          </a:r>
          <a:endParaRPr lang="hu-HU" sz="1000" kern="1200" dirty="0"/>
        </a:p>
      </dsp:txBody>
      <dsp:txXfrm>
        <a:off x="2176063" y="3054965"/>
        <a:ext cx="1007557" cy="1007557"/>
      </dsp:txXfrm>
    </dsp:sp>
    <dsp:sp modelId="{A8EBB603-92B9-45D4-9BD2-6C4157DF5FF6}">
      <dsp:nvSpPr>
        <dsp:cNvPr id="0" name=""/>
        <dsp:cNvSpPr/>
      </dsp:nvSpPr>
      <dsp:spPr>
        <a:xfrm>
          <a:off x="649318" y="1528221"/>
          <a:ext cx="1007557" cy="1007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smtClean="0"/>
            <a:t>„Fordított” bírósági jogvédelem</a:t>
          </a:r>
          <a:endParaRPr lang="hu-HU" sz="1000" kern="1200" dirty="0"/>
        </a:p>
      </dsp:txBody>
      <dsp:txXfrm>
        <a:off x="649318" y="1528221"/>
        <a:ext cx="1007557" cy="1007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4770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6570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311610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221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6974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84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0"/>
          <p:cNvGrpSpPr/>
          <p:nvPr/>
        </p:nvGrpSpPr>
        <p:grpSpPr>
          <a:xfrm>
            <a:off x="576336" y="4610437"/>
            <a:ext cx="2222740" cy="283243"/>
            <a:chOff x="260075" y="6147250"/>
            <a:chExt cx="2222740" cy="377658"/>
          </a:xfrm>
        </p:grpSpPr>
        <p:sp>
          <p:nvSpPr>
            <p:cNvPr id="9" name="Google Shape;9;p10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3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0"/>
            <p:cNvSpPr txBox="1"/>
            <p:nvPr/>
          </p:nvSpPr>
          <p:spPr>
            <a:xfrm>
              <a:off x="427444" y="6263297"/>
              <a:ext cx="2055371" cy="26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75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ET IS ET QUIA DOLENT ES ALICID QUASPED</a:t>
              </a:r>
              <a:endParaRPr/>
            </a:p>
          </p:txBody>
        </p:sp>
      </p:grp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531076" y="1711541"/>
            <a:ext cx="3106394" cy="43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2"/>
          </p:nvPr>
        </p:nvSpPr>
        <p:spPr>
          <a:xfrm>
            <a:off x="547552" y="2170596"/>
            <a:ext cx="3106394" cy="31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242943"/>
              </a:buClr>
              <a:buSzPts val="2250"/>
              <a:buFont typeface="Arial"/>
              <a:buNone/>
              <a:defRPr sz="225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3"/>
          </p:nvPr>
        </p:nvSpPr>
        <p:spPr>
          <a:xfrm>
            <a:off x="547554" y="2625756"/>
            <a:ext cx="3888989" cy="43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414042"/>
              </a:buClr>
              <a:buSzPts val="975"/>
              <a:buFont typeface="Arial"/>
              <a:buNone/>
              <a:defRPr sz="975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/>
          <p:nvPr/>
        </p:nvSpPr>
        <p:spPr>
          <a:xfrm>
            <a:off x="494740" y="4696376"/>
            <a:ext cx="314510" cy="19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675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675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8667750" y="-1"/>
            <a:ext cx="494740" cy="188429"/>
          </a:xfrm>
          <a:prstGeom prst="rect">
            <a:avLst/>
          </a:prstGeom>
          <a:solidFill>
            <a:srgbClr val="EEC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8667750" y="4955071"/>
            <a:ext cx="494740" cy="188429"/>
          </a:xfrm>
          <a:prstGeom prst="rect">
            <a:avLst/>
          </a:prstGeom>
          <a:solidFill>
            <a:srgbClr val="EEC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2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2"/>
          <p:cNvSpPr/>
          <p:nvPr/>
        </p:nvSpPr>
        <p:spPr>
          <a:xfrm>
            <a:off x="632518" y="1810510"/>
            <a:ext cx="340990" cy="243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3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" name="Google Shape;31;p12"/>
          <p:cNvSpPr/>
          <p:nvPr/>
        </p:nvSpPr>
        <p:spPr>
          <a:xfrm>
            <a:off x="3323986" y="1810510"/>
            <a:ext cx="340990" cy="243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3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Google Shape;32;p12"/>
          <p:cNvSpPr/>
          <p:nvPr/>
        </p:nvSpPr>
        <p:spPr>
          <a:xfrm>
            <a:off x="6045813" y="1810510"/>
            <a:ext cx="340990" cy="243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3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527335" y="2125422"/>
            <a:ext cx="2631476" cy="228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13B9D9"/>
              </a:buClr>
              <a:buSzPts val="825"/>
              <a:buFont typeface="Noto Sans Symbols"/>
              <a:buNone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2"/>
          </p:nvPr>
        </p:nvSpPr>
        <p:spPr>
          <a:xfrm>
            <a:off x="3221378" y="2125422"/>
            <a:ext cx="2631476" cy="228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80987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13B9D9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3"/>
          </p:nvPr>
        </p:nvSpPr>
        <p:spPr>
          <a:xfrm>
            <a:off x="5922422" y="2125422"/>
            <a:ext cx="2631476" cy="228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80987" algn="l" rtl="0">
              <a:lnSpc>
                <a:spcPct val="150000"/>
              </a:lnSpc>
              <a:spcBef>
                <a:spcPts val="675"/>
              </a:spcBef>
              <a:spcAft>
                <a:spcPts val="0"/>
              </a:spcAft>
              <a:buClr>
                <a:srgbClr val="13B9D9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80987" algn="l" rtl="0">
              <a:lnSpc>
                <a:spcPct val="15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825"/>
              <a:buFont typeface="Noto Sans Symbols"/>
              <a:buChar char="▪"/>
              <a:defRPr sz="82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4"/>
          </p:nvPr>
        </p:nvSpPr>
        <p:spPr>
          <a:xfrm>
            <a:off x="535610" y="1317226"/>
            <a:ext cx="2645686" cy="28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3C3C3B"/>
              </a:buClr>
              <a:buSzPts val="1613"/>
              <a:buFont typeface="Arial"/>
              <a:buNone/>
              <a:defRPr sz="1612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5"/>
          </p:nvPr>
        </p:nvSpPr>
        <p:spPr>
          <a:xfrm>
            <a:off x="535610" y="1121418"/>
            <a:ext cx="2645686" cy="1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088"/>
              <a:buFont typeface="Arial"/>
              <a:buNone/>
              <a:defRPr sz="108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6"/>
          </p:nvPr>
        </p:nvSpPr>
        <p:spPr>
          <a:xfrm>
            <a:off x="3228873" y="1317226"/>
            <a:ext cx="2645686" cy="28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3C3C3B"/>
              </a:buClr>
              <a:buSzPts val="1613"/>
              <a:buFont typeface="Arial"/>
              <a:buNone/>
              <a:defRPr sz="1612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7"/>
          </p:nvPr>
        </p:nvSpPr>
        <p:spPr>
          <a:xfrm>
            <a:off x="3228873" y="1121418"/>
            <a:ext cx="2645686" cy="1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088"/>
              <a:buFont typeface="Arial"/>
              <a:buNone/>
              <a:defRPr sz="108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8"/>
          </p:nvPr>
        </p:nvSpPr>
        <p:spPr>
          <a:xfrm>
            <a:off x="5922422" y="1317226"/>
            <a:ext cx="2645686" cy="28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3C3C3B"/>
              </a:buClr>
              <a:buSzPts val="1613"/>
              <a:buFont typeface="Arial"/>
              <a:buNone/>
              <a:defRPr sz="1612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9"/>
          </p:nvPr>
        </p:nvSpPr>
        <p:spPr>
          <a:xfrm>
            <a:off x="5922422" y="1121418"/>
            <a:ext cx="2645686" cy="1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088"/>
              <a:buFont typeface="Arial"/>
              <a:buNone/>
              <a:defRPr sz="1088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None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grpSp>
        <p:nvGrpSpPr>
          <p:cNvPr id="42" name="Google Shape;42;p12"/>
          <p:cNvGrpSpPr/>
          <p:nvPr/>
        </p:nvGrpSpPr>
        <p:grpSpPr>
          <a:xfrm>
            <a:off x="576336" y="4610437"/>
            <a:ext cx="2222740" cy="283243"/>
            <a:chOff x="260075" y="6147250"/>
            <a:chExt cx="2222740" cy="377658"/>
          </a:xfrm>
        </p:grpSpPr>
        <p:sp>
          <p:nvSpPr>
            <p:cNvPr id="43" name="Google Shape;43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3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2"/>
            <p:cNvSpPr txBox="1"/>
            <p:nvPr/>
          </p:nvSpPr>
          <p:spPr>
            <a:xfrm>
              <a:off x="427444" y="6263297"/>
              <a:ext cx="2055371" cy="26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75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ET IS ET QUIA DOLENT ES ALICID QUASPED</a:t>
              </a:r>
              <a:endParaRPr/>
            </a:p>
          </p:txBody>
        </p:sp>
      </p:grpSp>
      <p:sp>
        <p:nvSpPr>
          <p:cNvPr id="45" name="Google Shape;45;p12"/>
          <p:cNvSpPr/>
          <p:nvPr/>
        </p:nvSpPr>
        <p:spPr>
          <a:xfrm>
            <a:off x="494740" y="4696376"/>
            <a:ext cx="314510" cy="19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675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675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" name="Google Shape;46;p12"/>
          <p:cNvSpPr/>
          <p:nvPr/>
        </p:nvSpPr>
        <p:spPr>
          <a:xfrm>
            <a:off x="8667750" y="-1"/>
            <a:ext cx="494740" cy="188429"/>
          </a:xfrm>
          <a:prstGeom prst="rect">
            <a:avLst/>
          </a:prstGeom>
          <a:solidFill>
            <a:srgbClr val="EEC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2"/>
          <p:cNvSpPr/>
          <p:nvPr/>
        </p:nvSpPr>
        <p:spPr>
          <a:xfrm>
            <a:off x="8667750" y="4955071"/>
            <a:ext cx="494740" cy="188429"/>
          </a:xfrm>
          <a:prstGeom prst="rect">
            <a:avLst/>
          </a:prstGeom>
          <a:solidFill>
            <a:srgbClr val="EEC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8" name="Google Shape;48;p12"/>
          <p:cNvGrpSpPr/>
          <p:nvPr/>
        </p:nvGrpSpPr>
        <p:grpSpPr>
          <a:xfrm>
            <a:off x="311536" y="231383"/>
            <a:ext cx="1808329" cy="698676"/>
            <a:chOff x="311536" y="231383"/>
            <a:chExt cx="1808329" cy="698676"/>
          </a:xfrm>
        </p:grpSpPr>
        <p:sp>
          <p:nvSpPr>
            <p:cNvPr id="49" name="Google Shape;49;p12"/>
            <p:cNvSpPr/>
            <p:nvPr/>
          </p:nvSpPr>
          <p:spPr>
            <a:xfrm>
              <a:off x="311536" y="231383"/>
              <a:ext cx="1808329" cy="69867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50" name="Google Shape;50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9470" y="298257"/>
              <a:ext cx="1388941" cy="4266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4"/>
          <p:cNvGrpSpPr/>
          <p:nvPr/>
        </p:nvGrpSpPr>
        <p:grpSpPr>
          <a:xfrm>
            <a:off x="576336" y="4610437"/>
            <a:ext cx="2222740" cy="283243"/>
            <a:chOff x="260075" y="6147250"/>
            <a:chExt cx="2222740" cy="377658"/>
          </a:xfrm>
        </p:grpSpPr>
        <p:sp>
          <p:nvSpPr>
            <p:cNvPr id="77" name="Google Shape;77;p14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3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" name="Google Shape;78;p14"/>
            <p:cNvSpPr txBox="1"/>
            <p:nvPr/>
          </p:nvSpPr>
          <p:spPr>
            <a:xfrm>
              <a:off x="427444" y="6263297"/>
              <a:ext cx="2055371" cy="261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75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ET IS ET QUIA DOLENT ES ALICID QUASPED</a:t>
              </a:r>
              <a:endParaRPr/>
            </a:p>
          </p:txBody>
        </p:sp>
      </p:grpSp>
      <p:sp>
        <p:nvSpPr>
          <p:cNvPr id="79" name="Google Shape;79;p14"/>
          <p:cNvSpPr/>
          <p:nvPr/>
        </p:nvSpPr>
        <p:spPr>
          <a:xfrm>
            <a:off x="494740" y="4696376"/>
            <a:ext cx="314510" cy="19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675" b="0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675" b="0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453761" y="1043478"/>
            <a:ext cx="8171953" cy="62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3C3C3B"/>
              </a:buClr>
              <a:buSzPts val="1950"/>
              <a:buFont typeface="Arial"/>
              <a:buNone/>
              <a:defRPr sz="19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1215"/>
              <a:buFont typeface="Arial"/>
              <a:buNone/>
              <a:defRPr sz="121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1215"/>
              <a:buFont typeface="Arial"/>
              <a:buNone/>
              <a:defRPr sz="121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2"/>
          </p:nvPr>
        </p:nvSpPr>
        <p:spPr>
          <a:xfrm>
            <a:off x="460637" y="1709318"/>
            <a:ext cx="8198700" cy="30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3C3C3B"/>
              </a:buClr>
              <a:buSzPts val="788"/>
              <a:buFont typeface="Arial"/>
              <a:buNone/>
              <a:defRPr sz="788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675"/>
              <a:buFont typeface="Arial"/>
              <a:buNone/>
              <a:defRPr sz="675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675"/>
              <a:buFont typeface="Arial"/>
              <a:buNone/>
              <a:defRPr sz="675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675"/>
              <a:buFont typeface="Arial"/>
              <a:buNone/>
              <a:defRPr sz="675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675"/>
              <a:buFont typeface="Arial"/>
              <a:buNone/>
              <a:defRPr sz="675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3"/>
          </p:nvPr>
        </p:nvSpPr>
        <p:spPr>
          <a:xfrm>
            <a:off x="460636" y="2233823"/>
            <a:ext cx="8304873" cy="52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788"/>
              <a:buFont typeface="Arial"/>
              <a:buNone/>
              <a:defRPr sz="788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762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762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762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762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4"/>
          </p:nvPr>
        </p:nvSpPr>
        <p:spPr>
          <a:xfrm>
            <a:off x="474386" y="3830949"/>
            <a:ext cx="8291123" cy="52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750"/>
              <a:buFont typeface="Arial"/>
              <a:buNone/>
              <a:defRPr sz="7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762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762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762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762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5"/>
          </p:nvPr>
        </p:nvSpPr>
        <p:spPr>
          <a:xfrm>
            <a:off x="467512" y="2838522"/>
            <a:ext cx="8304725" cy="88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76225" algn="l" rtl="0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Noto Sans Symbols"/>
              <a:buChar char="▪"/>
              <a:defRPr sz="7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31469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3C3C3B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05752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1215"/>
              <a:buFont typeface="Arial"/>
              <a:buChar char="•"/>
              <a:defRPr sz="1215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8667750" y="-1"/>
            <a:ext cx="494740" cy="188429"/>
          </a:xfrm>
          <a:prstGeom prst="rect">
            <a:avLst/>
          </a:prstGeom>
          <a:solidFill>
            <a:srgbClr val="EEC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8667750" y="4955071"/>
            <a:ext cx="494740" cy="188429"/>
          </a:xfrm>
          <a:prstGeom prst="rect">
            <a:avLst/>
          </a:prstGeom>
          <a:solidFill>
            <a:srgbClr val="EEC3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4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87" name="Google Shape;87;p14"/>
          <p:cNvGrpSpPr/>
          <p:nvPr/>
        </p:nvGrpSpPr>
        <p:grpSpPr>
          <a:xfrm>
            <a:off x="311536" y="231383"/>
            <a:ext cx="1808329" cy="698676"/>
            <a:chOff x="311536" y="231383"/>
            <a:chExt cx="1808329" cy="698676"/>
          </a:xfrm>
        </p:grpSpPr>
        <p:sp>
          <p:nvSpPr>
            <p:cNvPr id="88" name="Google Shape;88;p14"/>
            <p:cNvSpPr/>
            <p:nvPr/>
          </p:nvSpPr>
          <p:spPr>
            <a:xfrm>
              <a:off x="311536" y="231383"/>
              <a:ext cx="1808329" cy="69867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89" name="Google Shape;89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9470" y="298257"/>
              <a:ext cx="1388941" cy="4266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>
            <a:spLocks noGrp="1"/>
          </p:cNvSpPr>
          <p:nvPr>
            <p:ph type="body" idx="1"/>
          </p:nvPr>
        </p:nvSpPr>
        <p:spPr>
          <a:xfrm>
            <a:off x="531076" y="1711541"/>
            <a:ext cx="5068340" cy="43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hu-HU" sz="1800" dirty="0" smtClean="0"/>
              <a:t>Elő(</a:t>
            </a:r>
            <a:r>
              <a:rPr lang="hu-HU" sz="1800" dirty="0" err="1" smtClean="0"/>
              <a:t>bb</a:t>
            </a:r>
            <a:r>
              <a:rPr lang="hu-HU" sz="1800" dirty="0" smtClean="0"/>
              <a:t>)re hozott </a:t>
            </a:r>
            <a:r>
              <a:rPr lang="hu-HU" sz="1800" dirty="0"/>
              <a:t>jogvédelem és a helyi önkormányzatok törvényességi felügyeletének terjedelme</a:t>
            </a:r>
            <a:endParaRPr sz="1800" dirty="0"/>
          </a:p>
        </p:txBody>
      </p:sp>
      <p:sp>
        <p:nvSpPr>
          <p:cNvPr id="132" name="Google Shape;132;p1"/>
          <p:cNvSpPr txBox="1">
            <a:spLocks noGrp="1"/>
          </p:cNvSpPr>
          <p:nvPr>
            <p:ph type="body" idx="3"/>
          </p:nvPr>
        </p:nvSpPr>
        <p:spPr>
          <a:xfrm>
            <a:off x="547554" y="2625756"/>
            <a:ext cx="3888989" cy="43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975"/>
              <a:buFont typeface="Tahoma"/>
              <a:buNone/>
            </a:pPr>
            <a:r>
              <a:rPr lang="hu-HU" dirty="0"/>
              <a:t>d</a:t>
            </a:r>
            <a:r>
              <a:rPr lang="hu-HU" dirty="0" smtClean="0"/>
              <a:t>r. Kálmán János, egyetemi tanársegéd, SZE DFK KPT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>
            <a:spLocks noGrp="1"/>
          </p:cNvSpPr>
          <p:nvPr>
            <p:ph type="body" idx="1"/>
          </p:nvPr>
        </p:nvSpPr>
        <p:spPr>
          <a:xfrm>
            <a:off x="397512" y="2122507"/>
            <a:ext cx="5068340" cy="43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hu-HU" sz="1800" dirty="0" smtClean="0"/>
              <a:t>Köszönöm megtisztelő figyelmüket!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xmlns="" val="301349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body" idx="1"/>
          </p:nvPr>
        </p:nvSpPr>
        <p:spPr>
          <a:xfrm>
            <a:off x="2118175" y="293465"/>
            <a:ext cx="6666229" cy="62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950"/>
              <a:buNone/>
            </a:pPr>
            <a:r>
              <a:rPr lang="hu-HU" dirty="0" smtClean="0"/>
              <a:t>A változtatási tilalom jogi szabályozása</a:t>
            </a:r>
            <a:endParaRPr dirty="0"/>
          </a:p>
        </p:txBody>
      </p:sp>
      <p:sp>
        <p:nvSpPr>
          <p:cNvPr id="171" name="Google Shape;171;p5"/>
          <p:cNvSpPr txBox="1">
            <a:spLocks noGrp="1"/>
          </p:cNvSpPr>
          <p:nvPr>
            <p:ph type="body" idx="2"/>
          </p:nvPr>
        </p:nvSpPr>
        <p:spPr>
          <a:xfrm>
            <a:off x="460637" y="1084272"/>
            <a:ext cx="8198700" cy="314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hu-HU" sz="1400" dirty="0" err="1"/>
              <a:t>Étv</a:t>
            </a:r>
            <a:r>
              <a:rPr lang="hu-HU" sz="1400" dirty="0"/>
              <a:t>. 20. § (1) </a:t>
            </a:r>
            <a:r>
              <a:rPr lang="hu-HU" sz="1400" dirty="0" err="1"/>
              <a:t>bek</a:t>
            </a:r>
            <a:r>
              <a:rPr lang="hu-HU" sz="140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hu-HU" sz="1400" b="0" dirty="0" smtClean="0"/>
              <a:t>Az </a:t>
            </a:r>
            <a:r>
              <a:rPr lang="hu-HU" sz="1400" dirty="0"/>
              <a:t>érintett területre</a:t>
            </a:r>
            <a:r>
              <a:rPr lang="hu-HU" sz="1400" b="0" dirty="0"/>
              <a:t> </a:t>
            </a:r>
            <a:r>
              <a:rPr lang="hu-HU" sz="1400" b="0" dirty="0" smtClean="0"/>
              <a:t>változtatási </a:t>
            </a:r>
            <a:r>
              <a:rPr lang="hu-HU" sz="1400" b="0" dirty="0"/>
              <a:t>tilalom rendelhető el a helyi építési szabályzat </a:t>
            </a:r>
            <a:r>
              <a:rPr lang="hu-HU" sz="1400" dirty="0"/>
              <a:t>készítésének időszakára annak </a:t>
            </a:r>
            <a:r>
              <a:rPr lang="hu-HU" sz="1400" dirty="0" smtClean="0"/>
              <a:t>hatálybalépéséig.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hu-HU" sz="1400" dirty="0" err="1" smtClean="0"/>
              <a:t>Étv</a:t>
            </a:r>
            <a:r>
              <a:rPr lang="hu-HU" sz="1400" dirty="0"/>
              <a:t>. 20. § (2) </a:t>
            </a:r>
            <a:r>
              <a:rPr lang="hu-HU" sz="1400" dirty="0" err="1"/>
              <a:t>bek</a:t>
            </a:r>
            <a:r>
              <a:rPr lang="hu-HU" sz="140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hu-HU" sz="1400" b="0" dirty="0"/>
              <a:t>A tilalmat a </a:t>
            </a:r>
            <a:r>
              <a:rPr lang="hu-HU" sz="1400" dirty="0">
                <a:solidFill>
                  <a:srgbClr val="FF0000"/>
                </a:solidFill>
              </a:rPr>
              <a:t>feltétlenül</a:t>
            </a:r>
            <a:r>
              <a:rPr lang="hu-HU" sz="1400" dirty="0">
                <a:solidFill>
                  <a:schemeClr val="bg2"/>
                </a:solidFill>
              </a:rPr>
              <a:t> </a:t>
            </a:r>
            <a:r>
              <a:rPr lang="hu-HU" sz="1400" dirty="0">
                <a:solidFill>
                  <a:srgbClr val="FF0000"/>
                </a:solidFill>
              </a:rPr>
              <a:t>szükséges</a:t>
            </a:r>
            <a:r>
              <a:rPr lang="hu-HU" sz="1400" dirty="0">
                <a:solidFill>
                  <a:schemeClr val="bg2"/>
                </a:solidFill>
              </a:rPr>
              <a:t> mértékre </a:t>
            </a:r>
            <a:r>
              <a:rPr lang="hu-HU" sz="1400" b="0" dirty="0"/>
              <a:t>és </a:t>
            </a:r>
            <a:r>
              <a:rPr lang="hu-HU" sz="1400" dirty="0"/>
              <a:t>időtartamra</a:t>
            </a:r>
            <a:r>
              <a:rPr lang="hu-HU" sz="1400" b="0" dirty="0"/>
              <a:t> kell korlátozni, és azt haladéktalanul meg kell szüntetni, ha az elrendelésének alapjául szolgáló okok már nem állnak fenn. A tilalom felülvizsgálatát a helyi építési szabályzat felülvizsgálatával együtt el kell végezni</a:t>
            </a:r>
            <a:r>
              <a:rPr lang="hu-HU" sz="1400" b="0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hu-HU" sz="1400" dirty="0" err="1" smtClean="0"/>
              <a:t>Étv</a:t>
            </a:r>
            <a:r>
              <a:rPr lang="hu-HU" sz="1400" dirty="0" smtClean="0"/>
              <a:t>. 21. § (1) </a:t>
            </a:r>
            <a:r>
              <a:rPr lang="hu-HU" sz="1400" dirty="0" err="1" smtClean="0"/>
              <a:t>bek</a:t>
            </a:r>
            <a:r>
              <a:rPr lang="hu-HU" sz="1400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hu-HU" sz="1400" b="0" dirty="0" smtClean="0"/>
              <a:t>A helyi építési szabályzat készítésére vonatkozó </a:t>
            </a:r>
            <a:r>
              <a:rPr lang="hu-HU" sz="1400" dirty="0" smtClean="0"/>
              <a:t>írásos megállapodás </a:t>
            </a:r>
            <a:r>
              <a:rPr lang="hu-HU" sz="1400" b="0" dirty="0" smtClean="0"/>
              <a:t>megléte esetén a helyi építési szabályzat készítésének időszakra azok hatálybalépéséig, de legfeljebb 3 évig.</a:t>
            </a:r>
            <a:endParaRPr lang="hu-HU" sz="1400" b="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hu-HU" sz="1400" dirty="0" err="1" smtClean="0"/>
              <a:t>Étv</a:t>
            </a:r>
            <a:r>
              <a:rPr lang="hu-HU" sz="1400" dirty="0" smtClean="0"/>
              <a:t>. 22. § (1) </a:t>
            </a:r>
            <a:r>
              <a:rPr lang="hu-HU" sz="1400" dirty="0" err="1" smtClean="0"/>
              <a:t>bek</a:t>
            </a:r>
            <a:r>
              <a:rPr lang="hu-HU" sz="1400" dirty="0" smtClean="0"/>
              <a:t>.</a:t>
            </a:r>
            <a:endParaRPr lang="hu-HU" sz="14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hu-HU" sz="1400" b="0" dirty="0"/>
              <a:t>A változtatási tilalom alá eső területen – a 20. § (7) bekezdésében foglalt esetek kivételével </a:t>
            </a:r>
            <a:r>
              <a:rPr lang="hu-HU" sz="1400" b="0" dirty="0" smtClean="0"/>
              <a:t>– </a:t>
            </a:r>
            <a:r>
              <a:rPr lang="hu-HU" sz="1400" dirty="0" smtClean="0"/>
              <a:t>telket alakítani, új építményt létesíteni, meglévő építményt átalakítani, bővíteni, továbbá elbontani, illetőleg más, építésügyi hatósági engedélyhez </a:t>
            </a:r>
            <a:r>
              <a:rPr lang="hu-HU" sz="1400" dirty="0"/>
              <a:t>nem </a:t>
            </a:r>
            <a:r>
              <a:rPr lang="hu-HU" sz="1400" dirty="0" smtClean="0"/>
              <a:t>kötött </a:t>
            </a:r>
            <a:r>
              <a:rPr lang="hu-HU" sz="1400" dirty="0">
                <a:solidFill>
                  <a:srgbClr val="FF0000"/>
                </a:solidFill>
              </a:rPr>
              <a:t>értéknövelő változtatást végrehajtani nem szabad</a:t>
            </a:r>
            <a:r>
              <a:rPr lang="hu-HU" sz="1400" b="0" dirty="0"/>
              <a:t>.</a:t>
            </a:r>
          </a:p>
          <a:p>
            <a:pPr marL="0" indent="0" algn="just">
              <a:spcBef>
                <a:spcPts val="0"/>
              </a:spcBef>
            </a:pPr>
            <a:endParaRPr lang="hu-HU" sz="1400" dirty="0"/>
          </a:p>
          <a:p>
            <a:pPr marL="0" indent="0">
              <a:spcBef>
                <a:spcPts val="0"/>
              </a:spcBef>
            </a:pPr>
            <a:endParaRPr lang="hu-HU" sz="1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788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2097627" y="231332"/>
            <a:ext cx="6532666" cy="620596"/>
          </a:xfrm>
        </p:spPr>
        <p:txBody>
          <a:bodyPr/>
          <a:lstStyle/>
          <a:p>
            <a:pPr algn="ctr"/>
            <a:r>
              <a:rPr lang="hu-HU" dirty="0"/>
              <a:t>A változtatási tilalom </a:t>
            </a:r>
            <a:r>
              <a:rPr lang="hu-HU" dirty="0" smtClean="0"/>
              <a:t>(elméleti)jogkorlátozó természete</a:t>
            </a:r>
            <a:endParaRPr lang="hu-HU" dirty="0"/>
          </a:p>
          <a:p>
            <a:pPr algn="ctr"/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89375127"/>
              </p:ext>
            </p:extLst>
          </p:nvPr>
        </p:nvGraphicFramePr>
        <p:xfrm>
          <a:off x="4277474" y="7144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655" y="1413094"/>
            <a:ext cx="4725539" cy="315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77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2056531" y="283191"/>
            <a:ext cx="6898308" cy="620596"/>
          </a:xfrm>
        </p:spPr>
        <p:txBody>
          <a:bodyPr/>
          <a:lstStyle/>
          <a:p>
            <a:pPr indent="0" algn="ctr"/>
            <a:r>
              <a:rPr lang="hu-HU" dirty="0" smtClean="0"/>
              <a:t>A joggyakorlat vizsgálatának kiindulási pontja – egy város klimatikus helyzetének javítása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24021" y="1266105"/>
            <a:ext cx="8198700" cy="408583"/>
          </a:xfrm>
        </p:spPr>
        <p:txBody>
          <a:bodyPr/>
          <a:lstStyle/>
          <a:p>
            <a:r>
              <a:rPr lang="hu-HU" sz="1200" b="0" dirty="0" smtClean="0"/>
              <a:t>Győr </a:t>
            </a:r>
            <a:r>
              <a:rPr lang="hu-HU" sz="1200" b="0" dirty="0"/>
              <a:t>Megyei Jogú Város Önkormányzata Közgyűlése 20/2021. (V. 11.) önkormányzati </a:t>
            </a:r>
            <a:r>
              <a:rPr lang="hu-HU" sz="1200" b="0" dirty="0" smtClean="0"/>
              <a:t>rendelete</a:t>
            </a:r>
            <a:endParaRPr lang="hu-HU" sz="1200" b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3"/>
          </p:nvPr>
        </p:nvSpPr>
        <p:spPr>
          <a:xfrm>
            <a:off x="460636" y="1787704"/>
            <a:ext cx="4162735" cy="2784296"/>
          </a:xfrm>
        </p:spPr>
        <p:txBody>
          <a:bodyPr/>
          <a:lstStyle/>
          <a:p>
            <a:r>
              <a:rPr lang="hu-HU" sz="1200" b="1" dirty="0"/>
              <a:t>2. §</a:t>
            </a:r>
            <a:r>
              <a:rPr lang="hu-HU" sz="1200" dirty="0"/>
              <a:t> (1) A helyi építési szabályzat SZTM 2021-014 számú módosításának hatálybalépéséig, de legfeljebb a jelen rendelet hatálybalépésétől számított 3 évig változtatási tilalom áll fenn a</a:t>
            </a:r>
          </a:p>
          <a:p>
            <a:r>
              <a:rPr lang="hu-HU" sz="1200" dirty="0"/>
              <a:t>a) beépítésre szánt területén lévő</a:t>
            </a:r>
          </a:p>
          <a:p>
            <a:r>
              <a:rPr lang="hu-HU" sz="1200" dirty="0" err="1"/>
              <a:t>aa</a:t>
            </a:r>
            <a:r>
              <a:rPr lang="hu-HU" sz="1200" dirty="0"/>
              <a:t>) nagyvárosias,</a:t>
            </a:r>
          </a:p>
          <a:p>
            <a:r>
              <a:rPr lang="hu-HU" sz="1200" dirty="0"/>
              <a:t>ab) kisvárosias,</a:t>
            </a:r>
          </a:p>
          <a:p>
            <a:r>
              <a:rPr lang="hu-HU" sz="1200" dirty="0" err="1"/>
              <a:t>ac</a:t>
            </a:r>
            <a:r>
              <a:rPr lang="hu-HU" sz="1200" dirty="0"/>
              <a:t>) településközponti vegyes és</a:t>
            </a:r>
          </a:p>
          <a:p>
            <a:r>
              <a:rPr lang="hu-HU" sz="1200" dirty="0"/>
              <a:t>ad) központi vegyes</a:t>
            </a:r>
          </a:p>
          <a:p>
            <a:r>
              <a:rPr lang="hu-HU" sz="1200" dirty="0"/>
              <a:t>építési övezetben, valamint</a:t>
            </a:r>
          </a:p>
          <a:p>
            <a:r>
              <a:rPr lang="hu-HU" sz="1200" dirty="0"/>
              <a:t>b) beépítésre nem szánt területen lévő általános mezőgazdasági övezetben.</a:t>
            </a:r>
          </a:p>
          <a:p>
            <a:endParaRPr lang="hu-HU" sz="1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483" y="1748319"/>
            <a:ext cx="4177356" cy="314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87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527335" y="2125422"/>
            <a:ext cx="2631476" cy="228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hu-HU" sz="1400" b="1" dirty="0"/>
              <a:t>Köf.5023/2021/10. </a:t>
            </a:r>
            <a:endParaRPr lang="hu-HU" sz="1400" b="1" dirty="0" smtClean="0"/>
          </a:p>
          <a:p>
            <a:pPr marL="0" lvl="0" indent="0" algn="just">
              <a:spcBef>
                <a:spcPts val="0"/>
              </a:spcBef>
            </a:pPr>
            <a:r>
              <a:rPr lang="hu-HU" sz="900" dirty="0" smtClean="0"/>
              <a:t>„a </a:t>
            </a:r>
            <a:r>
              <a:rPr lang="hu-HU" sz="900" dirty="0"/>
              <a:t>Kúria elfogadta, hogy ebben a széles esetkörben </a:t>
            </a:r>
            <a:r>
              <a:rPr lang="hu-HU" sz="900" b="1" dirty="0"/>
              <a:t>nem értelmezhető a változtatási tilalom elrendelésének indoka</a:t>
            </a:r>
            <a:r>
              <a:rPr lang="hu-HU" sz="900" dirty="0"/>
              <a:t>: várható előnyök hiányában csak a korlátozások terhei maradnak meg a jogalanyok széles köre számára</a:t>
            </a:r>
            <a:r>
              <a:rPr lang="hu-HU" sz="900" dirty="0" smtClean="0"/>
              <a:t>.”</a:t>
            </a:r>
          </a:p>
          <a:p>
            <a:pPr marL="0" lvl="0" indent="0" algn="just">
              <a:spcBef>
                <a:spcPts val="0"/>
              </a:spcBef>
            </a:pPr>
            <a:r>
              <a:rPr lang="hu-HU" sz="900" dirty="0" smtClean="0"/>
              <a:t>„A </a:t>
            </a:r>
            <a:r>
              <a:rPr lang="hu-HU" sz="900" dirty="0"/>
              <a:t>változtatási tilalom területi hatályának az </a:t>
            </a:r>
            <a:r>
              <a:rPr lang="hu-HU" sz="900" dirty="0" err="1"/>
              <a:t>Ör</a:t>
            </a:r>
            <a:r>
              <a:rPr lang="hu-HU" sz="900" dirty="0"/>
              <a:t>. 2. § (1) bekezdése szerinti kijelölése ezért </a:t>
            </a:r>
            <a:r>
              <a:rPr lang="hu-HU" sz="900" b="1" dirty="0"/>
              <a:t>önmagában is ellentétes </a:t>
            </a:r>
            <a:r>
              <a:rPr lang="hu-HU" sz="900" dirty="0"/>
              <a:t>az </a:t>
            </a:r>
            <a:r>
              <a:rPr lang="hu-HU" sz="900" dirty="0" err="1"/>
              <a:t>Étv</a:t>
            </a:r>
            <a:r>
              <a:rPr lang="hu-HU" sz="900" dirty="0"/>
              <a:t>. 20. § (2) </a:t>
            </a:r>
            <a:r>
              <a:rPr lang="hu-HU" sz="900" dirty="0" smtClean="0"/>
              <a:t>bekezdésével”</a:t>
            </a:r>
            <a:endParaRPr sz="900" dirty="0"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2"/>
          </p:nvPr>
        </p:nvSpPr>
        <p:spPr>
          <a:xfrm>
            <a:off x="3221378" y="2125422"/>
            <a:ext cx="2631476" cy="228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400" b="1" dirty="0" smtClean="0"/>
              <a:t>Köf.5006/2022/5</a:t>
            </a:r>
            <a:r>
              <a:rPr lang="hu-HU" sz="1400" b="1" dirty="0"/>
              <a:t>. </a:t>
            </a:r>
            <a:endParaRPr lang="hu-HU" sz="1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900" dirty="0" smtClean="0"/>
              <a:t>„A </a:t>
            </a:r>
            <a:r>
              <a:rPr lang="hu-HU" sz="900" dirty="0"/>
              <a:t>változtatási tilalom elrendelésének az épített környezet alakításáról és védelméről szóló 1997. évi LXXVIII. törvény 21. § (1) bekezdése szerinti előfeltétele az írásos településtervezési szerződés megléte. A megfelelő jogosultsággal rendelkező tervezővel </a:t>
            </a:r>
            <a:r>
              <a:rPr lang="hu-HU" sz="900" b="1" dirty="0">
                <a:solidFill>
                  <a:srgbClr val="FF0000"/>
                </a:solidFill>
              </a:rPr>
              <a:t>(szakági tervezővel) való szerződéskötés nélküli jogalkotás </a:t>
            </a:r>
            <a:r>
              <a:rPr lang="hu-HU" sz="900" dirty="0"/>
              <a:t>a rendelet egészének a megalkotási feltételek hiánya miatti törvénybe ütközését eredményezi. </a:t>
            </a:r>
            <a:r>
              <a:rPr lang="hu-HU" sz="900" b="1" dirty="0"/>
              <a:t>A jogalkotási eljárás szabályainak megsértése főszabály szerint közjogi érvénytelenségre vezet</a:t>
            </a:r>
            <a:r>
              <a:rPr lang="hu-HU" sz="900" b="1" dirty="0" smtClean="0"/>
              <a:t>.</a:t>
            </a:r>
            <a:r>
              <a:rPr lang="hu-HU" sz="900" dirty="0" smtClean="0"/>
              <a:t>”</a:t>
            </a:r>
            <a:endParaRPr sz="900"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body" idx="3"/>
          </p:nvPr>
        </p:nvSpPr>
        <p:spPr>
          <a:xfrm>
            <a:off x="5922422" y="2125422"/>
            <a:ext cx="2631476" cy="228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hu-HU" sz="1400" b="1" dirty="0"/>
              <a:t>Köf.5010/2023/7. </a:t>
            </a:r>
            <a:endParaRPr lang="hu-HU" sz="1400" b="1" dirty="0" smtClean="0"/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sz="1100" dirty="0" smtClean="0"/>
              <a:t>„A </a:t>
            </a:r>
            <a:r>
              <a:rPr lang="hu-HU" sz="1100" dirty="0"/>
              <a:t>változtatási tilalom alapjául szolgáló rendezési tervmódosítás elkészítéséhez szükséges szakági tervezőt az eljárás kezdetén be kell vonni az eljárásba</a:t>
            </a:r>
            <a:r>
              <a:rPr lang="hu-HU" sz="1100" dirty="0" smtClean="0"/>
              <a:t>.”</a:t>
            </a:r>
            <a:endParaRPr sz="1100" dirty="0"/>
          </a:p>
        </p:txBody>
      </p:sp>
      <p:sp>
        <p:nvSpPr>
          <p:cNvPr id="147" name="Google Shape;147;p3"/>
          <p:cNvSpPr txBox="1">
            <a:spLocks noGrp="1"/>
          </p:cNvSpPr>
          <p:nvPr>
            <p:ph type="body" idx="4"/>
          </p:nvPr>
        </p:nvSpPr>
        <p:spPr>
          <a:xfrm>
            <a:off x="535610" y="1317226"/>
            <a:ext cx="2645686" cy="28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nb-NO" dirty="0"/>
              <a:t>20/2021. (V. 11.) önk. Rendelet</a:t>
            </a:r>
            <a:endParaRPr dirty="0"/>
          </a:p>
        </p:txBody>
      </p:sp>
      <p:sp>
        <p:nvSpPr>
          <p:cNvPr id="148" name="Google Shape;148;p3"/>
          <p:cNvSpPr txBox="1">
            <a:spLocks noGrp="1"/>
          </p:cNvSpPr>
          <p:nvPr>
            <p:ph type="body" idx="5"/>
          </p:nvPr>
        </p:nvSpPr>
        <p:spPr>
          <a:xfrm>
            <a:off x="535610" y="1121418"/>
            <a:ext cx="2645686" cy="1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8"/>
              <a:buNone/>
            </a:pPr>
            <a:r>
              <a:rPr lang="hu-HU" dirty="0" smtClean="0"/>
              <a:t>Győr Megyei Jogú Város</a:t>
            </a:r>
            <a:endParaRPr dirty="0"/>
          </a:p>
        </p:txBody>
      </p:sp>
      <p:sp>
        <p:nvSpPr>
          <p:cNvPr id="149" name="Google Shape;149;p3"/>
          <p:cNvSpPr txBox="1">
            <a:spLocks noGrp="1"/>
          </p:cNvSpPr>
          <p:nvPr>
            <p:ph type="body" idx="6"/>
          </p:nvPr>
        </p:nvSpPr>
        <p:spPr>
          <a:xfrm>
            <a:off x="3228873" y="1317226"/>
            <a:ext cx="2645686" cy="28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nb-NO" dirty="0"/>
              <a:t>35/2021. (X. 26.) önk. Rendelet</a:t>
            </a:r>
            <a:endParaRPr dirty="0"/>
          </a:p>
        </p:txBody>
      </p:sp>
      <p:sp>
        <p:nvSpPr>
          <p:cNvPr id="150" name="Google Shape;150;p3"/>
          <p:cNvSpPr txBox="1">
            <a:spLocks noGrp="1"/>
          </p:cNvSpPr>
          <p:nvPr>
            <p:ph type="body" idx="7"/>
          </p:nvPr>
        </p:nvSpPr>
        <p:spPr>
          <a:xfrm>
            <a:off x="3228873" y="1121418"/>
            <a:ext cx="2645686" cy="1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dirty="0"/>
              <a:t>Győr Megyei Jogú Város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8"/>
              <a:buNone/>
            </a:pP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8"/>
          </p:nvPr>
        </p:nvSpPr>
        <p:spPr>
          <a:xfrm>
            <a:off x="5922422" y="1317226"/>
            <a:ext cx="2645686" cy="28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nb-NO" dirty="0"/>
              <a:t>24/2022. (IX. 20.) önk. Rendelet</a:t>
            </a:r>
            <a:endParaRPr dirty="0"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9"/>
          </p:nvPr>
        </p:nvSpPr>
        <p:spPr>
          <a:xfrm>
            <a:off x="5922422" y="1121418"/>
            <a:ext cx="2645686" cy="1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dirty="0"/>
              <a:t>Győr Megyei Jogú Város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8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527335" y="2125422"/>
            <a:ext cx="2631476" cy="228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</a:pPr>
            <a:r>
              <a:rPr lang="hu-HU" sz="1200" b="1" dirty="0" smtClean="0"/>
              <a:t>Hatályba lépett: 2021. május 12.</a:t>
            </a:r>
          </a:p>
          <a:p>
            <a:pPr marL="0" lvl="0" indent="0" algn="just">
              <a:spcBef>
                <a:spcPts val="0"/>
              </a:spcBef>
            </a:pPr>
            <a:r>
              <a:rPr lang="hu-HU" sz="1200" dirty="0" smtClean="0"/>
              <a:t>Törvényességi felhívás: 2021. május 19.</a:t>
            </a:r>
          </a:p>
          <a:p>
            <a:pPr marL="0" lvl="0" indent="0" algn="just">
              <a:spcBef>
                <a:spcPts val="0"/>
              </a:spcBef>
            </a:pPr>
            <a:r>
              <a:rPr lang="hu-HU" sz="1200" dirty="0" smtClean="0"/>
              <a:t>Kúriai indítvány: 2021. június 25.</a:t>
            </a:r>
          </a:p>
          <a:p>
            <a:pPr marL="0" lvl="0" indent="0" algn="just">
              <a:spcBef>
                <a:spcPts val="0"/>
              </a:spcBef>
            </a:pPr>
            <a:r>
              <a:rPr lang="hu-HU" sz="1200" dirty="0" smtClean="0"/>
              <a:t>Határozat közzététele: 2021. szeptember 17.</a:t>
            </a:r>
          </a:p>
          <a:p>
            <a:pPr marL="0" lvl="0" indent="0" algn="just">
              <a:spcBef>
                <a:spcPts val="0"/>
              </a:spcBef>
            </a:pPr>
            <a:r>
              <a:rPr lang="hu-HU" sz="1200" b="1" dirty="0" smtClean="0"/>
              <a:t>Megsemmisítés pro </a:t>
            </a:r>
            <a:r>
              <a:rPr lang="hu-HU" sz="1200" b="1" dirty="0" err="1" smtClean="0"/>
              <a:t>futuro</a:t>
            </a:r>
            <a:r>
              <a:rPr lang="hu-HU" sz="1200" b="1" dirty="0" smtClean="0"/>
              <a:t>: 2021. október 31.</a:t>
            </a:r>
            <a:endParaRPr sz="1200" b="1" dirty="0"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2"/>
          </p:nvPr>
        </p:nvSpPr>
        <p:spPr>
          <a:xfrm>
            <a:off x="3221378" y="2125422"/>
            <a:ext cx="2631476" cy="228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hu-HU" sz="1200" b="1" dirty="0"/>
              <a:t>Hatályba lépett: 2021. </a:t>
            </a:r>
            <a:r>
              <a:rPr lang="hu-HU" sz="1200" b="1" dirty="0" smtClean="0"/>
              <a:t>október 31.</a:t>
            </a:r>
            <a:endParaRPr lang="hu-HU" sz="1200" b="1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sz="1200" dirty="0"/>
              <a:t>Törvényességi felhívás: 2021. </a:t>
            </a:r>
            <a:r>
              <a:rPr lang="hu-HU" sz="1200" dirty="0" smtClean="0"/>
              <a:t>december 29.</a:t>
            </a:r>
            <a:endParaRPr lang="hu-HU" sz="1200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sz="1200" dirty="0"/>
              <a:t>Kúriai indítvány: </a:t>
            </a:r>
            <a:r>
              <a:rPr lang="hu-HU" sz="1200" dirty="0" smtClean="0"/>
              <a:t>2022. február 28.</a:t>
            </a:r>
            <a:endParaRPr lang="hu-HU" sz="1200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sz="1200" dirty="0"/>
              <a:t>Határozat közzététele: </a:t>
            </a:r>
            <a:r>
              <a:rPr lang="hu-HU" sz="1200" dirty="0" smtClean="0"/>
              <a:t>2022. május 13.</a:t>
            </a:r>
            <a:endParaRPr lang="hu-HU" sz="1200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sz="1200" b="1" dirty="0"/>
              <a:t>Megsemmisítés </a:t>
            </a:r>
            <a:r>
              <a:rPr lang="hu-HU" sz="1200" b="1" dirty="0" smtClean="0"/>
              <a:t>ex </a:t>
            </a:r>
            <a:r>
              <a:rPr lang="hu-HU" sz="1200" b="1" dirty="0" err="1" smtClean="0"/>
              <a:t>tunc</a:t>
            </a:r>
            <a:r>
              <a:rPr lang="hu-HU" sz="1200" b="1" dirty="0" smtClean="0"/>
              <a:t>: </a:t>
            </a:r>
            <a:r>
              <a:rPr lang="hu-HU" sz="1200" b="1" dirty="0"/>
              <a:t>2021. október </a:t>
            </a:r>
            <a:r>
              <a:rPr lang="hu-HU" sz="1200" b="1" dirty="0" smtClean="0"/>
              <a:t>26.</a:t>
            </a:r>
            <a:endParaRPr lang="hu-HU" sz="1200" b="1"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body" idx="3"/>
          </p:nvPr>
        </p:nvSpPr>
        <p:spPr>
          <a:xfrm>
            <a:off x="5922422" y="2125422"/>
            <a:ext cx="2631476" cy="228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hu-HU" sz="1200" b="1" dirty="0"/>
              <a:t>Hatályba lépett: </a:t>
            </a:r>
            <a:r>
              <a:rPr lang="hu-HU" sz="1200" b="1" dirty="0" smtClean="0"/>
              <a:t>2022. szeptember 21.</a:t>
            </a:r>
            <a:endParaRPr lang="hu-HU" sz="1200" b="1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sz="1200" dirty="0"/>
              <a:t>Törvényességi felhívás: </a:t>
            </a:r>
            <a:r>
              <a:rPr lang="hu-HU" sz="1200" dirty="0" smtClean="0"/>
              <a:t>2023. február 7.</a:t>
            </a:r>
            <a:endParaRPr lang="hu-HU" sz="1200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sz="1200" dirty="0"/>
              <a:t>Kúriai indítvány: </a:t>
            </a:r>
            <a:r>
              <a:rPr lang="hu-HU" sz="1200" dirty="0" smtClean="0"/>
              <a:t>2023. április 27.</a:t>
            </a:r>
            <a:endParaRPr lang="hu-HU" sz="1200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sz="1200" dirty="0"/>
              <a:t>Határozat közzététele: </a:t>
            </a:r>
            <a:r>
              <a:rPr lang="hu-HU" sz="1200" dirty="0" smtClean="0"/>
              <a:t>2023. július 10.</a:t>
            </a:r>
            <a:endParaRPr lang="hu-HU" sz="1200" dirty="0"/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sz="1200" b="1" dirty="0"/>
              <a:t>Megsemmisítés ex </a:t>
            </a:r>
            <a:r>
              <a:rPr lang="hu-HU" sz="1200" b="1" dirty="0" err="1"/>
              <a:t>tunc</a:t>
            </a:r>
            <a:r>
              <a:rPr lang="hu-HU" sz="1200" b="1" dirty="0"/>
              <a:t>: </a:t>
            </a:r>
            <a:r>
              <a:rPr lang="hu-HU" sz="1200" b="1" dirty="0" smtClean="0"/>
              <a:t>2022. szeptember 20.</a:t>
            </a:r>
            <a:endParaRPr lang="hu-HU" sz="1200" b="1" dirty="0"/>
          </a:p>
        </p:txBody>
      </p:sp>
      <p:sp>
        <p:nvSpPr>
          <p:cNvPr id="147" name="Google Shape;147;p3"/>
          <p:cNvSpPr txBox="1">
            <a:spLocks noGrp="1"/>
          </p:cNvSpPr>
          <p:nvPr>
            <p:ph type="body" idx="4"/>
          </p:nvPr>
        </p:nvSpPr>
        <p:spPr>
          <a:xfrm>
            <a:off x="535610" y="1317226"/>
            <a:ext cx="2645686" cy="28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nb-NO" dirty="0"/>
              <a:t>20/2021. (V. 11.) önk. Rendelet</a:t>
            </a:r>
            <a:endParaRPr dirty="0"/>
          </a:p>
        </p:txBody>
      </p:sp>
      <p:sp>
        <p:nvSpPr>
          <p:cNvPr id="148" name="Google Shape;148;p3"/>
          <p:cNvSpPr txBox="1">
            <a:spLocks noGrp="1"/>
          </p:cNvSpPr>
          <p:nvPr>
            <p:ph type="body" idx="5"/>
          </p:nvPr>
        </p:nvSpPr>
        <p:spPr>
          <a:xfrm>
            <a:off x="535610" y="1121418"/>
            <a:ext cx="2645686" cy="1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8"/>
              <a:buNone/>
            </a:pPr>
            <a:r>
              <a:rPr lang="hu-HU" dirty="0" smtClean="0"/>
              <a:t>Győr Megyei Jogú Város</a:t>
            </a:r>
            <a:endParaRPr dirty="0"/>
          </a:p>
        </p:txBody>
      </p:sp>
      <p:sp>
        <p:nvSpPr>
          <p:cNvPr id="149" name="Google Shape;149;p3"/>
          <p:cNvSpPr txBox="1">
            <a:spLocks noGrp="1"/>
          </p:cNvSpPr>
          <p:nvPr>
            <p:ph type="body" idx="6"/>
          </p:nvPr>
        </p:nvSpPr>
        <p:spPr>
          <a:xfrm>
            <a:off x="3228873" y="1317226"/>
            <a:ext cx="2645686" cy="28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nb-NO" dirty="0"/>
              <a:t>35/2021. (X. 26.) önk. Rendelet</a:t>
            </a:r>
            <a:endParaRPr dirty="0"/>
          </a:p>
        </p:txBody>
      </p:sp>
      <p:sp>
        <p:nvSpPr>
          <p:cNvPr id="150" name="Google Shape;150;p3"/>
          <p:cNvSpPr txBox="1">
            <a:spLocks noGrp="1"/>
          </p:cNvSpPr>
          <p:nvPr>
            <p:ph type="body" idx="7"/>
          </p:nvPr>
        </p:nvSpPr>
        <p:spPr>
          <a:xfrm>
            <a:off x="3228873" y="1121418"/>
            <a:ext cx="2645686" cy="1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dirty="0"/>
              <a:t>Győr Megyei Jogú Város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8"/>
              <a:buNone/>
            </a:pP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8"/>
          </p:nvPr>
        </p:nvSpPr>
        <p:spPr>
          <a:xfrm>
            <a:off x="5922422" y="1317226"/>
            <a:ext cx="2645686" cy="28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nb-NO" dirty="0"/>
              <a:t>24/2022. (IX. 20.) önk. Rendelet</a:t>
            </a:r>
            <a:endParaRPr dirty="0"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9"/>
          </p:nvPr>
        </p:nvSpPr>
        <p:spPr>
          <a:xfrm>
            <a:off x="5922422" y="1121418"/>
            <a:ext cx="2645686" cy="17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hu-HU" dirty="0"/>
              <a:t>Győr Megyei Jogú Város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8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2649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2179543" y="328128"/>
            <a:ext cx="6594587" cy="620596"/>
          </a:xfrm>
        </p:spPr>
        <p:txBody>
          <a:bodyPr/>
          <a:lstStyle/>
          <a:p>
            <a:pPr algn="ctr"/>
            <a:r>
              <a:rPr lang="hu-HU" dirty="0" smtClean="0"/>
              <a:t>A jogsértő jogkorlátozás fennállása</a:t>
            </a:r>
            <a:endParaRPr lang="hu-HU" dirty="0"/>
          </a:p>
        </p:txBody>
      </p:sp>
      <p:sp>
        <p:nvSpPr>
          <p:cNvPr id="7" name="Balra-jobbra nyíl 6"/>
          <p:cNvSpPr/>
          <p:nvPr/>
        </p:nvSpPr>
        <p:spPr>
          <a:xfrm>
            <a:off x="1458931" y="1777429"/>
            <a:ext cx="1273996" cy="1541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277402" y="1571946"/>
            <a:ext cx="1089061" cy="58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2021. május 12.  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2825395" y="1571946"/>
            <a:ext cx="1089061" cy="58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2021. október 31.</a:t>
            </a:r>
            <a:endParaRPr lang="hu-HU" sz="1200" dirty="0"/>
          </a:p>
        </p:txBody>
      </p:sp>
      <p:sp>
        <p:nvSpPr>
          <p:cNvPr id="10" name="Balra-jobbra nyíl 9"/>
          <p:cNvSpPr/>
          <p:nvPr/>
        </p:nvSpPr>
        <p:spPr>
          <a:xfrm>
            <a:off x="4025757" y="2599362"/>
            <a:ext cx="1039403" cy="1585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2825397" y="2393227"/>
            <a:ext cx="1089061" cy="58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2021. október 31.</a:t>
            </a:r>
            <a:endParaRPr lang="hu-HU" sz="1200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5176459" y="2393227"/>
            <a:ext cx="1089061" cy="58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2022. </a:t>
            </a:r>
            <a:r>
              <a:rPr lang="hu-HU" sz="1200" dirty="0"/>
              <a:t>m</a:t>
            </a:r>
            <a:r>
              <a:rPr lang="hu-HU" sz="1200" dirty="0" smtClean="0"/>
              <a:t>ájus 13.</a:t>
            </a:r>
            <a:endParaRPr lang="hu-HU" sz="1200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6265520" y="3223721"/>
            <a:ext cx="1089061" cy="58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2022. szeptember21.</a:t>
            </a:r>
            <a:endParaRPr lang="hu-HU" sz="1200" dirty="0"/>
          </a:p>
        </p:txBody>
      </p:sp>
      <p:sp>
        <p:nvSpPr>
          <p:cNvPr id="14" name="Balra-jobbra nyíl 13"/>
          <p:cNvSpPr/>
          <p:nvPr/>
        </p:nvSpPr>
        <p:spPr>
          <a:xfrm>
            <a:off x="7405952" y="3472665"/>
            <a:ext cx="597617" cy="1231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8054939" y="3241434"/>
            <a:ext cx="1089061" cy="58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2023. </a:t>
            </a:r>
            <a:r>
              <a:rPr lang="hu-HU" sz="1200" dirty="0"/>
              <a:t>j</a:t>
            </a:r>
            <a:r>
              <a:rPr lang="hu-HU" sz="1200" dirty="0" smtClean="0"/>
              <a:t>úlius 10.</a:t>
            </a:r>
            <a:endParaRPr lang="hu-HU" sz="1200" dirty="0"/>
          </a:p>
        </p:txBody>
      </p:sp>
      <p:graphicFrame>
        <p:nvGraphicFramePr>
          <p:cNvPr id="16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0198656"/>
              </p:ext>
            </p:extLst>
          </p:nvPr>
        </p:nvGraphicFramePr>
        <p:xfrm>
          <a:off x="0" y="2554764"/>
          <a:ext cx="3716683" cy="2306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663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2118175" y="252368"/>
            <a:ext cx="6789520" cy="620596"/>
          </a:xfrm>
        </p:spPr>
        <p:txBody>
          <a:bodyPr/>
          <a:lstStyle/>
          <a:p>
            <a:pPr algn="ctr"/>
            <a:r>
              <a:rPr lang="hu-HU" dirty="0" smtClean="0"/>
              <a:t>A jogvédelem lehetséges módjai </a:t>
            </a:r>
            <a:r>
              <a:rPr lang="hu-HU" dirty="0" smtClean="0"/>
              <a:t>de lege </a:t>
            </a:r>
            <a:r>
              <a:rPr lang="hu-HU" dirty="0" err="1" smtClean="0"/>
              <a:t>lata</a:t>
            </a:r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73821406"/>
              </p:ext>
            </p:extLst>
          </p:nvPr>
        </p:nvGraphicFramePr>
        <p:xfrm>
          <a:off x="2118175" y="8729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7348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2087352" y="231820"/>
            <a:ext cx="6830617" cy="620596"/>
          </a:xfrm>
        </p:spPr>
        <p:txBody>
          <a:bodyPr/>
          <a:lstStyle/>
          <a:p>
            <a:pPr algn="ctr"/>
            <a:r>
              <a:rPr lang="hu-HU" dirty="0" smtClean="0"/>
              <a:t>Előbbre hozott jogvédelem a törvényességi felügyeleti jogkör </a:t>
            </a:r>
            <a:r>
              <a:rPr lang="hu-HU" dirty="0" smtClean="0"/>
              <a:t>bővítésével, de lege </a:t>
            </a:r>
            <a:r>
              <a:rPr lang="hu-HU" dirty="0" err="1" smtClean="0"/>
              <a:t>ferenda</a:t>
            </a:r>
            <a:endParaRPr lang="hu-HU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663308597"/>
              </p:ext>
            </p:extLst>
          </p:nvPr>
        </p:nvGraphicFramePr>
        <p:xfrm>
          <a:off x="3784315" y="880826"/>
          <a:ext cx="535968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media.istockphoto.com/id/516194769/vector/stop-hand-gesture-cartoon-man-drawing.jpg?s=170667a&amp;w=0&amp;k=20&amp;c=jiCmz6OSHRRafi1E7IZBIPyuVbneDA0wYTxDezE37N0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2443" y="987171"/>
            <a:ext cx="2092436" cy="365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59265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542</Words>
  <Application>Microsoft Office PowerPoint</Application>
  <PresentationFormat>Diavetítés a képernyőre (16:9 oldalarány)</PresentationFormat>
  <Paragraphs>79</Paragraphs>
  <Slides>10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Tahoma</vt:lpstr>
      <vt:lpstr>Noto Sans Symbols</vt:lpstr>
      <vt:lpstr>Default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xmeditor01</dc:creator>
  <cp:lastModifiedBy>Kálmán János</cp:lastModifiedBy>
  <cp:revision>18</cp:revision>
  <dcterms:created xsi:type="dcterms:W3CDTF">2019-08-01T06:27:51Z</dcterms:created>
  <dcterms:modified xsi:type="dcterms:W3CDTF">2023-11-17T07:42:42Z</dcterms:modified>
</cp:coreProperties>
</file>