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5" r:id="rId2"/>
    <p:sldId id="305" r:id="rId3"/>
    <p:sldId id="301" r:id="rId4"/>
    <p:sldId id="303" r:id="rId5"/>
    <p:sldId id="302" r:id="rId6"/>
    <p:sldId id="293" r:id="rId7"/>
    <p:sldId id="309" r:id="rId8"/>
    <p:sldId id="306" r:id="rId9"/>
    <p:sldId id="300" r:id="rId10"/>
    <p:sldId id="308" r:id="rId11"/>
    <p:sldId id="276" r:id="rId12"/>
    <p:sldId id="307" r:id="rId13"/>
    <p:sldId id="277" r:id="rId14"/>
    <p:sldId id="279" r:id="rId15"/>
    <p:sldId id="280" r:id="rId16"/>
    <p:sldId id="281" r:id="rId1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9A361-6A0B-4F22-B400-CE1C2F274453}" type="datetimeFigureOut">
              <a:rPr lang="hu-HU" smtClean="0"/>
              <a:t>2023. 04. 19.</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71DB5-2DC9-4D14-A0D1-2DE04FD70A8E}" type="slidenum">
              <a:rPr lang="hu-HU" smtClean="0"/>
              <a:t>‹#›</a:t>
            </a:fld>
            <a:endParaRPr lang="hu-HU"/>
          </a:p>
        </p:txBody>
      </p:sp>
    </p:spTree>
    <p:extLst>
      <p:ext uri="{BB962C8B-B14F-4D97-AF65-F5344CB8AC3E}">
        <p14:creationId xmlns:p14="http://schemas.microsoft.com/office/powerpoint/2010/main" val="296194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a:t>MINTACÍM SZERKESZTÉSE</a:t>
            </a:r>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4306" y="371279"/>
            <a:ext cx="3744656" cy="1535309"/>
          </a:xfrm>
          <a:prstGeom prst="rect">
            <a:avLst/>
          </a:prstGeom>
        </p:spPr>
      </p:pic>
    </p:spTree>
    <p:extLst>
      <p:ext uri="{BB962C8B-B14F-4D97-AF65-F5344CB8AC3E}">
        <p14:creationId xmlns:p14="http://schemas.microsoft.com/office/powerpoint/2010/main" val="23848354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11123083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79538460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97489999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rPr>
              <a:t>THANK</a:t>
            </a:r>
            <a:r>
              <a:rPr lang="hu-HU" sz="36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YOU!</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rPr>
              <a:t>en.uni-nke.hu</a:t>
            </a:r>
          </a:p>
        </p:txBody>
      </p:sp>
      <p:pic>
        <p:nvPicPr>
          <p:cNvPr id="7" name="Picture 9">
            <a:extLst>
              <a:ext uri="{FF2B5EF4-FFF2-40B4-BE49-F238E27FC236}">
                <a16:creationId xmlns:a16="http://schemas.microsoft.com/office/drawing/2014/main" id="{3749843B-318A-A34E-A732-D2D433429DCA}"/>
              </a:ext>
            </a:extLst>
          </p:cNvPr>
          <p:cNvPicPr>
            <a:picLocks noChangeAspect="1"/>
          </p:cNvPicPr>
          <p:nvPr userDrawn="1"/>
        </p:nvPicPr>
        <p:blipFill>
          <a:blip r:embed="rId4"/>
          <a:srcRect/>
          <a:stretch/>
        </p:blipFill>
        <p:spPr>
          <a:xfrm>
            <a:off x="5264490" y="1532537"/>
            <a:ext cx="1663013" cy="1663013"/>
          </a:xfrm>
          <a:prstGeom prst="rect">
            <a:avLst/>
          </a:prstGeom>
        </p:spPr>
      </p:pic>
    </p:spTree>
    <p:extLst>
      <p:ext uri="{BB962C8B-B14F-4D97-AF65-F5344CB8AC3E}">
        <p14:creationId xmlns:p14="http://schemas.microsoft.com/office/powerpoint/2010/main" val="174821735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ext Placeholder 3"/>
          <p:cNvSpPr>
            <a:spLocks noGrp="1"/>
          </p:cNvSpPr>
          <p:nvPr>
            <p:ph type="body" sz="half" idx="2"/>
          </p:nvPr>
        </p:nvSpPr>
        <p:spPr>
          <a:xfrm>
            <a:off x="822985" y="1545434"/>
            <a:ext cx="10959008" cy="4835895"/>
          </a:xfrm>
          <a:prstGeom prst="rect">
            <a:avLst/>
          </a:prstGeom>
        </p:spPr>
        <p:txBody>
          <a:bodyPr>
            <a:normAutofit/>
          </a:bodyPr>
          <a:lstStyle>
            <a:lvl1pPr marL="0" indent="0">
              <a:lnSpc>
                <a:spcPts val="2933"/>
              </a:lnSpc>
              <a:spcBef>
                <a:spcPts val="0"/>
              </a:spcBef>
              <a:buNone/>
              <a:defRPr sz="2667">
                <a:solidFill>
                  <a:srgbClr val="43515A"/>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endParaRPr lang="hu-HU" dirty="0"/>
          </a:p>
        </p:txBody>
      </p:sp>
      <p:sp>
        <p:nvSpPr>
          <p:cNvPr id="6" name="Text Placeholder 3"/>
          <p:cNvSpPr>
            <a:spLocks noGrp="1"/>
          </p:cNvSpPr>
          <p:nvPr>
            <p:ph type="body" sz="half" idx="10" hasCustomPrompt="1"/>
          </p:nvPr>
        </p:nvSpPr>
        <p:spPr>
          <a:xfrm>
            <a:off x="2735627" y="562392"/>
            <a:ext cx="8660163" cy="288032"/>
          </a:xfrm>
          <a:prstGeom prst="rect">
            <a:avLst/>
          </a:prstGeom>
        </p:spPr>
        <p:txBody>
          <a:bodyPr tIns="0" bIns="0">
            <a:normAutofit/>
          </a:bodyPr>
          <a:lstStyle>
            <a:lvl1pPr marL="0" indent="0">
              <a:lnSpc>
                <a:spcPts val="2933"/>
              </a:lnSpc>
              <a:spcBef>
                <a:spcPts val="0"/>
              </a:spcBef>
              <a:buNone/>
              <a:defRPr lang="en-US" sz="2667" kern="1200" dirty="0" smtClean="0">
                <a:solidFill>
                  <a:srgbClr val="43515A"/>
                </a:solidFill>
                <a:latin typeface="+mj-lt"/>
                <a:ea typeface="+mj-ea"/>
                <a:cs typeface="+mj-cs"/>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8" name="Text Placeholder 3"/>
          <p:cNvSpPr>
            <a:spLocks noGrp="1"/>
          </p:cNvSpPr>
          <p:nvPr>
            <p:ph type="body" sz="half" idx="11" hasCustomPrompt="1"/>
          </p:nvPr>
        </p:nvSpPr>
        <p:spPr>
          <a:xfrm>
            <a:off x="2735627" y="0"/>
            <a:ext cx="8660163" cy="548680"/>
          </a:xfrm>
          <a:prstGeom prst="rect">
            <a:avLst/>
          </a:prstGeom>
        </p:spPr>
        <p:txBody>
          <a:bodyPr tIns="0" bIns="0" anchor="b">
            <a:normAutofit/>
          </a:bodyPr>
          <a:lstStyle>
            <a:lvl1pPr marL="0" indent="0">
              <a:lnSpc>
                <a:spcPts val="2933"/>
              </a:lnSpc>
              <a:spcBef>
                <a:spcPts val="0"/>
              </a:spcBef>
              <a:buNone/>
              <a:defRPr lang="en-US" sz="2667" kern="1200" dirty="0" smtClean="0">
                <a:solidFill>
                  <a:srgbClr val="43515A"/>
                </a:solidFill>
                <a:latin typeface="+mj-lt"/>
                <a:ea typeface="+mj-ea"/>
                <a:cs typeface="+mj-cs"/>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Tree>
    <p:extLst>
      <p:ext uri="{BB962C8B-B14F-4D97-AF65-F5344CB8AC3E}">
        <p14:creationId xmlns:p14="http://schemas.microsoft.com/office/powerpoint/2010/main" val="116895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90349696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a:t>MINTACÍM SZERKESZTÉSE</a:t>
            </a:r>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a:t>MINTASZÖVEG SZERKESZTÉSE</a:t>
            </a:r>
          </a:p>
        </p:txBody>
      </p:sp>
      <p:pic>
        <p:nvPicPr>
          <p:cNvPr id="8" name="Picture 19">
            <a:extLst>
              <a:ext uri="{FF2B5EF4-FFF2-40B4-BE49-F238E27FC236}">
                <a16:creationId xmlns:a16="http://schemas.microsoft.com/office/drawing/2014/main" id="{80A03B9D-77E2-5A4E-A2D6-C5E3256B238A}"/>
              </a:ext>
            </a:extLst>
          </p:cNvPr>
          <p:cNvPicPr>
            <a:picLocks noChangeAspect="1"/>
          </p:cNvPicPr>
          <p:nvPr userDrawn="1"/>
        </p:nvPicPr>
        <p:blipFill>
          <a:blip r:embed="rId3"/>
          <a:srcRect/>
          <a:stretch/>
        </p:blipFill>
        <p:spPr>
          <a:xfrm>
            <a:off x="679619" y="540635"/>
            <a:ext cx="3601844" cy="1058400"/>
          </a:xfrm>
          <a:prstGeom prst="rect">
            <a:avLst/>
          </a:prstGeom>
        </p:spPr>
      </p:pic>
    </p:spTree>
    <p:extLst>
      <p:ext uri="{BB962C8B-B14F-4D97-AF65-F5344CB8AC3E}">
        <p14:creationId xmlns:p14="http://schemas.microsoft.com/office/powerpoint/2010/main" val="26960401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62643671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14217857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Tree>
    <p:extLst>
      <p:ext uri="{BB962C8B-B14F-4D97-AF65-F5344CB8AC3E}">
        <p14:creationId xmlns:p14="http://schemas.microsoft.com/office/powerpoint/2010/main" val="97823549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89980719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79620" y="1998662"/>
            <a:ext cx="10864680" cy="4135438"/>
          </a:xfrm>
        </p:spPr>
        <p:txBody>
          <a:bodyPr>
            <a:normAutofit fontScale="90000"/>
          </a:bodyPr>
          <a:lstStyle/>
          <a:p>
            <a:pPr algn="ctr"/>
            <a:r>
              <a:rPr lang="hu-HU" dirty="0"/>
              <a:t/>
            </a:r>
            <a:br>
              <a:rPr lang="hu-HU" dirty="0"/>
            </a:br>
            <a:r>
              <a:rPr lang="hu-HU" dirty="0"/>
              <a:t/>
            </a:r>
            <a:br>
              <a:rPr lang="hu-HU" dirty="0"/>
            </a:br>
            <a:r>
              <a:rPr lang="en-US" sz="4400" dirty="0"/>
              <a:t>The </a:t>
            </a:r>
            <a:r>
              <a:rPr lang="hu-HU" sz="4400" dirty="0"/>
              <a:t>p</a:t>
            </a:r>
            <a:r>
              <a:rPr lang="en-US" sz="4400" dirty="0" err="1"/>
              <a:t>rotection</a:t>
            </a:r>
            <a:r>
              <a:rPr lang="en-US" sz="4400" dirty="0"/>
              <a:t> of </a:t>
            </a:r>
            <a:r>
              <a:rPr lang="hu-HU" sz="4400" dirty="0"/>
              <a:t/>
            </a:r>
            <a:br>
              <a:rPr lang="hu-HU" sz="4400" dirty="0"/>
            </a:br>
            <a:r>
              <a:rPr lang="hu-HU" sz="4400" dirty="0"/>
              <a:t>f</a:t>
            </a:r>
            <a:r>
              <a:rPr lang="en-US" sz="4400" dirty="0" err="1"/>
              <a:t>reedom</a:t>
            </a:r>
            <a:r>
              <a:rPr lang="en-US" sz="4400" dirty="0"/>
              <a:t> of </a:t>
            </a:r>
            <a:r>
              <a:rPr lang="hu-HU" sz="4400" dirty="0"/>
              <a:t>e</a:t>
            </a:r>
            <a:r>
              <a:rPr lang="en-US" sz="4400" dirty="0" err="1"/>
              <a:t>xpression</a:t>
            </a:r>
            <a:r>
              <a:rPr lang="en-US" sz="4400" dirty="0"/>
              <a:t> </a:t>
            </a:r>
            <a:r>
              <a:rPr lang="hu-HU" sz="4400" dirty="0"/>
              <a:t/>
            </a:r>
            <a:br>
              <a:rPr lang="hu-HU" sz="4400" dirty="0"/>
            </a:br>
            <a:r>
              <a:rPr lang="en-US" sz="4400" dirty="0"/>
              <a:t>from </a:t>
            </a:r>
            <a:r>
              <a:rPr lang="hu-HU" sz="4400" dirty="0"/>
              <a:t>s</a:t>
            </a:r>
            <a:r>
              <a:rPr lang="en-US" sz="4400" dirty="0" err="1"/>
              <a:t>ocial</a:t>
            </a:r>
            <a:r>
              <a:rPr lang="en-US" sz="4400" dirty="0"/>
              <a:t> </a:t>
            </a:r>
            <a:r>
              <a:rPr lang="hu-HU" sz="4400" dirty="0"/>
              <a:t>m</a:t>
            </a:r>
            <a:r>
              <a:rPr lang="en-US" sz="4400" dirty="0" err="1"/>
              <a:t>edia</a:t>
            </a:r>
            <a:r>
              <a:rPr lang="en-US" sz="4400" dirty="0"/>
              <a:t> </a:t>
            </a:r>
            <a:r>
              <a:rPr lang="hu-HU" sz="4400" dirty="0"/>
              <a:t>p</a:t>
            </a:r>
            <a:r>
              <a:rPr lang="en-US" sz="4400" dirty="0" err="1"/>
              <a:t>latforms</a:t>
            </a:r>
            <a:r>
              <a:rPr lang="hu-HU" sz="4400" dirty="0"/>
              <a:t> </a:t>
            </a:r>
            <a:br>
              <a:rPr lang="hu-HU" sz="4400" dirty="0"/>
            </a:br>
            <a:r>
              <a:rPr lang="hu-HU" sz="4400" dirty="0"/>
              <a:t>– </a:t>
            </a:r>
            <a:r>
              <a:rPr lang="hu-HU" sz="4400" dirty="0" err="1"/>
              <a:t>possible</a:t>
            </a:r>
            <a:r>
              <a:rPr lang="hu-HU" sz="4400" dirty="0"/>
              <a:t> </a:t>
            </a:r>
            <a:r>
              <a:rPr lang="hu-HU" sz="4400" dirty="0" err="1"/>
              <a:t>ways</a:t>
            </a:r>
            <a:r>
              <a:rPr lang="hu-HU" sz="4400" dirty="0"/>
              <a:t> </a:t>
            </a:r>
            <a:r>
              <a:rPr lang="hu-HU" sz="4400" dirty="0" err="1"/>
              <a:t>forward</a:t>
            </a:r>
            <a:r>
              <a:rPr lang="hu-HU" dirty="0"/>
              <a:t/>
            </a:r>
            <a:br>
              <a:rPr lang="hu-HU" dirty="0"/>
            </a:br>
            <a:r>
              <a:rPr lang="en-US" dirty="0"/>
              <a:t/>
            </a:r>
            <a:br>
              <a:rPr lang="en-US" dirty="0"/>
            </a:br>
            <a:r>
              <a:rPr lang="en-US" sz="3300" i="1" dirty="0"/>
              <a:t>András Koltay</a:t>
            </a:r>
            <a:r>
              <a:rPr lang="en-US" dirty="0"/>
              <a:t/>
            </a:r>
            <a:br>
              <a:rPr lang="en-US" dirty="0"/>
            </a:br>
            <a:endParaRPr lang="hu-HU" dirty="0"/>
          </a:p>
        </p:txBody>
      </p:sp>
    </p:spTree>
    <p:extLst>
      <p:ext uri="{BB962C8B-B14F-4D97-AF65-F5344CB8AC3E}">
        <p14:creationId xmlns:p14="http://schemas.microsoft.com/office/powerpoint/2010/main" val="67604785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US </a:t>
            </a:r>
            <a:r>
              <a:rPr lang="en-GB" sz="2800" cap="all" dirty="0"/>
              <a:t>Public Forum Doctrine</a:t>
            </a:r>
            <a:endParaRPr lang="hu-HU" sz="2800" cap="all" dirty="0"/>
          </a:p>
        </p:txBody>
      </p:sp>
      <p:sp>
        <p:nvSpPr>
          <p:cNvPr id="3" name="Tartalom helye 2"/>
          <p:cNvSpPr>
            <a:spLocks noGrp="1"/>
          </p:cNvSpPr>
          <p:nvPr>
            <p:ph idx="1"/>
          </p:nvPr>
        </p:nvSpPr>
        <p:spPr/>
        <p:txBody>
          <a:bodyPr>
            <a:noAutofit/>
          </a:bodyPr>
          <a:lstStyle/>
          <a:p>
            <a:r>
              <a:rPr lang="en-GB" sz="2400" dirty="0"/>
              <a:t>Government must facilitate speech by ensuring that certain forums are available for the exercise of </a:t>
            </a:r>
            <a:r>
              <a:rPr lang="hu-HU" sz="2400" dirty="0"/>
              <a:t>free </a:t>
            </a:r>
            <a:r>
              <a:rPr lang="hu-HU" sz="2400" dirty="0" err="1"/>
              <a:t>expression</a:t>
            </a:r>
            <a:endParaRPr lang="en-GB" sz="2400" dirty="0"/>
          </a:p>
          <a:p>
            <a:r>
              <a:rPr lang="en-GB" sz="2400" dirty="0"/>
              <a:t>Categories:</a:t>
            </a:r>
          </a:p>
          <a:p>
            <a:pPr lvl="1">
              <a:buFont typeface="Wingdings" panose="05000000000000000000" pitchFamily="2" charset="2"/>
              <a:buChar char="v"/>
            </a:pPr>
            <a:r>
              <a:rPr lang="en-GB" dirty="0"/>
              <a:t>Traditional public forums (streets, sidewalks, parks; places that “have immemorially been held in trust for the use of the public, and, time out of mind, have been used for purposes of assembly, and speech”</a:t>
            </a:r>
          </a:p>
          <a:p>
            <a:pPr lvl="1">
              <a:buFont typeface="Wingdings" panose="05000000000000000000" pitchFamily="2" charset="2"/>
              <a:buChar char="v"/>
            </a:pPr>
            <a:r>
              <a:rPr lang="en-GB" dirty="0"/>
              <a:t>Designated public forums (meeting facilities in schools, government</a:t>
            </a:r>
            <a:r>
              <a:rPr lang="hu-HU" dirty="0"/>
              <a:t>-</a:t>
            </a:r>
            <a:r>
              <a:rPr lang="en-GB" dirty="0"/>
              <a:t>leased theatres etc.; government</a:t>
            </a:r>
            <a:r>
              <a:rPr lang="hu-HU" dirty="0"/>
              <a:t>-</a:t>
            </a:r>
            <a:r>
              <a:rPr lang="en-GB" dirty="0"/>
              <a:t>owned or government</a:t>
            </a:r>
            <a:r>
              <a:rPr lang="hu-HU" dirty="0"/>
              <a:t>-</a:t>
            </a:r>
            <a:r>
              <a:rPr lang="en-GB" dirty="0"/>
              <a:t>controlled property which the government has held open and designated as a place for expressive </a:t>
            </a:r>
            <a:r>
              <a:rPr lang="hu-HU" dirty="0" err="1"/>
              <a:t>activities</a:t>
            </a:r>
            <a:r>
              <a:rPr lang="en-GB" dirty="0"/>
              <a:t>)</a:t>
            </a:r>
          </a:p>
          <a:p>
            <a:pPr lvl="1">
              <a:buFont typeface="Wingdings" panose="05000000000000000000" pitchFamily="2" charset="2"/>
              <a:buChar char="v"/>
            </a:pPr>
            <a:r>
              <a:rPr lang="en-GB" dirty="0"/>
              <a:t>Non-public forums</a:t>
            </a:r>
          </a:p>
        </p:txBody>
      </p:sp>
    </p:spTree>
    <p:extLst>
      <p:ext uri="{BB962C8B-B14F-4D97-AF65-F5344CB8AC3E}">
        <p14:creationId xmlns:p14="http://schemas.microsoft.com/office/powerpoint/2010/main" val="276054590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The Possible Application </a:t>
            </a:r>
            <a:r>
              <a:rPr lang="hu-HU" sz="2800" cap="all" dirty="0"/>
              <a:t/>
            </a:r>
            <a:br>
              <a:rPr lang="hu-HU" sz="2800" cap="all" dirty="0"/>
            </a:br>
            <a:r>
              <a:rPr lang="en-GB" sz="2800" cap="all" dirty="0"/>
              <a:t>of the Public Forum Doctrine</a:t>
            </a:r>
            <a:endParaRPr lang="hu-HU" sz="2800" cap="all" dirty="0"/>
          </a:p>
        </p:txBody>
      </p:sp>
      <p:sp>
        <p:nvSpPr>
          <p:cNvPr id="3" name="Tartalom helye 2"/>
          <p:cNvSpPr>
            <a:spLocks noGrp="1"/>
          </p:cNvSpPr>
          <p:nvPr>
            <p:ph idx="1"/>
          </p:nvPr>
        </p:nvSpPr>
        <p:spPr>
          <a:xfrm>
            <a:off x="838200" y="1690688"/>
            <a:ext cx="10515600" cy="4486275"/>
          </a:xfrm>
        </p:spPr>
        <p:txBody>
          <a:bodyPr>
            <a:noAutofit/>
          </a:bodyPr>
          <a:lstStyle/>
          <a:p>
            <a:r>
              <a:rPr lang="en-GB" sz="2400" dirty="0"/>
              <a:t>If large social media platforms are considered to be public fora, it would open the gates to wider restrictions on their operation</a:t>
            </a:r>
          </a:p>
          <a:p>
            <a:pPr lvl="1">
              <a:buFont typeface="Wingdings" panose="05000000000000000000" pitchFamily="2" charset="2"/>
              <a:buChar char="v"/>
            </a:pPr>
            <a:r>
              <a:rPr lang="en-GB" i="1" dirty="0" err="1"/>
              <a:t>Packingham</a:t>
            </a:r>
            <a:r>
              <a:rPr lang="en-GB" i="1" dirty="0"/>
              <a:t> v. North Carolina </a:t>
            </a:r>
            <a:r>
              <a:rPr lang="en-GB" dirty="0"/>
              <a:t>[2017] (law barring sex offenders from using social media)</a:t>
            </a:r>
          </a:p>
          <a:p>
            <a:pPr lvl="2">
              <a:buFont typeface="Wingdings" panose="05000000000000000000" pitchFamily="2" charset="2"/>
              <a:buChar char="q"/>
            </a:pPr>
            <a:r>
              <a:rPr lang="en-GB" sz="2400" dirty="0"/>
              <a:t>Justice Kennedy described the Internet as the “modern public square</a:t>
            </a:r>
            <a:r>
              <a:rPr lang="hu-HU" sz="2400" dirty="0"/>
              <a:t>”</a:t>
            </a:r>
            <a:r>
              <a:rPr lang="en-GB" sz="2400" dirty="0"/>
              <a:t>, where members of the public exchange opinions</a:t>
            </a:r>
          </a:p>
          <a:p>
            <a:pPr lvl="1">
              <a:buFont typeface="Wingdings" panose="05000000000000000000" pitchFamily="2" charset="2"/>
              <a:buChar char="v"/>
            </a:pPr>
            <a:r>
              <a:rPr lang="en-GB" i="1" dirty="0"/>
              <a:t>Knight First Amendment Institute v. Trump </a:t>
            </a:r>
            <a:r>
              <a:rPr lang="en-GB" dirty="0"/>
              <a:t>[2020] (plaintiffs banned from Trump’s Twitter account because of their tweets that disputed the content of the presidential tweets)</a:t>
            </a:r>
          </a:p>
          <a:p>
            <a:pPr lvl="2">
              <a:buFont typeface="Wingdings" panose="05000000000000000000" pitchFamily="2" charset="2"/>
              <a:buChar char="q"/>
            </a:pPr>
            <a:r>
              <a:rPr lang="en-GB" sz="2400" dirty="0"/>
              <a:t>The court ruled that the President’s account was a designated or limited forum from which a person whose speech did not cross the limits of the freedom of speech could not be banned</a:t>
            </a:r>
          </a:p>
        </p:txBody>
      </p:sp>
    </p:spTree>
    <p:extLst>
      <p:ext uri="{BB962C8B-B14F-4D97-AF65-F5344CB8AC3E}">
        <p14:creationId xmlns:p14="http://schemas.microsoft.com/office/powerpoint/2010/main" val="202742799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US </a:t>
            </a:r>
            <a:r>
              <a:rPr lang="hu-HU" sz="2800" cap="all" dirty="0" err="1"/>
              <a:t>state</a:t>
            </a:r>
            <a:r>
              <a:rPr lang="hu-HU" sz="2800" cap="all" dirty="0"/>
              <a:t> </a:t>
            </a:r>
            <a:r>
              <a:rPr lang="hu-HU" sz="2800" cap="all" dirty="0" err="1"/>
              <a:t>action</a:t>
            </a:r>
            <a:r>
              <a:rPr lang="hu-HU" sz="2800" cap="all" dirty="0"/>
              <a:t> </a:t>
            </a:r>
            <a:r>
              <a:rPr lang="hu-HU" sz="2800" cap="all" dirty="0" err="1"/>
              <a:t>doctrine</a:t>
            </a:r>
            <a:endParaRPr lang="hu-HU" sz="2800" cap="all" dirty="0"/>
          </a:p>
        </p:txBody>
      </p:sp>
      <p:sp>
        <p:nvSpPr>
          <p:cNvPr id="3" name="Tartalom helye 2"/>
          <p:cNvSpPr>
            <a:spLocks noGrp="1"/>
          </p:cNvSpPr>
          <p:nvPr>
            <p:ph idx="1"/>
          </p:nvPr>
        </p:nvSpPr>
        <p:spPr>
          <a:xfrm>
            <a:off x="838200" y="1690688"/>
            <a:ext cx="10515600" cy="4486275"/>
          </a:xfrm>
        </p:spPr>
        <p:txBody>
          <a:bodyPr>
            <a:noAutofit/>
          </a:bodyPr>
          <a:lstStyle/>
          <a:p>
            <a:r>
              <a:rPr lang="en-GB" sz="2400" dirty="0"/>
              <a:t>Only government actors can infringe constitutional rights</a:t>
            </a:r>
          </a:p>
          <a:p>
            <a:r>
              <a:rPr lang="en-GB" sz="2400" dirty="0"/>
              <a:t>Private owners of public places can be held to constitutional guarantees of free speech in certain circumstances</a:t>
            </a:r>
          </a:p>
          <a:p>
            <a:pPr lvl="1">
              <a:buFont typeface="Wingdings" panose="05000000000000000000" pitchFamily="2" charset="2"/>
              <a:buChar char="v"/>
            </a:pPr>
            <a:r>
              <a:rPr lang="en-GB" i="1" dirty="0"/>
              <a:t>Marsh v. Alabama </a:t>
            </a:r>
            <a:r>
              <a:rPr lang="en-GB" dirty="0"/>
              <a:t>(1946) – distributing religious literature on the sidewalks of a privately owned (company) town</a:t>
            </a:r>
          </a:p>
          <a:p>
            <a:pPr lvl="1">
              <a:buFont typeface="Wingdings" panose="05000000000000000000" pitchFamily="2" charset="2"/>
              <a:buChar char="v"/>
            </a:pPr>
            <a:r>
              <a:rPr lang="en-GB" i="1" dirty="0"/>
              <a:t>Logan Valley Mall </a:t>
            </a:r>
            <a:r>
              <a:rPr lang="en-GB" dirty="0"/>
              <a:t>(1968) – union protest in a parking lot of a supermarket</a:t>
            </a:r>
          </a:p>
          <a:p>
            <a:pPr lvl="1">
              <a:buFont typeface="Wingdings" panose="05000000000000000000" pitchFamily="2" charset="2"/>
              <a:buChar char="v"/>
            </a:pPr>
            <a:r>
              <a:rPr lang="en-GB" i="1" dirty="0" err="1"/>
              <a:t>Pruneyard</a:t>
            </a:r>
            <a:r>
              <a:rPr lang="en-GB" i="1" dirty="0"/>
              <a:t> v. Robins </a:t>
            </a:r>
            <a:r>
              <a:rPr lang="en-GB" dirty="0"/>
              <a:t>(1980) – students taking signatures for a petition in a shopping </a:t>
            </a:r>
            <a:r>
              <a:rPr lang="en-GB" dirty="0" err="1"/>
              <a:t>center</a:t>
            </a:r>
            <a:endParaRPr lang="en-GB" dirty="0"/>
          </a:p>
          <a:p>
            <a:pPr lvl="1">
              <a:buFont typeface="Wingdings" panose="05000000000000000000" pitchFamily="2" charset="2"/>
              <a:buChar char="v"/>
            </a:pPr>
            <a:r>
              <a:rPr lang="en-GB" dirty="0"/>
              <a:t>Ambiguous case law (</a:t>
            </a:r>
            <a:r>
              <a:rPr lang="en-GB" i="1" dirty="0"/>
              <a:t>Lloyd Corp</a:t>
            </a:r>
            <a:r>
              <a:rPr lang="en-GB" dirty="0"/>
              <a:t>., </a:t>
            </a:r>
            <a:r>
              <a:rPr lang="en-GB" i="1" dirty="0"/>
              <a:t>Hudgens</a:t>
            </a:r>
            <a:r>
              <a:rPr lang="en-GB" dirty="0"/>
              <a:t>)</a:t>
            </a:r>
          </a:p>
          <a:p>
            <a:pPr lvl="1">
              <a:buFont typeface="Wingdings" panose="05000000000000000000" pitchFamily="2" charset="2"/>
              <a:buChar char="v"/>
            </a:pPr>
            <a:r>
              <a:rPr lang="en-GB" dirty="0"/>
              <a:t>The question of </a:t>
            </a:r>
            <a:r>
              <a:rPr lang="hu-HU" dirty="0">
                <a:latin typeface="Cambria" panose="02040503050406030204" pitchFamily="18" charset="0"/>
                <a:ea typeface="Cambria" panose="02040503050406030204" pitchFamily="18" charset="0"/>
              </a:rPr>
              <a:t>'</a:t>
            </a:r>
            <a:r>
              <a:rPr lang="en-GB" dirty="0"/>
              <a:t>alternative forum</a:t>
            </a:r>
            <a:r>
              <a:rPr lang="hu-HU" dirty="0"/>
              <a:t>’</a:t>
            </a:r>
            <a:r>
              <a:rPr lang="en-GB" dirty="0"/>
              <a:t> available</a:t>
            </a:r>
            <a:endParaRPr lang="hu-HU" dirty="0"/>
          </a:p>
          <a:p>
            <a:pPr lvl="0"/>
            <a:r>
              <a:rPr lang="en-GB" sz="2400" dirty="0">
                <a:solidFill>
                  <a:prstClr val="black"/>
                </a:solidFill>
              </a:rPr>
              <a:t>Can social media platforms considered as state actors?</a:t>
            </a:r>
          </a:p>
        </p:txBody>
      </p:sp>
    </p:spTree>
    <p:extLst>
      <p:ext uri="{BB962C8B-B14F-4D97-AF65-F5344CB8AC3E}">
        <p14:creationId xmlns:p14="http://schemas.microsoft.com/office/powerpoint/2010/main" val="232293170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621102"/>
            <a:ext cx="10515600" cy="846972"/>
          </a:xfrm>
        </p:spPr>
        <p:txBody>
          <a:bodyPr>
            <a:normAutofit fontScale="90000"/>
          </a:bodyPr>
          <a:lstStyle/>
          <a:p>
            <a:pPr algn="ctr"/>
            <a:r>
              <a:rPr lang="en-GB" sz="3100" cap="all" dirty="0"/>
              <a:t>The </a:t>
            </a:r>
            <a:r>
              <a:rPr lang="hu-HU" sz="3100" cap="all" dirty="0"/>
              <a:t>INDIRECT </a:t>
            </a:r>
            <a:r>
              <a:rPr lang="en-GB" sz="3100" cap="all" dirty="0"/>
              <a:t>Horizontal Effect of Fundamental Rights</a:t>
            </a:r>
            <a:r>
              <a:rPr lang="hu-HU" dirty="0"/>
              <a:t/>
            </a:r>
            <a:br>
              <a:rPr lang="hu-HU" dirty="0"/>
            </a:br>
            <a:endParaRPr lang="hu-HU" dirty="0"/>
          </a:p>
        </p:txBody>
      </p:sp>
      <p:sp>
        <p:nvSpPr>
          <p:cNvPr id="3" name="Tartalom helye 2"/>
          <p:cNvSpPr>
            <a:spLocks noGrp="1"/>
          </p:cNvSpPr>
          <p:nvPr>
            <p:ph idx="1"/>
          </p:nvPr>
        </p:nvSpPr>
        <p:spPr>
          <a:xfrm>
            <a:off x="838200" y="1468074"/>
            <a:ext cx="10515600" cy="5016616"/>
          </a:xfrm>
        </p:spPr>
        <p:txBody>
          <a:bodyPr>
            <a:noAutofit/>
          </a:bodyPr>
          <a:lstStyle/>
          <a:p>
            <a:r>
              <a:rPr lang="en-GB" sz="2100" dirty="0"/>
              <a:t>The application of public law rules to directly affect legal relations between private individuals in their relations with other private law persons (the German </a:t>
            </a:r>
            <a:r>
              <a:rPr lang="en-GB" sz="2100" i="1" dirty="0" err="1"/>
              <a:t>Drittwirkung</a:t>
            </a:r>
            <a:r>
              <a:rPr lang="en-GB" sz="2100" i="1" dirty="0"/>
              <a:t> </a:t>
            </a:r>
            <a:r>
              <a:rPr lang="en-GB" sz="2100" dirty="0"/>
              <a:t>doctrine)</a:t>
            </a:r>
          </a:p>
          <a:p>
            <a:r>
              <a:rPr lang="en-GB" sz="2100" dirty="0"/>
              <a:t>Applying the constitutional </a:t>
            </a:r>
            <a:r>
              <a:rPr lang="hu-HU" sz="2100" dirty="0"/>
              <a:t>free </a:t>
            </a:r>
            <a:r>
              <a:rPr lang="hu-HU" sz="2100" dirty="0" err="1"/>
              <a:t>speech</a:t>
            </a:r>
            <a:r>
              <a:rPr lang="en-GB" sz="2100" dirty="0"/>
              <a:t> doctrines (BGB) to contractual relationships</a:t>
            </a:r>
          </a:p>
          <a:p>
            <a:pPr lvl="1">
              <a:buFont typeface="Wingdings" panose="05000000000000000000" pitchFamily="2" charset="2"/>
              <a:buChar char="v"/>
            </a:pPr>
            <a:r>
              <a:rPr lang="en-GB" sz="2100" dirty="0"/>
              <a:t>BGB s. 307(1) unreasonable disadvantage by unclear and incomprehensible contractual provisions</a:t>
            </a:r>
          </a:p>
          <a:p>
            <a:pPr lvl="1">
              <a:buFont typeface="Wingdings" panose="05000000000000000000" pitchFamily="2" charset="2"/>
              <a:buChar char="v"/>
            </a:pPr>
            <a:r>
              <a:rPr lang="en-GB" sz="2100" dirty="0"/>
              <a:t>BGB s. 241(2) ‘[a contractual] obligation may also, depending on its contents, oblige each party to take account of the rights, legal interests and other interests of the other party’</a:t>
            </a:r>
          </a:p>
          <a:p>
            <a:r>
              <a:rPr lang="hu-HU" sz="2100" dirty="0" err="1"/>
              <a:t>Recent</a:t>
            </a:r>
            <a:r>
              <a:rPr lang="hu-HU" sz="2100" dirty="0"/>
              <a:t> </a:t>
            </a:r>
            <a:r>
              <a:rPr lang="en-GB" sz="2100" dirty="0"/>
              <a:t>German cases:</a:t>
            </a:r>
          </a:p>
          <a:p>
            <a:pPr lvl="1">
              <a:buFont typeface="Wingdings" panose="05000000000000000000" pitchFamily="2" charset="2"/>
              <a:buChar char="v"/>
            </a:pPr>
            <a:r>
              <a:rPr lang="en-GB" sz="2100" dirty="0"/>
              <a:t>Facebook’s </a:t>
            </a:r>
            <a:r>
              <a:rPr lang="en-GB" sz="2100" dirty="0" err="1"/>
              <a:t>ToS</a:t>
            </a:r>
            <a:r>
              <a:rPr lang="en-GB" sz="2100" dirty="0"/>
              <a:t> do not fulfil the procedural requirements; </a:t>
            </a:r>
          </a:p>
          <a:p>
            <a:pPr lvl="1">
              <a:buFont typeface="Wingdings" panose="05000000000000000000" pitchFamily="2" charset="2"/>
              <a:buChar char="v"/>
            </a:pPr>
            <a:r>
              <a:rPr lang="en-GB" sz="2100" dirty="0"/>
              <a:t>a platform may not remove content that is </a:t>
            </a:r>
            <a:r>
              <a:rPr lang="hu-HU" sz="2100" dirty="0" err="1"/>
              <a:t>otherwise</a:t>
            </a:r>
            <a:r>
              <a:rPr lang="hu-HU" sz="2100" dirty="0"/>
              <a:t> </a:t>
            </a:r>
            <a:r>
              <a:rPr lang="en-GB" sz="2100" dirty="0"/>
              <a:t>permissible (GG)</a:t>
            </a:r>
          </a:p>
          <a:p>
            <a:pPr lvl="0"/>
            <a:r>
              <a:rPr lang="en-GB" sz="2100" dirty="0">
                <a:solidFill>
                  <a:prstClr val="black"/>
                </a:solidFill>
              </a:rPr>
              <a:t>ECtHR </a:t>
            </a:r>
            <a:r>
              <a:rPr lang="hu-HU" sz="2100" dirty="0" err="1">
                <a:solidFill>
                  <a:prstClr val="black"/>
                </a:solidFill>
              </a:rPr>
              <a:t>case</a:t>
            </a:r>
            <a:r>
              <a:rPr lang="hu-HU" sz="2100" dirty="0">
                <a:solidFill>
                  <a:prstClr val="black"/>
                </a:solidFill>
              </a:rPr>
              <a:t> </a:t>
            </a:r>
            <a:r>
              <a:rPr lang="hu-HU" sz="2100" dirty="0" err="1">
                <a:solidFill>
                  <a:prstClr val="black"/>
                </a:solidFill>
              </a:rPr>
              <a:t>law</a:t>
            </a:r>
            <a:r>
              <a:rPr lang="en-GB" sz="2100" dirty="0">
                <a:solidFill>
                  <a:prstClr val="black"/>
                </a:solidFill>
              </a:rPr>
              <a:t>: </a:t>
            </a:r>
            <a:r>
              <a:rPr lang="hu-HU" sz="2100" dirty="0">
                <a:solidFill>
                  <a:prstClr val="black"/>
                </a:solidFill>
              </a:rPr>
              <a:t>s</a:t>
            </a:r>
            <a:r>
              <a:rPr lang="en-GB" sz="2100" dirty="0" err="1">
                <a:solidFill>
                  <a:prstClr val="black"/>
                </a:solidFill>
              </a:rPr>
              <a:t>tates</a:t>
            </a:r>
            <a:r>
              <a:rPr lang="en-GB" sz="2100" dirty="0">
                <a:solidFill>
                  <a:prstClr val="black"/>
                </a:solidFill>
              </a:rPr>
              <a:t>’ positive obligations may require measures of protection even in the sphere of relations between individuals</a:t>
            </a:r>
          </a:p>
        </p:txBody>
      </p:sp>
    </p:spTree>
    <p:extLst>
      <p:ext uri="{BB962C8B-B14F-4D97-AF65-F5344CB8AC3E}">
        <p14:creationId xmlns:p14="http://schemas.microsoft.com/office/powerpoint/2010/main" val="50999555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Platform Regulation </a:t>
            </a:r>
            <a:r>
              <a:rPr lang="hu-HU" sz="2800" cap="all" dirty="0"/>
              <a:t/>
            </a:r>
            <a:br>
              <a:rPr lang="hu-HU" sz="2800" cap="all" dirty="0"/>
            </a:br>
            <a:r>
              <a:rPr lang="en-GB" sz="2800" cap="all" dirty="0"/>
              <a:t>in the Interest of the Public</a:t>
            </a:r>
            <a:r>
              <a:rPr lang="hu-HU" sz="2800" cap="all" dirty="0"/>
              <a:t>?</a:t>
            </a:r>
          </a:p>
        </p:txBody>
      </p:sp>
      <p:sp>
        <p:nvSpPr>
          <p:cNvPr id="3" name="Tartalom helye 2"/>
          <p:cNvSpPr>
            <a:spLocks noGrp="1"/>
          </p:cNvSpPr>
          <p:nvPr>
            <p:ph idx="1"/>
          </p:nvPr>
        </p:nvSpPr>
        <p:spPr/>
        <p:txBody>
          <a:bodyPr/>
          <a:lstStyle/>
          <a:p>
            <a:r>
              <a:rPr lang="en-GB" sz="2400" dirty="0"/>
              <a:t>The problem of curation is the danger to content diversity – media pluralism being the main objective of media regulation in Europe</a:t>
            </a:r>
          </a:p>
          <a:p>
            <a:r>
              <a:rPr lang="en-GB" sz="2400" dirty="0"/>
              <a:t>The media regulation toolbox:</a:t>
            </a:r>
          </a:p>
          <a:p>
            <a:pPr lvl="1">
              <a:buFont typeface="Wingdings" panose="05000000000000000000" pitchFamily="2" charset="2"/>
              <a:buChar char="v"/>
            </a:pPr>
            <a:r>
              <a:rPr lang="hu-HU" dirty="0"/>
              <a:t>Limiting</a:t>
            </a:r>
            <a:r>
              <a:rPr lang="en-GB" dirty="0"/>
              <a:t> ownership concentration </a:t>
            </a:r>
          </a:p>
          <a:p>
            <a:pPr lvl="1">
              <a:buFont typeface="Wingdings" panose="05000000000000000000" pitchFamily="2" charset="2"/>
              <a:buChar char="v"/>
            </a:pPr>
            <a:r>
              <a:rPr lang="en-GB" dirty="0"/>
              <a:t>Right of reply</a:t>
            </a:r>
          </a:p>
          <a:p>
            <a:pPr lvl="1">
              <a:buFont typeface="Wingdings" panose="05000000000000000000" pitchFamily="2" charset="2"/>
              <a:buChar char="v"/>
            </a:pPr>
            <a:r>
              <a:rPr lang="en-GB" dirty="0"/>
              <a:t>Impartial news coverage</a:t>
            </a:r>
          </a:p>
          <a:p>
            <a:pPr lvl="1">
              <a:buFont typeface="Wingdings" panose="05000000000000000000" pitchFamily="2" charset="2"/>
              <a:buChar char="v"/>
            </a:pPr>
            <a:r>
              <a:rPr lang="en-GB" dirty="0"/>
              <a:t>Must carry rules</a:t>
            </a:r>
          </a:p>
          <a:p>
            <a:pPr lvl="1">
              <a:buFont typeface="Wingdings" panose="05000000000000000000" pitchFamily="2" charset="2"/>
              <a:buChar char="v"/>
            </a:pPr>
            <a:r>
              <a:rPr lang="en-GB" dirty="0"/>
              <a:t>Coverage of local news &amp; broadcasting public service content</a:t>
            </a:r>
          </a:p>
          <a:p>
            <a:pPr lvl="1"/>
            <a:endParaRPr lang="hu-HU" dirty="0"/>
          </a:p>
          <a:p>
            <a:pPr lvl="1"/>
            <a:endParaRPr lang="hu-HU" dirty="0"/>
          </a:p>
        </p:txBody>
      </p:sp>
    </p:spTree>
    <p:extLst>
      <p:ext uri="{BB962C8B-B14F-4D97-AF65-F5344CB8AC3E}">
        <p14:creationId xmlns:p14="http://schemas.microsoft.com/office/powerpoint/2010/main" val="349991897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Applying the Principles of Media Regulation to Social Media Platforms</a:t>
            </a:r>
            <a:endParaRPr lang="hu-HU" sz="2800" cap="all" dirty="0"/>
          </a:p>
        </p:txBody>
      </p:sp>
      <p:sp>
        <p:nvSpPr>
          <p:cNvPr id="3" name="Tartalom helye 2"/>
          <p:cNvSpPr>
            <a:spLocks noGrp="1"/>
          </p:cNvSpPr>
          <p:nvPr>
            <p:ph idx="1"/>
          </p:nvPr>
        </p:nvSpPr>
        <p:spPr/>
        <p:txBody>
          <a:bodyPr>
            <a:normAutofit fontScale="92500" lnSpcReduction="10000"/>
          </a:bodyPr>
          <a:lstStyle/>
          <a:p>
            <a:r>
              <a:rPr lang="en-GB" sz="2400" dirty="0"/>
              <a:t>The media regulation solutions would certainly not work without changes taking place in the world of social media</a:t>
            </a:r>
          </a:p>
          <a:p>
            <a:r>
              <a:rPr lang="en-GB" sz="2400" dirty="0"/>
              <a:t>But, the European view maintains that the principles of media regulation are technology-neutral</a:t>
            </a:r>
          </a:p>
          <a:p>
            <a:r>
              <a:rPr lang="en-GB" sz="2400" dirty="0"/>
              <a:t>German law</a:t>
            </a:r>
            <a:r>
              <a:rPr lang="hu-HU" sz="2400" dirty="0"/>
              <a:t> (2019 amendment of </a:t>
            </a:r>
            <a:r>
              <a:rPr lang="hu-HU" sz="2400" dirty="0" err="1"/>
              <a:t>the</a:t>
            </a:r>
            <a:r>
              <a:rPr lang="hu-HU" sz="2400" dirty="0"/>
              <a:t> </a:t>
            </a:r>
            <a:r>
              <a:rPr lang="hu-HU" sz="2400" dirty="0" err="1"/>
              <a:t>Medienstaatsvertrag</a:t>
            </a:r>
            <a:r>
              <a:rPr lang="hu-HU" sz="2400" dirty="0"/>
              <a:t>)</a:t>
            </a:r>
            <a:r>
              <a:rPr lang="en-GB" sz="2400" dirty="0"/>
              <a:t>: obliges social media platforms, video sharing platforms and search engines to be non-discriminatory in terms of content and to prioritise public service content, while not restricting user preferences.</a:t>
            </a:r>
          </a:p>
          <a:p>
            <a:pPr lvl="1">
              <a:buFont typeface="Wingdings" panose="05000000000000000000" pitchFamily="2" charset="2"/>
              <a:buChar char="v"/>
            </a:pPr>
            <a:r>
              <a:rPr lang="en-GB" sz="2000" dirty="0"/>
              <a:t>Transparency, non-discrimination &amp; findability</a:t>
            </a:r>
          </a:p>
          <a:p>
            <a:pPr lvl="1">
              <a:buFont typeface="Wingdings" panose="05000000000000000000" pitchFamily="2" charset="2"/>
              <a:buChar char="v"/>
            </a:pPr>
            <a:r>
              <a:rPr lang="en-GB" sz="2000" dirty="0"/>
              <a:t>Video sharing platforms: </a:t>
            </a:r>
            <a:r>
              <a:rPr lang="hu-HU" sz="2000" dirty="0"/>
              <a:t>p</a:t>
            </a:r>
            <a:r>
              <a:rPr lang="en-GB" sz="2000" dirty="0" err="1"/>
              <a:t>ublic</a:t>
            </a:r>
            <a:r>
              <a:rPr lang="en-GB" sz="2000" dirty="0"/>
              <a:t> broadcasting content should be “especially highlighted and made easy to find”</a:t>
            </a:r>
          </a:p>
          <a:p>
            <a:pPr lvl="1">
              <a:buFont typeface="Wingdings" panose="05000000000000000000" pitchFamily="2" charset="2"/>
              <a:buChar char="v"/>
            </a:pPr>
            <a:r>
              <a:rPr lang="en-GB" sz="2000" dirty="0"/>
              <a:t>Media intermediaries “may not unfairly disadvantage (directly or indirectly) or treat differently providers of journalistic editorial content to the extent that the intermediary has potentially a significant influence on their visibility” </a:t>
            </a:r>
          </a:p>
        </p:txBody>
      </p:sp>
    </p:spTree>
    <p:extLst>
      <p:ext uri="{BB962C8B-B14F-4D97-AF65-F5344CB8AC3E}">
        <p14:creationId xmlns:p14="http://schemas.microsoft.com/office/powerpoint/2010/main" val="165956635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Conclusions</a:t>
            </a:r>
          </a:p>
        </p:txBody>
      </p:sp>
      <p:sp>
        <p:nvSpPr>
          <p:cNvPr id="3" name="Tartalom helye 2"/>
          <p:cNvSpPr>
            <a:spLocks noGrp="1"/>
          </p:cNvSpPr>
          <p:nvPr>
            <p:ph idx="1"/>
          </p:nvPr>
        </p:nvSpPr>
        <p:spPr/>
        <p:txBody>
          <a:bodyPr>
            <a:normAutofit fontScale="85000" lnSpcReduction="20000"/>
          </a:bodyPr>
          <a:lstStyle/>
          <a:p>
            <a:r>
              <a:rPr lang="hu-HU" dirty="0"/>
              <a:t>T</a:t>
            </a:r>
            <a:r>
              <a:rPr lang="en-GB" dirty="0"/>
              <a:t>he notice-and-takedown system remains the basis for the liability of the platform</a:t>
            </a:r>
            <a:r>
              <a:rPr lang="hu-HU" dirty="0"/>
              <a:t>s</a:t>
            </a:r>
            <a:endParaRPr lang="en-GB" dirty="0"/>
          </a:p>
          <a:p>
            <a:r>
              <a:rPr lang="en-GB" dirty="0"/>
              <a:t>The DSA and some ideas at national level also aim to strengthen users’ </a:t>
            </a:r>
            <a:r>
              <a:rPr lang="hu-HU" dirty="0"/>
              <a:t>free </a:t>
            </a:r>
            <a:r>
              <a:rPr lang="hu-HU" dirty="0" err="1"/>
              <a:t>speech</a:t>
            </a:r>
            <a:r>
              <a:rPr lang="en-GB" dirty="0"/>
              <a:t>, mainly through the introduction of appropriate procedural guarantees and the creation of an independent forum for redress</a:t>
            </a:r>
          </a:p>
          <a:p>
            <a:r>
              <a:rPr lang="en-GB" dirty="0"/>
              <a:t>The public forum</a:t>
            </a:r>
            <a:r>
              <a:rPr lang="hu-HU" dirty="0"/>
              <a:t>/</a:t>
            </a:r>
            <a:r>
              <a:rPr lang="hu-HU" dirty="0" err="1"/>
              <a:t>common</a:t>
            </a:r>
            <a:r>
              <a:rPr lang="hu-HU" dirty="0"/>
              <a:t> </a:t>
            </a:r>
            <a:r>
              <a:rPr lang="hu-HU" dirty="0" err="1"/>
              <a:t>carrier</a:t>
            </a:r>
            <a:r>
              <a:rPr lang="en-GB" dirty="0"/>
              <a:t> doctrine</a:t>
            </a:r>
            <a:r>
              <a:rPr lang="hu-HU" dirty="0"/>
              <a:t>s</a:t>
            </a:r>
            <a:r>
              <a:rPr lang="en-GB" dirty="0"/>
              <a:t> offer some opportunities to impose public inter</a:t>
            </a:r>
            <a:r>
              <a:rPr lang="hu-HU" dirty="0"/>
              <a:t>e</a:t>
            </a:r>
            <a:r>
              <a:rPr lang="en-GB" dirty="0" err="1"/>
              <a:t>st</a:t>
            </a:r>
            <a:r>
              <a:rPr lang="en-GB" dirty="0"/>
              <a:t> obligations on platforms</a:t>
            </a:r>
          </a:p>
          <a:p>
            <a:r>
              <a:rPr lang="en-GB" dirty="0"/>
              <a:t>The contract between a platform and its users provides an opportunity to take the interests of users regarding </a:t>
            </a:r>
            <a:r>
              <a:rPr lang="hu-HU" dirty="0"/>
              <a:t>free </a:t>
            </a:r>
            <a:r>
              <a:rPr lang="hu-HU" dirty="0" err="1"/>
              <a:t>speech</a:t>
            </a:r>
            <a:r>
              <a:rPr lang="en-GB" dirty="0"/>
              <a:t> more into account </a:t>
            </a:r>
            <a:endParaRPr lang="hu-HU" dirty="0"/>
          </a:p>
          <a:p>
            <a:r>
              <a:rPr lang="en-GB" dirty="0"/>
              <a:t>The media regulation solutions widely used in Europe may inspire the regulation of platforms</a:t>
            </a:r>
          </a:p>
        </p:txBody>
      </p:sp>
    </p:spTree>
    <p:extLst>
      <p:ext uri="{BB962C8B-B14F-4D97-AF65-F5344CB8AC3E}">
        <p14:creationId xmlns:p14="http://schemas.microsoft.com/office/powerpoint/2010/main" val="148339598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2800" cap="all" dirty="0"/>
              <a:t>Platforms &amp; free expression</a:t>
            </a:r>
          </a:p>
        </p:txBody>
      </p:sp>
      <p:sp>
        <p:nvSpPr>
          <p:cNvPr id="3" name="Tartalom helye 2"/>
          <p:cNvSpPr>
            <a:spLocks noGrp="1"/>
          </p:cNvSpPr>
          <p:nvPr>
            <p:ph idx="1"/>
          </p:nvPr>
        </p:nvSpPr>
        <p:spPr/>
        <p:txBody>
          <a:bodyPr>
            <a:normAutofit/>
          </a:bodyPr>
          <a:lstStyle/>
          <a:p>
            <a:r>
              <a:rPr lang="en-GB" sz="2400" dirty="0"/>
              <a:t>The complete transformation of the public sphere</a:t>
            </a:r>
          </a:p>
          <a:p>
            <a:pPr lvl="1">
              <a:buFont typeface="Wingdings" panose="05000000000000000000" pitchFamily="2" charset="2"/>
              <a:buChar char="v"/>
            </a:pPr>
            <a:r>
              <a:rPr lang="hu-HU" dirty="0"/>
              <a:t> </a:t>
            </a:r>
            <a:r>
              <a:rPr lang="en-GB" dirty="0"/>
              <a:t>The hard</a:t>
            </a:r>
            <a:r>
              <a:rPr lang="hu-HU" dirty="0"/>
              <a:t>(</a:t>
            </a:r>
            <a:r>
              <a:rPr lang="hu-HU" dirty="0" err="1"/>
              <a:t>er</a:t>
            </a:r>
            <a:r>
              <a:rPr lang="hu-HU" dirty="0"/>
              <a:t>)</a:t>
            </a:r>
            <a:r>
              <a:rPr lang="en-GB" dirty="0"/>
              <a:t> times of legacy media</a:t>
            </a:r>
          </a:p>
          <a:p>
            <a:r>
              <a:rPr lang="en-GB" sz="2400" dirty="0"/>
              <a:t>Platforms &amp; speech regulation:</a:t>
            </a:r>
          </a:p>
          <a:p>
            <a:pPr lvl="1">
              <a:buFont typeface="Wingdings" panose="05000000000000000000" pitchFamily="2" charset="2"/>
              <a:buChar char="v"/>
            </a:pPr>
            <a:r>
              <a:rPr lang="hu-HU" dirty="0"/>
              <a:t> </a:t>
            </a:r>
            <a:r>
              <a:rPr lang="en-GB" dirty="0"/>
              <a:t>Moderation of users’ </a:t>
            </a:r>
            <a:r>
              <a:rPr lang="hu-HU" dirty="0" err="1"/>
              <a:t>infringing</a:t>
            </a:r>
            <a:r>
              <a:rPr lang="hu-HU" dirty="0"/>
              <a:t> </a:t>
            </a:r>
            <a:r>
              <a:rPr lang="en-GB" dirty="0"/>
              <a:t>content as a legal duty</a:t>
            </a:r>
          </a:p>
          <a:p>
            <a:pPr lvl="1">
              <a:buFont typeface="Wingdings" panose="05000000000000000000" pitchFamily="2" charset="2"/>
              <a:buChar char="v"/>
            </a:pPr>
            <a:r>
              <a:rPr lang="hu-HU" dirty="0"/>
              <a:t> </a:t>
            </a:r>
            <a:r>
              <a:rPr lang="en-GB" dirty="0"/>
              <a:t>Applying certain rules &amp; policies in terms of user content</a:t>
            </a:r>
            <a:r>
              <a:rPr lang="hu-HU" dirty="0"/>
              <a:t>   </a:t>
            </a:r>
            <a:r>
              <a:rPr lang="en-GB" dirty="0"/>
              <a:t>(</a:t>
            </a:r>
            <a:r>
              <a:rPr lang="en-GB" dirty="0">
                <a:sym typeface="Symbol" panose="05050102010706020507" pitchFamily="18" charset="2"/>
              </a:rPr>
              <a:t>private regulation)</a:t>
            </a:r>
          </a:p>
          <a:p>
            <a:pPr lvl="1">
              <a:buFont typeface="Wingdings" panose="05000000000000000000" pitchFamily="2" charset="2"/>
              <a:buChar char="v"/>
            </a:pPr>
            <a:r>
              <a:rPr lang="hu-HU" dirty="0"/>
              <a:t> </a:t>
            </a:r>
            <a:r>
              <a:rPr lang="en-GB" dirty="0"/>
              <a:t>Prioritising between user content (curation)</a:t>
            </a:r>
          </a:p>
        </p:txBody>
      </p:sp>
    </p:spTree>
    <p:extLst>
      <p:ext uri="{BB962C8B-B14F-4D97-AF65-F5344CB8AC3E}">
        <p14:creationId xmlns:p14="http://schemas.microsoft.com/office/powerpoint/2010/main" val="22488455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a:t>
            </a:r>
          </a:p>
        </p:txBody>
      </p:sp>
      <p:sp>
        <p:nvSpPr>
          <p:cNvPr id="3" name="Tartalom helye 2"/>
          <p:cNvSpPr>
            <a:spLocks noGrp="1"/>
          </p:cNvSpPr>
          <p:nvPr>
            <p:ph idx="1"/>
          </p:nvPr>
        </p:nvSpPr>
        <p:spPr/>
        <p:txBody>
          <a:bodyPr>
            <a:normAutofit/>
          </a:bodyPr>
          <a:lstStyle/>
          <a:p>
            <a:r>
              <a:rPr lang="en-US" sz="2400" dirty="0"/>
              <a:t>The DSA retains the essence of the notice and takedown procedure</a:t>
            </a:r>
            <a:r>
              <a:rPr lang="hu-HU" sz="2400" dirty="0"/>
              <a:t> &amp;</a:t>
            </a:r>
            <a:r>
              <a:rPr lang="en-US" sz="2400" dirty="0"/>
              <a:t> platforms still cannot be obliged to monitor user content (Article</a:t>
            </a:r>
            <a:r>
              <a:rPr lang="hu-HU" sz="2400" dirty="0"/>
              <a:t>s</a:t>
            </a:r>
            <a:r>
              <a:rPr lang="en-US" sz="2400" dirty="0"/>
              <a:t> </a:t>
            </a:r>
            <a:r>
              <a:rPr lang="hu-HU" sz="2400" dirty="0"/>
              <a:t>6 &amp; </a:t>
            </a:r>
            <a:r>
              <a:rPr lang="en-US" sz="2400" dirty="0"/>
              <a:t>8</a:t>
            </a:r>
            <a:r>
              <a:rPr lang="hu-HU" sz="2400" dirty="0"/>
              <a:t>)</a:t>
            </a:r>
          </a:p>
          <a:p>
            <a:r>
              <a:rPr lang="en-US" sz="2400" dirty="0"/>
              <a:t>The DSA seek</a:t>
            </a:r>
            <a:r>
              <a:rPr lang="hu-HU" sz="2400" dirty="0"/>
              <a:t>s</a:t>
            </a:r>
            <a:r>
              <a:rPr lang="en-US" sz="2400" dirty="0"/>
              <a:t> to protect users’ freedom of expression</a:t>
            </a:r>
            <a:r>
              <a:rPr lang="hu-HU" sz="2400" dirty="0"/>
              <a:t>:</a:t>
            </a:r>
          </a:p>
          <a:p>
            <a:pPr lvl="1">
              <a:buFont typeface="Wingdings" panose="05000000000000000000" pitchFamily="2" charset="2"/>
              <a:buChar char="v"/>
            </a:pPr>
            <a:r>
              <a:rPr lang="hu-HU" dirty="0"/>
              <a:t> </a:t>
            </a:r>
            <a:r>
              <a:rPr lang="hu-HU" dirty="0" err="1"/>
              <a:t>it</a:t>
            </a:r>
            <a:r>
              <a:rPr lang="hu-HU" dirty="0"/>
              <a:t> s</a:t>
            </a:r>
            <a:r>
              <a:rPr lang="en-GB" dirty="0" err="1"/>
              <a:t>trengthens</a:t>
            </a:r>
            <a:r>
              <a:rPr lang="en-GB" dirty="0"/>
              <a:t> the position of users, in particular by providing procedural guarantees (through bigger transparency, the obligation to give reasons for a deletion of a content or suspension of an account, the right of independent review)</a:t>
            </a:r>
          </a:p>
          <a:p>
            <a:pPr lvl="1">
              <a:buFont typeface="Wingdings" panose="05000000000000000000" pitchFamily="2" charset="2"/>
              <a:buChar char="v"/>
            </a:pPr>
            <a:r>
              <a:rPr lang="hu-HU" dirty="0"/>
              <a:t> i</a:t>
            </a:r>
            <a:r>
              <a:rPr lang="en-US" dirty="0"/>
              <a:t>t requires users to be informed of the content removed by platforms and gives them the possibility to have recourse to dispute resolution mechanisms, as well as to the competent authorities or courts </a:t>
            </a:r>
            <a:endParaRPr lang="hu-HU" dirty="0"/>
          </a:p>
        </p:txBody>
      </p:sp>
    </p:spTree>
    <p:extLst>
      <p:ext uri="{BB962C8B-B14F-4D97-AF65-F5344CB8AC3E}">
        <p14:creationId xmlns:p14="http://schemas.microsoft.com/office/powerpoint/2010/main" val="342816787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 (2)</a:t>
            </a:r>
          </a:p>
        </p:txBody>
      </p:sp>
      <p:sp>
        <p:nvSpPr>
          <p:cNvPr id="3" name="Tartalom helye 2"/>
          <p:cNvSpPr>
            <a:spLocks noGrp="1"/>
          </p:cNvSpPr>
          <p:nvPr>
            <p:ph idx="1"/>
          </p:nvPr>
        </p:nvSpPr>
        <p:spPr/>
        <p:txBody>
          <a:bodyPr>
            <a:normAutofit fontScale="92500"/>
          </a:bodyPr>
          <a:lstStyle/>
          <a:p>
            <a:pPr indent="449580">
              <a:spcAft>
                <a:spcPts val="0"/>
              </a:spcAft>
            </a:pPr>
            <a:r>
              <a:rPr lang="en-GB" dirty="0">
                <a:ea typeface="Calibri" panose="020F0502020204030204" pitchFamily="34" charset="0"/>
                <a:cs typeface="Calibri" panose="020F0502020204030204" pitchFamily="34" charset="0"/>
              </a:rPr>
              <a:t>The DSA does not explicitly take action against legal, but </a:t>
            </a:r>
            <a:r>
              <a:rPr lang="hu-HU" dirty="0">
                <a:ea typeface="Calibri" panose="020F0502020204030204" pitchFamily="34" charset="0"/>
                <a:cs typeface="Calibri" panose="020F0502020204030204" pitchFamily="34" charset="0"/>
              </a:rPr>
              <a:t>“</a:t>
            </a:r>
            <a:r>
              <a:rPr lang="en-GB" dirty="0">
                <a:ea typeface="Calibri" panose="020F0502020204030204" pitchFamily="34" charset="0"/>
                <a:cs typeface="Calibri" panose="020F0502020204030204" pitchFamily="34" charset="0"/>
              </a:rPr>
              <a:t>dangerous” speech (such as disinformation) </a:t>
            </a:r>
          </a:p>
          <a:p>
            <a:pPr indent="449580">
              <a:spcAft>
                <a:spcPts val="0"/>
              </a:spcAft>
            </a:pPr>
            <a:r>
              <a:rPr lang="en-GB" dirty="0">
                <a:ea typeface="Calibri" panose="020F0502020204030204" pitchFamily="34" charset="0"/>
                <a:cs typeface="Calibri" panose="020F0502020204030204" pitchFamily="34" charset="0"/>
              </a:rPr>
              <a:t>Very large online platforms and very large online search engines must identify and analyse the potential negative effects of their operations (in particular their algorithms and recommendation systems) on freedom of expression and on “civil discourse and electoral processes” and then must take appropriate and effective measures to mitigate these risks </a:t>
            </a:r>
            <a:endParaRPr lang="hu-HU" dirty="0">
              <a:ea typeface="Calibri" panose="020F0502020204030204" pitchFamily="34" charset="0"/>
              <a:cs typeface="Calibri" panose="020F0502020204030204" pitchFamily="34" charset="0"/>
            </a:endParaRPr>
          </a:p>
          <a:p>
            <a:pPr indent="449580">
              <a:spcAft>
                <a:spcPts val="0"/>
              </a:spcAft>
            </a:pPr>
            <a:r>
              <a:rPr lang="en-GB" dirty="0">
                <a:ea typeface="Calibri" panose="020F0502020204030204" pitchFamily="34" charset="0"/>
                <a:cs typeface="Calibri" panose="020F0502020204030204" pitchFamily="34" charset="0"/>
              </a:rPr>
              <a:t>The DSA’s rules on codes of conduct encourage the management of such risks and promote the enforcement of codes (</a:t>
            </a:r>
            <a:r>
              <a:rPr lang="hu-HU" dirty="0" err="1">
                <a:ea typeface="Calibri" panose="020F0502020204030204" pitchFamily="34" charset="0"/>
                <a:cs typeface="Calibri" panose="020F0502020204030204" pitchFamily="34" charset="0"/>
              </a:rPr>
              <a:t>e.g</a:t>
            </a:r>
            <a:r>
              <a:rPr lang="hu-HU" dirty="0">
                <a:ea typeface="Calibri" panose="020F0502020204030204" pitchFamily="34" charset="0"/>
                <a:cs typeface="Calibri" panose="020F0502020204030204" pitchFamily="34" charset="0"/>
              </a:rPr>
              <a:t>.,</a:t>
            </a:r>
            <a:r>
              <a:rPr lang="en-GB" dirty="0">
                <a:ea typeface="Calibri" panose="020F0502020204030204" pitchFamily="34" charset="0"/>
                <a:cs typeface="Calibri" panose="020F0502020204030204" pitchFamily="34" charset="0"/>
              </a:rPr>
              <a:t> the Code of Practice on Disinformation)</a:t>
            </a:r>
          </a:p>
        </p:txBody>
      </p:sp>
    </p:spTree>
    <p:extLst>
      <p:ext uri="{BB962C8B-B14F-4D97-AF65-F5344CB8AC3E}">
        <p14:creationId xmlns:p14="http://schemas.microsoft.com/office/powerpoint/2010/main" val="234823155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err="1"/>
              <a:t>User</a:t>
            </a:r>
            <a:r>
              <a:rPr lang="hu-HU" sz="2800" cap="all" dirty="0"/>
              <a:t> </a:t>
            </a:r>
            <a:r>
              <a:rPr lang="hu-HU" sz="2800" cap="all" dirty="0" err="1"/>
              <a:t>freedom</a:t>
            </a:r>
            <a:r>
              <a:rPr lang="hu-HU" sz="2800" cap="all" dirty="0"/>
              <a:t> &amp; DSA (3)</a:t>
            </a:r>
          </a:p>
        </p:txBody>
      </p:sp>
      <p:sp>
        <p:nvSpPr>
          <p:cNvPr id="3" name="Tartalom helye 2"/>
          <p:cNvSpPr>
            <a:spLocks noGrp="1"/>
          </p:cNvSpPr>
          <p:nvPr>
            <p:ph idx="1"/>
          </p:nvPr>
        </p:nvSpPr>
        <p:spPr>
          <a:xfrm>
            <a:off x="838200" y="1543574"/>
            <a:ext cx="10515600" cy="5209564"/>
          </a:xfrm>
        </p:spPr>
        <p:txBody>
          <a:bodyPr>
            <a:noAutofit/>
          </a:bodyPr>
          <a:lstStyle/>
          <a:p>
            <a:r>
              <a:rPr lang="en-GB" sz="2400" dirty="0"/>
              <a:t>The democratic public sphere is protected by the DSA (Article 14), which states that the restrictions in the contractual clauses must take into account freedom of expression and media pluralism </a:t>
            </a:r>
          </a:p>
          <a:p>
            <a:pPr lvl="1">
              <a:buFont typeface="Wingdings" panose="05000000000000000000" pitchFamily="2" charset="2"/>
              <a:buChar char="v"/>
            </a:pPr>
            <a:r>
              <a:rPr lang="en-GB" sz="2000" dirty="0"/>
              <a:t>Providers of intermediary services shall act in a diligent, objective and proportionate manner in applying and enforcing the restrictions </a:t>
            </a:r>
            <a:r>
              <a:rPr lang="hu-HU" sz="2000" dirty="0"/>
              <a:t>(…)</a:t>
            </a:r>
            <a:r>
              <a:rPr lang="en-GB" sz="2000" dirty="0"/>
              <a:t> with </a:t>
            </a:r>
            <a:r>
              <a:rPr lang="en-GB" sz="2000" u="sng" dirty="0"/>
              <a:t>due regard to the rights and legitimate interests of all parties involved</a:t>
            </a:r>
            <a:r>
              <a:rPr lang="en-GB" sz="2000" dirty="0"/>
              <a:t>, including the fundamental rights of the recipients of the service, </a:t>
            </a:r>
            <a:r>
              <a:rPr lang="en-GB" sz="2000" u="sng" dirty="0"/>
              <a:t>such as the freedom of expression, freedom and pluralism of the media</a:t>
            </a:r>
            <a:r>
              <a:rPr lang="en-GB" sz="2000" dirty="0"/>
              <a:t>, and other fundamental rights and freedoms as enshrined in [CFR]</a:t>
            </a:r>
          </a:p>
          <a:p>
            <a:r>
              <a:rPr lang="en-GB" sz="2400" dirty="0"/>
              <a:t>The user may have recourse to the public authorities</a:t>
            </a:r>
          </a:p>
          <a:p>
            <a:pPr lvl="1">
              <a:buFont typeface="Wingdings" panose="05000000000000000000" pitchFamily="2" charset="2"/>
              <a:buChar char="v"/>
            </a:pPr>
            <a:r>
              <a:rPr lang="en-GB" sz="2000" dirty="0"/>
              <a:t>The seeds of the </a:t>
            </a:r>
            <a:r>
              <a:rPr lang="en-GB" sz="2000" dirty="0" err="1"/>
              <a:t>Drittwirkung</a:t>
            </a:r>
            <a:r>
              <a:rPr lang="en-GB" sz="2000" dirty="0"/>
              <a:t> doctrine</a:t>
            </a:r>
          </a:p>
          <a:p>
            <a:pPr lvl="1">
              <a:buFont typeface="Wingdings" panose="05000000000000000000" pitchFamily="2" charset="2"/>
              <a:buChar char="v"/>
            </a:pPr>
            <a:r>
              <a:rPr lang="en-GB" sz="2000" dirty="0"/>
              <a:t>Highlighting media pluralism as an important value</a:t>
            </a:r>
          </a:p>
        </p:txBody>
      </p:sp>
    </p:spTree>
    <p:extLst>
      <p:ext uri="{BB962C8B-B14F-4D97-AF65-F5344CB8AC3E}">
        <p14:creationId xmlns:p14="http://schemas.microsoft.com/office/powerpoint/2010/main" val="61586530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id="{4C6665CA-93ED-4A62-98E4-89BF096421F2}"/>
              </a:ext>
            </a:extLst>
          </p:cNvPr>
          <p:cNvSpPr>
            <a:spLocks noGrp="1"/>
          </p:cNvSpPr>
          <p:nvPr>
            <p:ph type="body" sz="half" idx="2"/>
          </p:nvPr>
        </p:nvSpPr>
        <p:spPr>
          <a:xfrm>
            <a:off x="527381" y="1220755"/>
            <a:ext cx="10440824" cy="5160573"/>
          </a:xfrm>
        </p:spPr>
        <p:txBody>
          <a:bodyPr>
            <a:normAutofit/>
          </a:bodyPr>
          <a:lstStyle/>
          <a:p>
            <a:pPr marL="457189" indent="-457189">
              <a:spcBef>
                <a:spcPts val="800"/>
              </a:spcBef>
              <a:spcAft>
                <a:spcPts val="800"/>
              </a:spcAft>
              <a:buFont typeface="Arial" panose="020B0604020202020204" pitchFamily="34" charset="0"/>
              <a:buChar char="•"/>
            </a:pPr>
            <a:r>
              <a:rPr lang="en-GB" dirty="0">
                <a:solidFill>
                  <a:schemeClr val="tx1"/>
                </a:solidFill>
              </a:rPr>
              <a:t>A truly effective process to protect users' freedom of expression</a:t>
            </a:r>
          </a:p>
          <a:p>
            <a:pPr marL="457189" indent="-457189">
              <a:spcBef>
                <a:spcPts val="800"/>
              </a:spcBef>
              <a:spcAft>
                <a:spcPts val="800"/>
              </a:spcAft>
              <a:buFont typeface="Arial" panose="020B0604020202020204" pitchFamily="34" charset="0"/>
              <a:buChar char="•"/>
            </a:pPr>
            <a:r>
              <a:rPr lang="en-GB" dirty="0">
                <a:solidFill>
                  <a:schemeClr val="tx1"/>
                </a:solidFill>
              </a:rPr>
              <a:t>Effective action against filter bubbles to protect diversity and exclude manipulation</a:t>
            </a:r>
          </a:p>
          <a:p>
            <a:pPr marL="457189" indent="-457189">
              <a:spcBef>
                <a:spcPts val="800"/>
              </a:spcBef>
              <a:spcAft>
                <a:spcPts val="800"/>
              </a:spcAft>
              <a:buFont typeface="Arial" panose="020B0604020202020204" pitchFamily="34" charset="0"/>
              <a:buChar char="•"/>
            </a:pPr>
            <a:r>
              <a:rPr lang="en-GB" dirty="0">
                <a:solidFill>
                  <a:schemeClr val="tx1"/>
                </a:solidFill>
              </a:rPr>
              <a:t>Regulation of fake news &amp; disinformation</a:t>
            </a:r>
          </a:p>
          <a:p>
            <a:pPr marL="457189" indent="-457189">
              <a:spcBef>
                <a:spcPts val="800"/>
              </a:spcBef>
              <a:spcAft>
                <a:spcPts val="800"/>
              </a:spcAft>
              <a:buFont typeface="Arial" panose="020B0604020202020204" pitchFamily="34" charset="0"/>
              <a:buChar char="•"/>
            </a:pPr>
            <a:r>
              <a:rPr lang="en-GB" dirty="0">
                <a:solidFill>
                  <a:schemeClr val="tx1"/>
                </a:solidFill>
              </a:rPr>
              <a:t>Ensuring the availability of public interest content</a:t>
            </a:r>
          </a:p>
        </p:txBody>
      </p:sp>
      <p:sp>
        <p:nvSpPr>
          <p:cNvPr id="4" name="Szöveg helye 3">
            <a:extLst>
              <a:ext uri="{FF2B5EF4-FFF2-40B4-BE49-F238E27FC236}">
                <a16:creationId xmlns:a16="http://schemas.microsoft.com/office/drawing/2014/main" id="{C2144D6D-6194-47E7-99A3-3A21EFCA8348}"/>
              </a:ext>
            </a:extLst>
          </p:cNvPr>
          <p:cNvSpPr>
            <a:spLocks noGrp="1"/>
          </p:cNvSpPr>
          <p:nvPr>
            <p:ph type="body" sz="half" idx="11"/>
          </p:nvPr>
        </p:nvSpPr>
        <p:spPr>
          <a:xfrm>
            <a:off x="888275" y="452453"/>
            <a:ext cx="10079930" cy="548680"/>
          </a:xfrm>
        </p:spPr>
        <p:txBody>
          <a:bodyPr>
            <a:normAutofit/>
          </a:bodyPr>
          <a:lstStyle/>
          <a:p>
            <a:pPr algn="ctr"/>
            <a:r>
              <a:rPr lang="hu-HU" sz="2800" b="1" cap="all" dirty="0" err="1">
                <a:solidFill>
                  <a:schemeClr val="tx1"/>
                </a:solidFill>
              </a:rPr>
              <a:t>What’s</a:t>
            </a:r>
            <a:r>
              <a:rPr lang="hu-HU" sz="2800" b="1" cap="all" dirty="0">
                <a:solidFill>
                  <a:schemeClr val="tx1"/>
                </a:solidFill>
              </a:rPr>
              <a:t> </a:t>
            </a:r>
            <a:r>
              <a:rPr lang="hu-HU" sz="2800" b="1" cap="all" dirty="0" err="1">
                <a:solidFill>
                  <a:schemeClr val="tx1"/>
                </a:solidFill>
              </a:rPr>
              <a:t>not</a:t>
            </a:r>
            <a:r>
              <a:rPr lang="hu-HU" sz="2800" b="1" cap="all" dirty="0">
                <a:solidFill>
                  <a:schemeClr val="tx1"/>
                </a:solidFill>
              </a:rPr>
              <a:t> in </a:t>
            </a:r>
            <a:r>
              <a:rPr lang="hu-HU" sz="2800" b="1" cap="all" dirty="0" err="1">
                <a:solidFill>
                  <a:schemeClr val="tx1"/>
                </a:solidFill>
              </a:rPr>
              <a:t>the</a:t>
            </a:r>
            <a:r>
              <a:rPr lang="hu-HU" sz="2800" b="1" cap="all" dirty="0">
                <a:solidFill>
                  <a:schemeClr val="tx1"/>
                </a:solidFill>
              </a:rPr>
              <a:t> DSA?</a:t>
            </a:r>
          </a:p>
        </p:txBody>
      </p:sp>
    </p:spTree>
    <p:extLst>
      <p:ext uri="{BB962C8B-B14F-4D97-AF65-F5344CB8AC3E}">
        <p14:creationId xmlns:p14="http://schemas.microsoft.com/office/powerpoint/2010/main" val="25328447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2800" cap="all" dirty="0"/>
              <a:t>THE POSSIBLE WAYS FORWARD </a:t>
            </a:r>
            <a:br>
              <a:rPr lang="hu-HU" sz="2800" cap="all" dirty="0"/>
            </a:br>
            <a:r>
              <a:rPr lang="hu-HU" sz="2800" cap="all" dirty="0"/>
              <a:t>FOR PLATFORM REGULATION</a:t>
            </a:r>
          </a:p>
        </p:txBody>
      </p:sp>
      <p:sp>
        <p:nvSpPr>
          <p:cNvPr id="3" name="Tartalom helye 2"/>
          <p:cNvSpPr>
            <a:spLocks noGrp="1"/>
          </p:cNvSpPr>
          <p:nvPr>
            <p:ph idx="1"/>
          </p:nvPr>
        </p:nvSpPr>
        <p:spPr/>
        <p:txBody>
          <a:bodyPr>
            <a:noAutofit/>
          </a:bodyPr>
          <a:lstStyle/>
          <a:p>
            <a:r>
              <a:rPr lang="hu-HU" sz="2400" dirty="0" err="1"/>
              <a:t>Common</a:t>
            </a:r>
            <a:r>
              <a:rPr lang="hu-HU" sz="2400" dirty="0"/>
              <a:t> </a:t>
            </a:r>
            <a:r>
              <a:rPr lang="hu-HU" sz="2400" dirty="0" err="1"/>
              <a:t>carrier</a:t>
            </a:r>
            <a:r>
              <a:rPr lang="hu-HU" sz="2400" dirty="0"/>
              <a:t> </a:t>
            </a:r>
            <a:r>
              <a:rPr lang="hu-HU" sz="2400" dirty="0" err="1"/>
              <a:t>doctrine</a:t>
            </a:r>
            <a:endParaRPr lang="hu-HU" sz="2400" dirty="0"/>
          </a:p>
          <a:p>
            <a:r>
              <a:rPr lang="en-GB" sz="2400" dirty="0"/>
              <a:t>Public forum doctrine</a:t>
            </a:r>
          </a:p>
          <a:p>
            <a:r>
              <a:rPr lang="en-GB" sz="2400" dirty="0"/>
              <a:t>State action doctrine</a:t>
            </a:r>
          </a:p>
          <a:p>
            <a:r>
              <a:rPr lang="en-GB" sz="2400" dirty="0"/>
              <a:t>Horizontal effect of fundamental rights</a:t>
            </a:r>
            <a:endParaRPr lang="hu-HU" sz="2400" dirty="0"/>
          </a:p>
          <a:p>
            <a:r>
              <a:rPr lang="hu-HU" sz="2400" dirty="0"/>
              <a:t>M</a:t>
            </a:r>
            <a:r>
              <a:rPr lang="en-GB" sz="2400" dirty="0" err="1"/>
              <a:t>edia</a:t>
            </a:r>
            <a:r>
              <a:rPr lang="en-GB" sz="2400" dirty="0"/>
              <a:t> regulation</a:t>
            </a:r>
          </a:p>
          <a:p>
            <a:endParaRPr lang="en-GB" sz="2000" dirty="0"/>
          </a:p>
        </p:txBody>
      </p:sp>
    </p:spTree>
    <p:extLst>
      <p:ext uri="{BB962C8B-B14F-4D97-AF65-F5344CB8AC3E}">
        <p14:creationId xmlns:p14="http://schemas.microsoft.com/office/powerpoint/2010/main" val="349734687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00668"/>
            <a:ext cx="10515600" cy="1644241"/>
          </a:xfrm>
        </p:spPr>
        <p:txBody>
          <a:bodyPr>
            <a:normAutofit/>
          </a:bodyPr>
          <a:lstStyle/>
          <a:p>
            <a:pPr algn="ctr"/>
            <a:r>
              <a:rPr lang="hu-HU" sz="2800" cap="all" dirty="0" err="1">
                <a:solidFill>
                  <a:prstClr val="black"/>
                </a:solidFill>
              </a:rPr>
              <a:t>common</a:t>
            </a:r>
            <a:r>
              <a:rPr lang="hu-HU" sz="2800" cap="all" dirty="0">
                <a:solidFill>
                  <a:prstClr val="black"/>
                </a:solidFill>
              </a:rPr>
              <a:t> </a:t>
            </a:r>
            <a:r>
              <a:rPr lang="hu-HU" sz="2800" cap="all" dirty="0" err="1">
                <a:solidFill>
                  <a:prstClr val="black"/>
                </a:solidFill>
              </a:rPr>
              <a:t>carrier</a:t>
            </a:r>
            <a:r>
              <a:rPr lang="hu-HU" sz="2800" cap="all" dirty="0">
                <a:solidFill>
                  <a:prstClr val="black"/>
                </a:solidFill>
              </a:rPr>
              <a:t> </a:t>
            </a:r>
            <a:r>
              <a:rPr lang="hu-HU" sz="2800" cap="all" dirty="0" err="1">
                <a:solidFill>
                  <a:prstClr val="black"/>
                </a:solidFill>
              </a:rPr>
              <a:t>doctrine</a:t>
            </a:r>
            <a:r>
              <a:rPr lang="hu-HU" sz="2800" cap="all" dirty="0">
                <a:solidFill>
                  <a:prstClr val="black"/>
                </a:solidFill>
              </a:rPr>
              <a:t> – </a:t>
            </a:r>
            <a:br>
              <a:rPr lang="hu-HU" sz="2800" cap="all" dirty="0">
                <a:solidFill>
                  <a:prstClr val="black"/>
                </a:solidFill>
              </a:rPr>
            </a:br>
            <a:r>
              <a:rPr lang="hu-HU" sz="2800" cap="all" dirty="0">
                <a:solidFill>
                  <a:prstClr val="black"/>
                </a:solidFill>
              </a:rPr>
              <a:t>Texas </a:t>
            </a:r>
            <a:r>
              <a:rPr lang="hu-HU" sz="2800" cap="all" dirty="0" err="1">
                <a:solidFill>
                  <a:prstClr val="black"/>
                </a:solidFill>
              </a:rPr>
              <a:t>law</a:t>
            </a:r>
            <a:r>
              <a:rPr lang="hu-HU" sz="2800" cap="all" dirty="0">
                <a:solidFill>
                  <a:prstClr val="black"/>
                </a:solidFill>
              </a:rPr>
              <a:t> (HB 20)</a:t>
            </a:r>
            <a:endParaRPr lang="hu-HU" sz="2800" cap="all" dirty="0"/>
          </a:p>
        </p:txBody>
      </p:sp>
      <p:sp>
        <p:nvSpPr>
          <p:cNvPr id="3" name="Tartalom helye 2"/>
          <p:cNvSpPr>
            <a:spLocks noGrp="1"/>
          </p:cNvSpPr>
          <p:nvPr>
            <p:ph idx="1"/>
          </p:nvPr>
        </p:nvSpPr>
        <p:spPr>
          <a:xfrm>
            <a:off x="838200" y="1543574"/>
            <a:ext cx="10515600" cy="4633389"/>
          </a:xfrm>
        </p:spPr>
        <p:txBody>
          <a:bodyPr>
            <a:normAutofit/>
          </a:bodyPr>
          <a:lstStyle/>
          <a:p>
            <a:r>
              <a:rPr lang="en-US" sz="2400" dirty="0"/>
              <a:t>The law prohibits social media platforms from "censoring" the "expressions" of users in the state of Texas on the basis of their "viewpoints", or their geographical location within the state of Texas</a:t>
            </a:r>
            <a:endParaRPr lang="hu-HU" sz="2400" dirty="0"/>
          </a:p>
          <a:p>
            <a:r>
              <a:rPr lang="en-US" sz="2400" dirty="0"/>
              <a:t>This includes removal, moderation, or labeling posts with warnings or disclaimers</a:t>
            </a:r>
            <a:endParaRPr lang="hu-HU" sz="2400" dirty="0"/>
          </a:p>
          <a:p>
            <a:r>
              <a:rPr lang="en-US" sz="2400" dirty="0"/>
              <a:t>Social media platforms may only "censor" content if it is unlawful, they are "specifically authorized" to do so by federal law, based on requests from "an organization with the purpose of preventing the sexual exploitation of children or protecting survivors of sexual abuse from ongoing harassment", or "directly incites" criminal activity or contains threats of violence against persons based on protected categories</a:t>
            </a:r>
            <a:endParaRPr lang="hu-HU" sz="2400" dirty="0"/>
          </a:p>
        </p:txBody>
      </p:sp>
    </p:spTree>
    <p:extLst>
      <p:ext uri="{BB962C8B-B14F-4D97-AF65-F5344CB8AC3E}">
        <p14:creationId xmlns:p14="http://schemas.microsoft.com/office/powerpoint/2010/main" val="228132204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27017" y="365125"/>
            <a:ext cx="10726783" cy="1325563"/>
          </a:xfrm>
        </p:spPr>
        <p:txBody>
          <a:bodyPr>
            <a:normAutofit/>
          </a:bodyPr>
          <a:lstStyle/>
          <a:p>
            <a:pPr algn="ctr"/>
            <a:r>
              <a:rPr lang="hu-HU" sz="2800" cap="all" dirty="0" err="1"/>
              <a:t>NetChoice</a:t>
            </a:r>
            <a:r>
              <a:rPr lang="hu-HU" sz="2800" cap="all" dirty="0"/>
              <a:t>, LLC v. </a:t>
            </a:r>
            <a:r>
              <a:rPr lang="hu-HU" sz="2800" cap="all" dirty="0" err="1"/>
              <a:t>Paxton</a:t>
            </a:r>
            <a:r>
              <a:rPr lang="hu-HU" sz="2800" cap="all" dirty="0"/>
              <a:t>, 5th </a:t>
            </a:r>
            <a:r>
              <a:rPr lang="hu-HU" sz="2800" cap="all" dirty="0" err="1"/>
              <a:t>Cir</a:t>
            </a:r>
            <a:r>
              <a:rPr lang="hu-HU" sz="2800" cap="all" dirty="0"/>
              <a:t>. (2022)</a:t>
            </a:r>
          </a:p>
        </p:txBody>
      </p:sp>
      <p:sp>
        <p:nvSpPr>
          <p:cNvPr id="3" name="Tartalom helye 2"/>
          <p:cNvSpPr>
            <a:spLocks noGrp="1"/>
          </p:cNvSpPr>
          <p:nvPr>
            <p:ph idx="1"/>
          </p:nvPr>
        </p:nvSpPr>
        <p:spPr/>
        <p:txBody>
          <a:bodyPr>
            <a:normAutofit/>
          </a:bodyPr>
          <a:lstStyle/>
          <a:p>
            <a:r>
              <a:rPr lang="en-GB" sz="2400" dirty="0"/>
              <a:t>“We reject the idea that corporations have a freewheeling First Amendment right to censor what people say</a:t>
            </a:r>
            <a:r>
              <a:rPr lang="hu-HU" sz="2400" dirty="0"/>
              <a:t>.</a:t>
            </a:r>
            <a:r>
              <a:rPr lang="en-GB" sz="2400" dirty="0"/>
              <a:t>” </a:t>
            </a:r>
          </a:p>
          <a:p>
            <a:r>
              <a:rPr lang="en-GB" sz="2400" dirty="0"/>
              <a:t>“The Platforms are not newspapers. Their censorship is not speech</a:t>
            </a:r>
            <a:r>
              <a:rPr lang="hu-HU" sz="2400" dirty="0"/>
              <a:t>.</a:t>
            </a:r>
            <a:r>
              <a:rPr lang="en-GB" sz="2400" dirty="0"/>
              <a:t>”</a:t>
            </a:r>
          </a:p>
          <a:p>
            <a:r>
              <a:rPr lang="en-GB" sz="2400" dirty="0"/>
              <a:t>“Social media platforms with the largest number of users are common carriers by virtue of their market dominance</a:t>
            </a:r>
            <a:r>
              <a:rPr lang="hu-HU" sz="2400" dirty="0"/>
              <a:t>.</a:t>
            </a:r>
            <a:r>
              <a:rPr lang="en-GB" sz="2400" dirty="0"/>
              <a:t>” </a:t>
            </a:r>
            <a:r>
              <a:rPr lang="en-GB" sz="2400" dirty="0">
                <a:ea typeface="Cambria" panose="02040503050406030204" pitchFamily="18" charset="0"/>
              </a:rPr>
              <a:t>→ whereas the platforms engage in viewpoint-based discrimination</a:t>
            </a:r>
          </a:p>
          <a:p>
            <a:pPr marL="0" indent="0">
              <a:buNone/>
            </a:pPr>
            <a:r>
              <a:rPr lang="hu-HU" sz="2400" dirty="0"/>
              <a:t>(</a:t>
            </a:r>
            <a:r>
              <a:rPr lang="en-GB" sz="2400" dirty="0"/>
              <a:t>Common carrier doctrine limiting discrimination when providing the service</a:t>
            </a:r>
            <a:r>
              <a:rPr lang="en-US" sz="2400" dirty="0"/>
              <a:t>&gt;</a:t>
            </a:r>
            <a:r>
              <a:rPr lang="hu-HU" sz="2400" dirty="0"/>
              <a:t> </a:t>
            </a:r>
            <a:r>
              <a:rPr lang="en-GB" sz="2400" dirty="0"/>
              <a:t>a “duty to serve”. E.g. courts, education, electricity, telephone, post – publicly/privately owned)</a:t>
            </a:r>
          </a:p>
          <a:p>
            <a:r>
              <a:rPr lang="en-GB" sz="2400" dirty="0">
                <a:ea typeface="Cambria" panose="02040503050406030204" pitchFamily="18" charset="0"/>
              </a:rPr>
              <a:t>Certain platforms have effective monopoly</a:t>
            </a:r>
            <a:endParaRPr lang="en-GB" sz="2400" dirty="0"/>
          </a:p>
        </p:txBody>
      </p:sp>
    </p:spTree>
    <p:extLst>
      <p:ext uri="{BB962C8B-B14F-4D97-AF65-F5344CB8AC3E}">
        <p14:creationId xmlns:p14="http://schemas.microsoft.com/office/powerpoint/2010/main" val="253686799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KE_prezentációs sablon_magyar" id="{831D2E55-ABA1-4B32-9489-10F8A0BA3D05}" vid="{3241A8A8-8EB7-4A50-8004-E15F0A5486A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NKE_prezentációs sablon_angol</Template>
  <TotalTime>2013</TotalTime>
  <Words>1571</Words>
  <Application>Microsoft Office PowerPoint</Application>
  <PresentationFormat>Szélesvásznú</PresentationFormat>
  <Paragraphs>95</Paragraphs>
  <Slides>16</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16</vt:i4>
      </vt:variant>
    </vt:vector>
  </HeadingPairs>
  <TitlesOfParts>
    <vt:vector size="23" baseType="lpstr">
      <vt:lpstr>Arial</vt:lpstr>
      <vt:lpstr>Calibri</vt:lpstr>
      <vt:lpstr>Cambria</vt:lpstr>
      <vt:lpstr>Symbol</vt:lpstr>
      <vt:lpstr>Verdana</vt:lpstr>
      <vt:lpstr>Wingdings</vt:lpstr>
      <vt:lpstr>Office-téma</vt:lpstr>
      <vt:lpstr>  The protection of  freedom of expression  from social media platforms  – possible ways forward  András Koltay </vt:lpstr>
      <vt:lpstr>Platforms &amp; free expression</vt:lpstr>
      <vt:lpstr>User freedom &amp; DSA</vt:lpstr>
      <vt:lpstr>User freedom &amp; DSA (2)</vt:lpstr>
      <vt:lpstr>User freedom &amp; DSA (3)</vt:lpstr>
      <vt:lpstr>PowerPoint-bemutató</vt:lpstr>
      <vt:lpstr>THE POSSIBLE WAYS FORWARD  FOR PLATFORM REGULATION</vt:lpstr>
      <vt:lpstr>common carrier doctrine –  Texas law (HB 20)</vt:lpstr>
      <vt:lpstr>NetChoice, LLC v. Paxton, 5th Cir. (2022)</vt:lpstr>
      <vt:lpstr>US Public Forum Doctrine</vt:lpstr>
      <vt:lpstr>The Possible Application  of the Public Forum Doctrine</vt:lpstr>
      <vt:lpstr>US state action doctrine</vt:lpstr>
      <vt:lpstr>The INDIRECT Horizontal Effect of Fundamental Rights </vt:lpstr>
      <vt:lpstr>Platform Regulation  in the Interest of the Public?</vt:lpstr>
      <vt:lpstr>Applying the Principles of Media Regulation to Social Media Platforms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IJIG</cp:lastModifiedBy>
  <cp:revision>71</cp:revision>
  <dcterms:created xsi:type="dcterms:W3CDTF">2020-01-30T10:32:53Z</dcterms:created>
  <dcterms:modified xsi:type="dcterms:W3CDTF">2023-04-19T10:05:23Z</dcterms:modified>
</cp:coreProperties>
</file>