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78" r:id="rId3"/>
    <p:sldId id="280" r:id="rId4"/>
    <p:sldId id="281" r:id="rId5"/>
    <p:sldId id="279" r:id="rId6"/>
    <p:sldId id="263" r:id="rId7"/>
    <p:sldId id="282" r:id="rId8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569" autoAdjust="0"/>
  </p:normalViewPr>
  <p:slideViewPr>
    <p:cSldViewPr snapToGrid="0" snapToObjects="1">
      <p:cViewPr varScale="1">
        <p:scale>
          <a:sx n="67" d="100"/>
          <a:sy n="67" d="100"/>
        </p:scale>
        <p:origin x="12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2A0A-3FC0-3346-A69A-8137ADF09294}" type="datetimeFigureOut">
              <a:rPr lang="en-US" smtClean="0"/>
              <a:pPr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D0728-DC7B-E648-80D3-C460AB79C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95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49EC0-CA03-4429-9E33-B13BB9524050}" type="datetimeFigureOut">
              <a:rPr lang="hu-HU" smtClean="0"/>
              <a:pPr/>
              <a:t>2022. 04. 27.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57704-1DA0-4091-8021-4D42EB0D9CF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0183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D4D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62000" y="3290061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1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3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rot="16200000">
            <a:off x="3895539" y="2982632"/>
            <a:ext cx="6041464" cy="76201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5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4D4D4D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  <a:latin typeface="Arial"/>
                <a:cs typeface="Arial"/>
              </a:defRPr>
            </a:lvl1pPr>
            <a:lvl2pPr>
              <a:defRPr>
                <a:solidFill>
                  <a:srgbClr val="4D4D4D"/>
                </a:solidFill>
                <a:latin typeface="Arial"/>
                <a:cs typeface="Arial"/>
              </a:defRPr>
            </a:lvl2pPr>
            <a:lvl3pPr>
              <a:defRPr>
                <a:solidFill>
                  <a:srgbClr val="4D4D4D"/>
                </a:solidFill>
                <a:latin typeface="Arial"/>
                <a:cs typeface="Arial"/>
              </a:defRPr>
            </a:lvl3pPr>
            <a:lvl4pPr>
              <a:defRPr>
                <a:solidFill>
                  <a:srgbClr val="4D4D4D"/>
                </a:solidFill>
                <a:latin typeface="Arial"/>
                <a:cs typeface="Arial"/>
              </a:defRPr>
            </a:lvl4pPr>
            <a:lvl5pPr>
              <a:defRPr>
                <a:solidFill>
                  <a:srgbClr val="4D4D4D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1219200"/>
            <a:ext cx="86868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5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4D4D4D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4D4D4D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62000" y="4430805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6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4D4D4D"/>
                </a:solidFill>
              </a:defRPr>
            </a:lvl1pPr>
            <a:lvl2pPr>
              <a:defRPr sz="2400">
                <a:solidFill>
                  <a:srgbClr val="4D4D4D"/>
                </a:solidFill>
              </a:defRPr>
            </a:lvl2pPr>
            <a:lvl3pPr>
              <a:defRPr sz="2000">
                <a:solidFill>
                  <a:srgbClr val="4D4D4D"/>
                </a:solidFill>
              </a:defRPr>
            </a:lvl3pPr>
            <a:lvl4pPr>
              <a:defRPr sz="1800">
                <a:solidFill>
                  <a:srgbClr val="4D4D4D"/>
                </a:solidFill>
              </a:defRPr>
            </a:lvl4pPr>
            <a:lvl5pPr>
              <a:defRPr sz="1800">
                <a:solidFill>
                  <a:srgbClr val="4D4D4D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1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762000" y="1219200"/>
            <a:ext cx="8382000" cy="76200"/>
          </a:xfrm>
          <a:prstGeom prst="rect">
            <a:avLst/>
          </a:prstGeom>
          <a:solidFill>
            <a:srgbClr val="EDA021"/>
          </a:solidFill>
          <a:ln>
            <a:solidFill>
              <a:schemeClr val="bg1"/>
            </a:solidFill>
          </a:ln>
          <a:effectLst>
            <a:outerShdw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1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9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03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403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80320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824" y="411480"/>
            <a:ext cx="2551176" cy="507492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pic>
        <p:nvPicPr>
          <p:cNvPr id="9" name="Picture 8" descr="elteajk_belso_logo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200" y="5823954"/>
            <a:ext cx="1980710" cy="103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2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4D4D4D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4D4D4D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4D4D4D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4D4D4D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4D4D4D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4D4D4D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azekas.janos@ajk.elte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762000" y="609600"/>
            <a:ext cx="7848600" cy="8382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200" dirty="0">
              <a:solidFill>
                <a:srgbClr val="56626A"/>
              </a:solidFill>
              <a:latin typeface="Arial"/>
              <a:cs typeface="Arial"/>
            </a:endParaRPr>
          </a:p>
        </p:txBody>
      </p:sp>
      <p:sp>
        <p:nvSpPr>
          <p:cNvPr id="46" name="Title 45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2373085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kormányzati tevékenység felülvizsgálatának közigazgatási eljárásjogi és perjogi vonatkozásai</a:t>
            </a:r>
            <a:endParaRPr lang="hu-HU" dirty="0"/>
          </a:p>
        </p:txBody>
      </p:sp>
      <p:sp>
        <p:nvSpPr>
          <p:cNvPr id="47" name="Subtitle 46"/>
          <p:cNvSpPr>
            <a:spLocks noGrp="1"/>
          </p:cNvSpPr>
          <p:nvPr>
            <p:ph type="subTitle" idx="1"/>
          </p:nvPr>
        </p:nvSpPr>
        <p:spPr>
          <a:xfrm>
            <a:off x="1371600" y="3600449"/>
            <a:ext cx="6400800" cy="2330087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Dr. Fazekas János egyetemi docens</a:t>
            </a:r>
          </a:p>
          <a:p>
            <a:r>
              <a:rPr lang="hu-HU" dirty="0"/>
              <a:t>ELTE ÁJK Közigazgatási Jogi Tanszék</a:t>
            </a:r>
          </a:p>
          <a:p>
            <a:r>
              <a:rPr lang="hu-HU" dirty="0">
                <a:hlinkClick r:id="rId2"/>
              </a:rPr>
              <a:t>fazekas.janos@ajk.elte.hu</a:t>
            </a:r>
            <a:r>
              <a:rPr lang="hu-HU" dirty="0"/>
              <a:t> </a:t>
            </a:r>
          </a:p>
          <a:p>
            <a:r>
              <a:rPr lang="hu-HU" dirty="0"/>
              <a:t>„A hatósági eljárás és eljárásjog kihívásai”</a:t>
            </a:r>
          </a:p>
          <a:p>
            <a:r>
              <a:rPr lang="hu-HU" dirty="0"/>
              <a:t>Országos Közigazgatástudományi Találkozó</a:t>
            </a:r>
          </a:p>
          <a:p>
            <a:r>
              <a:rPr lang="hu-HU" dirty="0"/>
              <a:t>Kecskemét, 2022. április 28-29.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1767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noProof="1"/>
              <a:t>A kormányzati tevékenység</a:t>
            </a:r>
            <a:endParaRPr lang="en-US" noProof="1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political</a:t>
            </a:r>
            <a:r>
              <a:rPr lang="hu-HU" dirty="0"/>
              <a:t> </a:t>
            </a:r>
            <a:r>
              <a:rPr lang="hu-HU" dirty="0" err="1"/>
              <a:t>question</a:t>
            </a:r>
            <a:r>
              <a:rPr lang="hu-HU" dirty="0"/>
              <a:t> </a:t>
            </a:r>
            <a:r>
              <a:rPr lang="hu-HU" dirty="0" err="1"/>
              <a:t>doctrine</a:t>
            </a:r>
            <a:r>
              <a:rPr lang="hu-HU" dirty="0"/>
              <a:t> (USA Legfelsőbb Bíróság)</a:t>
            </a:r>
          </a:p>
          <a:p>
            <a:r>
              <a:rPr lang="hu-HU" dirty="0"/>
              <a:t>politikai döntések</a:t>
            </a:r>
          </a:p>
          <a:p>
            <a:r>
              <a:rPr lang="hu-HU" dirty="0"/>
              <a:t>széles mérlegelési jogkör (diszkréció)</a:t>
            </a:r>
          </a:p>
          <a:p>
            <a:r>
              <a:rPr lang="hu-HU" dirty="0"/>
              <a:t>nincs védendő jogi helyzet </a:t>
            </a:r>
            <a:r>
              <a:rPr lang="hu-HU" dirty="0">
                <a:sym typeface="Wingdings" panose="05000000000000000000" pitchFamily="2" charset="2"/>
              </a:rPr>
              <a:t> nincs bírói felülvizsgálat</a:t>
            </a:r>
            <a:endParaRPr lang="hu-HU" dirty="0"/>
          </a:p>
          <a:p>
            <a:r>
              <a:rPr lang="hu-HU" dirty="0"/>
              <a:t>vagy mégis van?</a:t>
            </a:r>
          </a:p>
        </p:txBody>
      </p:sp>
    </p:spTree>
    <p:extLst>
      <p:ext uri="{BB962C8B-B14F-4D97-AF65-F5344CB8AC3E}">
        <p14:creationId xmlns:p14="http://schemas.microsoft.com/office/powerpoint/2010/main" val="2021597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ED3429-5B9B-489B-9FCD-F2BE2C14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kormányzati tevékenység a Kp.-ban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F0A83BE-5846-44B7-AAF0-328CCB655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dirty="0"/>
              <a:t>„Ha törvény eltérően nem rendelkezik, nincs helye közigazgatási jogvitának a kormányzati tevékenységgel, így különösen a honvédelemmel, az idegenrendészettel és a külügyekkel kapcsolatban.” [4. § (4) bekezdés a) pont]</a:t>
            </a:r>
          </a:p>
          <a:p>
            <a:r>
              <a:rPr lang="hu-HU" dirty="0"/>
              <a:t>hézagmentes jogvédelem </a:t>
            </a:r>
            <a:r>
              <a:rPr lang="hu-HU" dirty="0">
                <a:sym typeface="Wingdings" panose="05000000000000000000" pitchFamily="2" charset="2"/>
              </a:rPr>
              <a:t> kivételi szabály kell</a:t>
            </a:r>
          </a:p>
          <a:p>
            <a:r>
              <a:rPr lang="hu-HU" dirty="0">
                <a:sym typeface="Wingdings" panose="05000000000000000000" pitchFamily="2" charset="2"/>
              </a:rPr>
              <a:t>idegenrendészet?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7901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00009D4-6E12-4AA0-80EF-478222E2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Karácsony v. Gulyás (Kúria Kvk.III.38.043/2019.)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ADFEDBC-6995-4BE4-B658-5F4880E72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önkormányzati választási kampány, 2019</a:t>
            </a:r>
          </a:p>
          <a:p>
            <a:r>
              <a:rPr lang="hu-HU" dirty="0"/>
              <a:t>Gulyás, Kormányinfó: „Karácsony nem működik együtt a Kormánnyal, ezért alkalmatlan” – kampány- vagy kormányzati tevékenység?</a:t>
            </a:r>
          </a:p>
          <a:p>
            <a:r>
              <a:rPr lang="hu-HU" dirty="0"/>
              <a:t>NVB, Kúria: Kp. szerinti kormányzati tevékenység, nincs </a:t>
            </a:r>
            <a:r>
              <a:rPr lang="hu-HU" dirty="0" err="1"/>
              <a:t>Ve</a:t>
            </a:r>
            <a:r>
              <a:rPr lang="hu-HU" dirty="0"/>
              <a:t>. hatálya alatt</a:t>
            </a:r>
          </a:p>
          <a:p>
            <a:pPr lvl="1"/>
            <a:r>
              <a:rPr lang="hu-HU" dirty="0"/>
              <a:t>Gulyás felelős Bp. fejlesztéséért, szakmai álláspontot fejtett ki</a:t>
            </a:r>
          </a:p>
        </p:txBody>
      </p:sp>
    </p:spTree>
    <p:extLst>
      <p:ext uri="{BB962C8B-B14F-4D97-AF65-F5344CB8AC3E}">
        <p14:creationId xmlns:p14="http://schemas.microsoft.com/office/powerpoint/2010/main" val="3176734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9F182B-471D-4E3A-A3BE-CC99135E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SZFE-ügy (Kúria </a:t>
            </a:r>
            <a:r>
              <a:rPr lang="hu-HU" dirty="0" err="1"/>
              <a:t>Kpkf</a:t>
            </a:r>
            <a:r>
              <a:rPr lang="hu-HU" dirty="0"/>
              <a:t>. 40.129/2021.)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A333FAD-F37E-4E46-873A-D3243E21E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Színház- és Filmművészeti Egyetem (SZFE) fenntartóváltása – „kultúrharc”</a:t>
            </a:r>
          </a:p>
          <a:p>
            <a:r>
              <a:rPr lang="hu-HU" dirty="0"/>
              <a:t>ITM és SZFA közös kérelme OH-hoz a fenntartói jog átadása nyilvántartásba vétele iránt</a:t>
            </a:r>
          </a:p>
          <a:p>
            <a:r>
              <a:rPr lang="hu-HU" dirty="0"/>
              <a:t>FRKP-1110 számú adatlapot támadja meg egy hallgató keresettel</a:t>
            </a:r>
          </a:p>
          <a:p>
            <a:r>
              <a:rPr lang="hu-HU" dirty="0"/>
              <a:t>ITM </a:t>
            </a:r>
            <a:r>
              <a:rPr lang="hu-HU" dirty="0" err="1"/>
              <a:t>védirata</a:t>
            </a:r>
            <a:r>
              <a:rPr lang="hu-HU" dirty="0"/>
              <a:t>: adatlap egy kormányzati tevékenységen alapuló kérelem</a:t>
            </a:r>
          </a:p>
          <a:p>
            <a:r>
              <a:rPr lang="hu-HU" dirty="0"/>
              <a:t>1. f. bíróság visszautasítja a keresetet, egyetért ITM-</a:t>
            </a:r>
            <a:r>
              <a:rPr lang="hu-HU" dirty="0" err="1"/>
              <a:t>mel</a:t>
            </a:r>
            <a:endParaRPr lang="hu-HU" dirty="0"/>
          </a:p>
          <a:p>
            <a:r>
              <a:rPr lang="hu-HU" dirty="0"/>
              <a:t>felperes szerint közigazgatási cselekmény, ami felett bírói kontroll kell </a:t>
            </a:r>
            <a:r>
              <a:rPr lang="hu-HU" dirty="0">
                <a:sym typeface="Wingdings" panose="05000000000000000000" pitchFamily="2" charset="2"/>
              </a:rPr>
              <a:t> fellebbezés</a:t>
            </a:r>
          </a:p>
          <a:p>
            <a:r>
              <a:rPr lang="hu-HU" dirty="0">
                <a:sym typeface="Wingdings" panose="05000000000000000000" pitchFamily="2" charset="2"/>
              </a:rPr>
              <a:t>Kúria: elutasítja – adatlap nem közigazgatási és nem is kormányzati cselekmény, nincs joghatása</a:t>
            </a:r>
          </a:p>
          <a:p>
            <a:pPr marL="0" indent="0">
              <a:buNone/>
            </a:pPr>
            <a:r>
              <a:rPr lang="hu-HU" dirty="0">
                <a:sym typeface="Wingdings" panose="05000000000000000000" pitchFamily="2" charset="2"/>
              </a:rPr>
              <a:t> hol van itt a kormányzati cselekmény?</a:t>
            </a:r>
          </a:p>
          <a:p>
            <a:pPr marL="0" indent="0">
              <a:buNone/>
            </a:pPr>
            <a:r>
              <a:rPr lang="hu-HU" dirty="0">
                <a:sym typeface="Wingdings" panose="05000000000000000000" pitchFamily="2" charset="2"/>
              </a:rPr>
              <a:t> </a:t>
            </a:r>
            <a:r>
              <a:rPr lang="hu-HU" dirty="0" err="1"/>
              <a:t>acte</a:t>
            </a:r>
            <a:r>
              <a:rPr lang="hu-HU" dirty="0"/>
              <a:t> </a:t>
            </a:r>
            <a:r>
              <a:rPr lang="hu-HU" dirty="0" err="1"/>
              <a:t>détachable</a:t>
            </a:r>
            <a:r>
              <a:rPr lang="hu-H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15207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KESMA-ügy [</a:t>
            </a:r>
            <a:r>
              <a:rPr lang="de-DE" dirty="0"/>
              <a:t>16/2020. (VII. 8.) AB </a:t>
            </a:r>
            <a:r>
              <a:rPr lang="de-DE" dirty="0" err="1"/>
              <a:t>határozat</a:t>
            </a:r>
            <a:r>
              <a:rPr lang="hu-HU" dirty="0"/>
              <a:t>]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Közép-Európai</a:t>
            </a:r>
            <a:r>
              <a:rPr lang="en-US" dirty="0"/>
              <a:t> </a:t>
            </a:r>
            <a:r>
              <a:rPr lang="en-US" dirty="0" err="1"/>
              <a:t>Sajtó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Média</a:t>
            </a:r>
            <a:r>
              <a:rPr lang="en-US" dirty="0"/>
              <a:t> </a:t>
            </a:r>
            <a:r>
              <a:rPr lang="en-US" dirty="0" err="1"/>
              <a:t>Alapítvány</a:t>
            </a:r>
            <a:r>
              <a:rPr lang="hu-HU" dirty="0"/>
              <a:t>, 2018</a:t>
            </a:r>
          </a:p>
          <a:p>
            <a:r>
              <a:rPr lang="en-US" dirty="0"/>
              <a:t>229/2018. (XII. 5.) </a:t>
            </a:r>
            <a:r>
              <a:rPr lang="en-US" dirty="0" err="1"/>
              <a:t>Korm</a:t>
            </a:r>
            <a:r>
              <a:rPr lang="en-US" dirty="0"/>
              <a:t>. </a:t>
            </a:r>
            <a:r>
              <a:rPr lang="en-US" dirty="0" err="1"/>
              <a:t>rendelet</a:t>
            </a:r>
            <a:r>
              <a:rPr lang="hu-HU" dirty="0"/>
              <a:t>: nemzetstratégiai jelentőség,</a:t>
            </a:r>
            <a:r>
              <a:rPr lang="en-US" dirty="0"/>
              <a:t> </a:t>
            </a:r>
            <a:r>
              <a:rPr lang="hu-HU" dirty="0"/>
              <a:t>kiveszi a Tpvt. hatálya alól </a:t>
            </a:r>
            <a:r>
              <a:rPr lang="hu-HU" dirty="0">
                <a:sym typeface="Wingdings" panose="05000000000000000000" pitchFamily="2" charset="2"/>
              </a:rPr>
              <a:t> nincs GVH-bejelentés, NMHH szakhatósági eljárás</a:t>
            </a:r>
          </a:p>
          <a:p>
            <a:r>
              <a:rPr lang="hu-HU" dirty="0">
                <a:sym typeface="Wingdings" panose="05000000000000000000" pitchFamily="2" charset="2"/>
              </a:rPr>
              <a:t>indítvány: sokszínű tájékozódás, hátrányos megkülönböztetés + milyen közérdek?</a:t>
            </a:r>
          </a:p>
          <a:p>
            <a:r>
              <a:rPr lang="hu-HU" dirty="0">
                <a:sym typeface="Wingdings" panose="05000000000000000000" pitchFamily="2" charset="2"/>
              </a:rPr>
              <a:t>AB: nemzetstratégia  sokszínűség</a:t>
            </a:r>
          </a:p>
          <a:p>
            <a:r>
              <a:rPr lang="hu-HU" dirty="0">
                <a:sym typeface="Wingdings" panose="05000000000000000000" pitchFamily="2" charset="2"/>
              </a:rPr>
              <a:t>közérdek = maga az összefonódás</a:t>
            </a:r>
          </a:p>
          <a:p>
            <a:r>
              <a:rPr lang="hu-HU" dirty="0">
                <a:sym typeface="Wingdings" panose="05000000000000000000" pitchFamily="2" charset="2"/>
              </a:rPr>
              <a:t>elutasít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A8A83F-4800-43E3-8FE5-43A010E55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Kérdések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E56DD57-6C72-4F71-ABEF-2AD3E1AF8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kivétel a hézagmentes jogvédelem alól </a:t>
            </a:r>
            <a:r>
              <a:rPr lang="hu-HU" dirty="0">
                <a:sym typeface="Wingdings" panose="05000000000000000000" pitchFamily="2" charset="2"/>
              </a:rPr>
              <a:t> kivétel a jogállamiság elve alól?</a:t>
            </a:r>
          </a:p>
          <a:p>
            <a:r>
              <a:rPr lang="hu-HU" dirty="0">
                <a:sym typeface="Wingdings" panose="05000000000000000000" pitchFamily="2" charset="2"/>
              </a:rPr>
              <a:t>ki lehet-e egyáltalán venni a végrehajtó hatalom bármilyen döntését a bírói felülvizsgálat alól?</a:t>
            </a:r>
          </a:p>
          <a:p>
            <a:r>
              <a:rPr lang="hu-HU" dirty="0">
                <a:sym typeface="Wingdings" panose="05000000000000000000" pitchFamily="2" charset="2"/>
              </a:rPr>
              <a:t>dönthet-e az (alkotmány)bíró politikai kérdésben?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2036828"/>
      </p:ext>
    </p:extLst>
  </p:cSld>
  <p:clrMapOvr>
    <a:masterClrMapping/>
  </p:clrMapOvr>
</p:sld>
</file>

<file path=ppt/theme/theme1.xml><?xml version="1.0" encoding="utf-8"?>
<a:theme xmlns:a="http://schemas.openxmlformats.org/drawingml/2006/main" name="ÁJK PowerPoint-Bemutat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ÁJK PowerPoint-Bemutató</Template>
  <TotalTime>2500</TotalTime>
  <Words>398</Words>
  <Application>Microsoft Office PowerPoint</Application>
  <PresentationFormat>Diavetítés a képernyőre (4:3 oldalarány)</PresentationFormat>
  <Paragraphs>43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Calibri</vt:lpstr>
      <vt:lpstr>ÁJK PowerPoint-Bemutató</vt:lpstr>
      <vt:lpstr>A kormányzati tevékenység felülvizsgálatának közigazgatási eljárásjogi és perjogi vonatkozásai</vt:lpstr>
      <vt:lpstr>A kormányzati tevékenység</vt:lpstr>
      <vt:lpstr>A kormányzati tevékenység a Kp.-ban</vt:lpstr>
      <vt:lpstr>Karácsony v. Gulyás (Kúria Kvk.III.38.043/2019.)</vt:lpstr>
      <vt:lpstr>SZFE-ügy (Kúria Kpkf. 40.129/2021.)</vt:lpstr>
      <vt:lpstr>KESMA-ügy [16/2020. (VII. 8.) AB határozat]</vt:lpstr>
      <vt:lpstr>Kérdések</vt:lpstr>
    </vt:vector>
  </TitlesOfParts>
  <Company>ELTE ÁJK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„Forr a világ bús tengere”</dc:title>
  <dc:creator>Hoffman István</dc:creator>
  <cp:lastModifiedBy>Dr. Fazekas János</cp:lastModifiedBy>
  <cp:revision>154</cp:revision>
  <dcterms:created xsi:type="dcterms:W3CDTF">2013-06-04T10:55:48Z</dcterms:created>
  <dcterms:modified xsi:type="dcterms:W3CDTF">2022-04-27T20:46:31Z</dcterms:modified>
</cp:coreProperties>
</file>