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6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211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599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04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74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6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01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8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30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DACAF3-3403-43BC-A5C5-5688E0FE3239}" type="datetimeFigureOut">
              <a:rPr lang="hu-HU" smtClean="0"/>
              <a:t>2022.04.27.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6CD61B-126C-4EB5-81E1-C1801A88B6B7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8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925504" cy="3750168"/>
          </a:xfrm>
        </p:spPr>
        <p:txBody>
          <a:bodyPr>
            <a:normAutofit fontScale="90000"/>
          </a:bodyPr>
          <a:lstStyle/>
          <a:p>
            <a:pPr algn="ctr"/>
            <a:r>
              <a:rPr lang="hu-H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polgármesteri, jegyzői tapasztalatok a járvány alatt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2279104"/>
          </a:xfrm>
        </p:spPr>
        <p:txBody>
          <a:bodyPr>
            <a:normAutofit fontScale="92500" lnSpcReduction="20000"/>
          </a:bodyPr>
          <a:lstStyle/>
          <a:p>
            <a:pPr algn="just"/>
            <a:endParaRPr lang="hu-HU" sz="2000" dirty="0"/>
          </a:p>
          <a:p>
            <a:pPr algn="just"/>
            <a:endParaRPr lang="hu-HU" sz="2000" dirty="0"/>
          </a:p>
          <a:p>
            <a:pPr algn="just"/>
            <a:endParaRPr lang="hu-HU" sz="2000" dirty="0">
              <a:solidFill>
                <a:schemeClr val="tx1"/>
              </a:solidFill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Csörgits Lajos</a:t>
            </a:r>
          </a:p>
          <a:p>
            <a:pPr algn="just"/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Kecskemét, 2022.04.28.</a:t>
            </a:r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503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395536" y="333375"/>
            <a:ext cx="8352928" cy="503238"/>
          </a:xfrm>
        </p:spPr>
        <p:txBody>
          <a:bodyPr>
            <a:normAutofit/>
          </a:bodyPr>
          <a:lstStyle/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Szünet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928100" cy="5616575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45/2020. (III. 14.) Korm. rendelet 2. §</a:t>
            </a:r>
            <a:endParaRPr lang="hu-H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bölcsődei ellátást végző intézmény, valamint az óvoda elhelyezkedése szerinti települési önkormányzat polgármestere - a fővárosban a fővárosi kerületi polgármester - (a továbbiakban együtt: polgármester) a bölcsődei és az óvodai ellátást végző intézmények esetében rendkívüli szünetet rendelhet el.</a:t>
            </a:r>
          </a:p>
          <a:p>
            <a:pPr algn="just"/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1997. évi XXXI. törvény 42. §</a:t>
            </a:r>
            <a:r>
              <a:rPr lang="hu-H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(bölcsőde)</a:t>
            </a:r>
            <a:endParaRPr lang="hu-H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bölcsőde nyári nyitvatartási rendjét a fenntartó hagyja jóvá. A fenntartó a bölcsődei szünet idejére a szülő, törvényes képviselő kérésére gondoskodik a gyermek intézményi gondozásának, nevelésének megszervezéséről,</a:t>
            </a:r>
          </a:p>
          <a:p>
            <a:pPr algn="just"/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2011. évi CXC. törvény 30. § (5) </a:t>
            </a:r>
            <a:r>
              <a:rPr lang="hu-H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(óvoda)</a:t>
            </a:r>
            <a:endParaRPr lang="hu-H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rendkívüli időjárás, járvány, természeti csapás vagy más elháríthatatlan ok miatt a nevelési-oktatási intézmény működtetése nem lehetséges …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Szünet vs.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zárvatartás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évi XXXI. törvény 21. § (1) 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Természetbeni ellátásként a gyermek életkorának megfelelő gyermekétkeztetést kell biztosítani a gyermeket gondozó szülő, törvényes képviselő vagy nevelésbe vett gyermek esetén a gyermek ellátását biztosító nevelőszülő, gyermekotthon vezetője, illetve az Szt. hatálya alá tartozó ápolást, gondozást nyújtó intézmény vezetője kérelmére […]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a 21/C. §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-ban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foglaltak szerint a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bölcsőde, mini bölcsőde és az óvoda zárva tartása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valamint az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iskolában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Nktv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30. § (1) bekezdése szerinti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nyári szünet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Nktv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30. § (4) bekezdése szerinti tanítási szünetek időtartama alatt (a továbbiakban együtt: szünidei gyermekétkeztetés).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0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043608" y="1846263"/>
            <a:ext cx="7056784" cy="4022725"/>
          </a:xfrm>
        </p:spPr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8670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 anchor="t">
            <a:normAutofit/>
          </a:bodyPr>
          <a:lstStyle/>
          <a:p>
            <a:pPr algn="l"/>
            <a:r>
              <a:rPr lang="hu-HU" sz="3200" b="1" dirty="0"/>
              <a:t>			</a:t>
            </a:r>
            <a:br>
              <a:rPr lang="hu-HU" sz="3200" b="1" dirty="0"/>
            </a:br>
            <a:r>
              <a:rPr lang="hu-HU" sz="3200" b="1" dirty="0"/>
              <a:t>			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u-H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Témakörök:</a:t>
            </a:r>
            <a: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u="sng" dirty="0"/>
              <a:t/>
            </a:r>
            <a:br>
              <a:rPr lang="hu-HU" u="sng" dirty="0"/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Veszélyhelyzetben alkalmazott eltérő hatásköri szabályok problematikája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Polgármesteri döntések felhatalmazás alapján</a:t>
            </a:r>
          </a:p>
        </p:txBody>
      </p:sp>
    </p:spTree>
    <p:extLst>
      <p:ext uri="{BB962C8B-B14F-4D97-AF65-F5344CB8AC3E}">
        <p14:creationId xmlns:p14="http://schemas.microsoft.com/office/powerpoint/2010/main" val="37527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Veszélyhelyzetben alkalmazott eltérő hatásköri szabályok problematikája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251520" y="1989138"/>
            <a:ext cx="8568952" cy="3888134"/>
          </a:xfrm>
        </p:spPr>
        <p:txBody>
          <a:bodyPr>
            <a:normAutofit/>
          </a:bodyPr>
          <a:lstStyle/>
          <a:p>
            <a:pPr algn="just"/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2011. évi CXXVIII. törvény (a továbbiakban: </a:t>
            </a:r>
            <a:r>
              <a:rPr lang="hu-H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Kat.tv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46. § (4) bekezdés: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Veszélyhelyzetben a települési önkormányzat képviselő-testületének, a fővárosi, megyei közgyűlésnek feladat- és hatáskörét a polgármester, illetve a főpolgármester, a megyei közgyűlés elnöke gyakorolja. Ennek keretében nem foglalhat állást </a:t>
            </a:r>
            <a:r>
              <a:rPr lang="hu-H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önkormányzati intézmény</a:t>
            </a:r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átszervezéséről, megszüntetéséről, ellátási, szolgáltatási körzeteiről, ha a szolgáltatás a települést is érinti.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3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323529" y="981075"/>
            <a:ext cx="8568951" cy="46577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Egyértelműség</a:t>
            </a:r>
            <a:endParaRPr lang="hu-H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pPr algn="just"/>
            <a:r>
              <a:rPr lang="hu-H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Mötv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„</a:t>
            </a:r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 § A képviselő-testület hatásköréből nem ruházható át: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intézmény alapítása, átszervezése, megszüntetése;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állásfoglalás intézmény átszervezéséről, megszüntetéséről, ellátási, szolgáltatási körzeteiről, ha a szolgáltatás a települést is érinti;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179512" y="548681"/>
            <a:ext cx="8568952" cy="576064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hu-H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hu-H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Hiátus</a:t>
            </a:r>
          </a:p>
          <a:p>
            <a:pPr marL="0" indent="0">
              <a:buNone/>
            </a:pPr>
            <a:endParaRPr lang="hu-H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Polgármester feletti munkáltatói és egyéb joggyakorlás</a:t>
            </a:r>
          </a:p>
          <a:p>
            <a:pPr algn="just"/>
            <a:r>
              <a:rPr lang="hu-H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Mötv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9. § </a:t>
            </a:r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 törvényben meghatározott jogokat jóhiszeműen, a kölcsönös együttműködés elvét figyelembe véve, a társadalmi rendeltetésüknek megfelelően kell gyakorolni.</a:t>
            </a:r>
          </a:p>
          <a:p>
            <a:pPr marL="0" indent="0" algn="just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Másodfokú </a:t>
            </a:r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döntéshozatal</a:t>
            </a:r>
          </a:p>
          <a:p>
            <a:pPr algn="just"/>
            <a:r>
              <a:rPr lang="hu-H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Mötv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142/A. § (2) </a:t>
            </a:r>
            <a:r>
              <a:rPr lang="hu-H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„</a:t>
            </a:r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képviselő-testület önkormányzati hatósági ügyben a hatáskörét átruházza, elbírálja a fellebbezést, valamint gyakorolja a másodfokú hatóság […] hatáskörét.</a:t>
            </a:r>
          </a:p>
          <a:p>
            <a:pPr algn="just"/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XXVIII. cikk (7) </a:t>
            </a:r>
            <a:r>
              <a:rPr lang="hu-H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hu-H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Ákr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112. § és </a:t>
            </a:r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166/2011.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(XII. 20.) </a:t>
            </a:r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ABH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jogorvoslathoz való jog tartalma az érdemi határozatok tekintetében a más szervhez, vagy a magasabb fórumhoz fordulás lehetősége.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Sajátos irányítási szabályok érvényesülésének kérdése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22960" y="1772816"/>
            <a:ext cx="3703320" cy="504056"/>
          </a:xfrm>
        </p:spPr>
        <p:txBody>
          <a:bodyPr>
            <a:normAutofit fontScale="25000" lnSpcReduction="20000"/>
          </a:bodyPr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Kat.tv</a:t>
            </a:r>
            <a:r>
              <a:rPr lang="hu-H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45. § (2) </a:t>
            </a:r>
            <a:r>
              <a:rPr lang="hu-H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4464496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katasztrófa károsító hatása által érintett területen a következmények elhárítása érdekében a 47. § (1), (3) és (4) bekezdésében, a 49. § (1) bekezdésében, a (6) bekezdés a) és b) pontjaiban meghatározott rendkívüli intézkedések vezethetők be.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következmények elhárítása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érdekében kihirdetett veszélyhelyzetben a veszélyhelyzetre vonatkozó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sajátos irányítási szabályok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érvényesülnek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40/2020. (III. 11.) Korm. Rend.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88024" y="2636912"/>
            <a:ext cx="396044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§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Kormány az élet- és vagyonbiztonságot veszélyeztető tömeges megbetegedést okozó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humánjárvány következményeinek elhárítása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magyar állampolgárok egészségének és életének megóvása érdekében Magyarország egész területére veszélyhelyzetet hirdet ki.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0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8820150" cy="863600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Polgármesteri döntések felhatalmazás alapján</a:t>
            </a:r>
          </a:p>
        </p:txBody>
      </p:sp>
      <p:sp>
        <p:nvSpPr>
          <p:cNvPr id="8" name="Alcím 7"/>
          <p:cNvSpPr>
            <a:spLocks noGrp="1"/>
          </p:cNvSpPr>
          <p:nvPr>
            <p:ph type="subTitle" idx="4294967295"/>
          </p:nvPr>
        </p:nvSpPr>
        <p:spPr>
          <a:xfrm>
            <a:off x="0" y="1196975"/>
            <a:ext cx="9036050" cy="55451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Kijárási korlátozásokkal összefüggő polgármesteri rendelkezések</a:t>
            </a:r>
          </a:p>
          <a:p>
            <a:pPr algn="just"/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„[…] közterületen 8 óra és 20 óra között badacsonytomaji állandó lakóhellyel vagy badacsonytomaji tartózkodási hellyel rendelkező természetes személy tartózkodhat”</a:t>
            </a:r>
          </a:p>
          <a:p>
            <a:pPr algn="just"/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„Balatonrendes Község Önkormányzatának Polgármestere javasolja a közterületeken és üzletekbe történő belépések és tartózkodások vonatkozásában a maszk, vagy ennek hiányában az annak rendeltetését, funkcióját betöltő textil viselését”</a:t>
            </a:r>
          </a:p>
          <a:p>
            <a:pPr algn="just"/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„Győrújfalu közigazgatási területéhez tartozó Mosoni-Duna töltést (értve ezalatt a töltéskoronát, a töltéshez tartozó mentett oldalt és az árteret, a kajak-kenu kiemelőt, és az úszóművet is), továbbá a játszótereket, a közparkokat </a:t>
            </a:r>
            <a:r>
              <a:rPr lang="hu-H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CSAK ÉS KIZÁRÓLAG GYŐRÚJFALUI LAKCÍMMEL</a:t>
            </a:r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(állandó és tartózkodási hely) rendelkező lakosaink használhatják, kizárólag sportolás, egészségügyi séta, kerékpározás, babakocsis gyermek- és kutyasétáltatás céljából.”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Fogalom használattal kapcsolatos problémák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46/2020. (III. 16.) Korm. rendelet 6. §</a:t>
            </a:r>
            <a:endParaRPr lang="hu-H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élelmiszert, az illatszert, a drogériai terméket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háztartási tisztítószert, a vegyi árut és a higiéniai papírterméket árusító üzlet, továbbá a gyógyszertár, a gyógyászati segédeszközt forgalmazó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üzlet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üzemanyag-töltőállomás és a dohánybolt kivételével a kereskedelemről szóló 2005. évi CLXIV. törvény 2. § 27. pontja szerinti üzletben (a továbbiakban: üzlet) 15.00 óra után 06.00 óráig az ott foglalkoztatottak kivételével tartózkodni tilos.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Korábbi jogi terminológia</a:t>
            </a:r>
          </a:p>
          <a:p>
            <a:pPr marL="0" indent="0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46/2020. (III. 16.) Korm. rendelet 1. § (1) 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kereskedelmi tevékenységek végzésének feltételeiről szóló kormányrendelet szerinti </a:t>
            </a:r>
            <a:r>
              <a:rPr lang="hu-H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vendéglátó üzletben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kereskedelmi tevékenységek végzésének feltételeiről szóló 210/2009. (IX. 29.) Korm. Rendelet nincs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v.ö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2005. évi CLXIV. törvény 2. § fogalmak + kérdések, pl.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büfékocsi</a:t>
            </a:r>
            <a:endParaRPr lang="hu-H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Autofit/>
          </a:bodyPr>
          <a:lstStyle/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(Vendéglátó)üzlet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 algn="just"/>
            <a:r>
              <a:rPr lang="hu-HU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b="1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Üzlet: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kereskedelmi tevékenység folytatása céljából létesített vagy használt </a:t>
            </a:r>
            <a:r>
              <a:rPr lang="hu-HU" i="1" u="sng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épület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illetve önálló rendeltetési egységet képező </a:t>
            </a:r>
            <a:r>
              <a:rPr lang="hu-HU" i="1" u="sng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épületrész, helyiség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ideértve az elsődlegesen raktározás, tárolás célját szolgáló olyan épületet vagy épületrészt is, amelyben kereskedelmi tevékenységet folytatnak”</a:t>
            </a:r>
            <a:r>
              <a:rPr lang="hu-HU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amelynek alkotóeleme a kereskedelmi tevékenység: „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kis-, illetve nagykereskedelmi tevékenység, valamint kereskedelmi ügynöki tevékenység</a:t>
            </a:r>
            <a:r>
              <a:rPr lang="hu-HU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melyből a </a:t>
            </a:r>
            <a:r>
              <a:rPr lang="hu-HU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kiskereskedelmi tevékenység: </a:t>
            </a:r>
            <a:r>
              <a:rPr lang="hu-HU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üzletszerű gazdasági tevékenység keretében termékek forgalmazása, vagyoni értékű jog értékesítése és az ezzel közvetlenül összefüggő szolgáltatások nyújtása a végső felhasználó részére, ideértve a </a:t>
            </a:r>
            <a:r>
              <a:rPr lang="hu-HU" i="1" u="sng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vendéglátás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is</a:t>
            </a:r>
            <a:r>
              <a:rPr lang="hu-HU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a vendéglátás pedig: „</a:t>
            </a:r>
            <a:r>
              <a:rPr lang="hu-HU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kész- vagy helyben készített ételek, italok jellemzően helyben fogyasztás céljából történő forgalmazása, ideértve az azzal összefüggő szórakoztató és egyéb szolgáltató tevékenységet is”</a:t>
            </a:r>
            <a:endParaRPr lang="hu-HU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</TotalTime>
  <Words>1013</Words>
  <Application>Microsoft Office PowerPoint</Application>
  <PresentationFormat>Diavetítés a képernyőre (4:3 oldalarány)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Retrospektív</vt:lpstr>
      <vt:lpstr>A polgármesteri, jegyzői tapasztalatok a járvány alatt</vt:lpstr>
      <vt:lpstr>          Témakörök:   - Veszélyhelyzetben alkalmazott eltérő hatásköri szabályok problematikája  - Polgármesteri döntések felhatalmazás alapján</vt:lpstr>
      <vt:lpstr>I. Veszélyhelyzetben alkalmazott eltérő hatásköri szabályok problematikája</vt:lpstr>
      <vt:lpstr>PowerPoint bemutató</vt:lpstr>
      <vt:lpstr>PowerPoint bemutató</vt:lpstr>
      <vt:lpstr>3. Sajátos irányítási szabályok érvényesülésének kérdése</vt:lpstr>
      <vt:lpstr>II. Polgármesteri döntések felhatalmazás alapján</vt:lpstr>
      <vt:lpstr>2. Fogalom használattal kapcsolatos problémák</vt:lpstr>
      <vt:lpstr>(Vendéglátó)üzlet</vt:lpstr>
      <vt:lpstr>Szünet</vt:lpstr>
      <vt:lpstr>Szünet vs. zárvatartás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polgármesteri, jegyzői tapasztalatok a járvány alatt</dc:title>
  <dc:creator>Szerző</dc:creator>
  <cp:lastModifiedBy>Szerző</cp:lastModifiedBy>
  <cp:revision>19</cp:revision>
  <cp:lastPrinted>2022-04-27T07:18:41Z</cp:lastPrinted>
  <dcterms:created xsi:type="dcterms:W3CDTF">2022-04-27T05:21:04Z</dcterms:created>
  <dcterms:modified xsi:type="dcterms:W3CDTF">2022-04-27T11:24:24Z</dcterms:modified>
</cp:coreProperties>
</file>