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61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57" r:id="rId14"/>
    <p:sldId id="259" r:id="rId1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Avenir Next Regular"/>
        <a:ea typeface="Avenir Next Regular"/>
        <a:cs typeface="Avenir Next Regular"/>
        <a:sym typeface="Avenir Next Regular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Avenir Next Regular"/>
        <a:ea typeface="Avenir Next Regular"/>
        <a:cs typeface="Avenir Next Regular"/>
        <a:sym typeface="Avenir Next Regular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Avenir Next Regular"/>
        <a:ea typeface="Avenir Next Regular"/>
        <a:cs typeface="Avenir Next Regular"/>
        <a:sym typeface="Avenir Next Regular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Avenir Next Regular"/>
        <a:ea typeface="Avenir Next Regular"/>
        <a:cs typeface="Avenir Next Regular"/>
        <a:sym typeface="Avenir Next Regular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Avenir Next Regular"/>
        <a:ea typeface="Avenir Next Regular"/>
        <a:cs typeface="Avenir Next Regular"/>
        <a:sym typeface="Avenir Next Regular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Avenir Next Regular"/>
        <a:ea typeface="Avenir Next Regular"/>
        <a:cs typeface="Avenir Next Regular"/>
        <a:sym typeface="Avenir Next Regular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Avenir Next Regular"/>
        <a:ea typeface="Avenir Next Regular"/>
        <a:cs typeface="Avenir Next Regular"/>
        <a:sym typeface="Avenir Next Regular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Avenir Next Regular"/>
        <a:ea typeface="Avenir Next Regular"/>
        <a:cs typeface="Avenir Next Regular"/>
        <a:sym typeface="Avenir Next Regular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Avenir Next Regular"/>
        <a:ea typeface="Avenir Next Regular"/>
        <a:cs typeface="Avenir Next Regular"/>
        <a:sym typeface="Avenir Next Regular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D1FFC9"/>
    <a:srgbClr val="EEFFEB"/>
    <a:srgbClr val="FF99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00A1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3B100"/>
          </a:solidFill>
        </a:fill>
      </a:tcStyle>
    </a:firstCol>
    <a:lastRow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52055"/>
              <a:lumOff val="-12548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ff" i="off">
        <a:font>
          <a:latin typeface="Avenir Next Medium"/>
          <a:ea typeface="Avenir Next Medium"/>
          <a:cs typeface="Avenir Next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venir Next Medium"/>
          <a:ea typeface="Avenir Next Medium"/>
          <a:cs typeface="Avenir Next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4646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2" d="100"/>
          <a:sy n="32" d="100"/>
        </p:scale>
        <p:origin x="7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Náz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ázov prezentácie"/>
          <p:cNvSpPr txBox="1">
            <a:spLocks noGrp="1"/>
          </p:cNvSpPr>
          <p:nvPr>
            <p:ph type="title" hasCustomPrompt="1"/>
          </p:nvPr>
        </p:nvSpPr>
        <p:spPr>
          <a:xfrm>
            <a:off x="1270000" y="3289300"/>
            <a:ext cx="21844000" cy="3879454"/>
          </a:xfrm>
          <a:prstGeom prst="rect">
            <a:avLst/>
          </a:prstGeom>
        </p:spPr>
        <p:txBody>
          <a:bodyPr/>
          <a:lstStyle>
            <a:lvl1pPr defTabSz="2438338">
              <a:lnSpc>
                <a:spcPct val="90000"/>
              </a:lnSpc>
              <a:defRPr sz="11600" spc="-348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</a:defRPr>
            </a:lvl1pPr>
          </a:lstStyle>
          <a:p>
            <a:r>
              <a:t>Názov prezentácie</a:t>
            </a:r>
          </a:p>
        </p:txBody>
      </p:sp>
      <p:sp>
        <p:nvSpPr>
          <p:cNvPr id="12" name="Autor a dátum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</p:spPr>
        <p:txBody>
          <a:bodyPr/>
          <a:lstStyle>
            <a:lvl1pPr marL="0" indent="0" algn="ctr" defTabSz="808990">
              <a:spcBef>
                <a:spcPts val="0"/>
              </a:spcBef>
              <a:buClrTx/>
              <a:buSzTx/>
              <a:buNone/>
              <a:defRPr sz="3430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r>
              <a:t>Autor a dátum</a:t>
            </a:r>
          </a:p>
        </p:txBody>
      </p:sp>
      <p:sp>
        <p:nvSpPr>
          <p:cNvPr id="13" name="Text úrov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6985000"/>
            <a:ext cx="21844000" cy="2512352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5pPr>
          </a:lstStyle>
          <a:p>
            <a:r>
              <a:t>Podnadpis prezentácie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Číslo snímky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ôležitý f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 úrov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3906096"/>
            <a:ext cx="21844000" cy="4488604"/>
          </a:xfrm>
          <a:prstGeom prst="rect">
            <a:avLst/>
          </a:prstGeom>
        </p:spPr>
        <p:txBody>
          <a:bodyPr anchor="b"/>
          <a:lstStyle>
            <a:lvl1pPr marL="0" indent="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Avenir Next Demi Bold"/>
              </a:defRPr>
            </a:lvl1pPr>
            <a:lvl2pPr marL="0" indent="4572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Avenir Next Demi Bold"/>
              </a:defRPr>
            </a:lvl2pPr>
            <a:lvl3pPr marL="0" indent="9144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Avenir Next Demi Bold"/>
              </a:defRPr>
            </a:lvl3pPr>
            <a:lvl4pPr marL="0" indent="13716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Avenir Next Demi Bold"/>
              </a:defRPr>
            </a:lvl4pPr>
            <a:lvl5pPr marL="0" indent="18288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Avenir Next Demi Bold"/>
              </a:defRPr>
            </a:lvl5pPr>
          </a:lstStyle>
          <a:p>
            <a:r>
              <a:t>100 %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Informácia k fakt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85217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r>
              <a:t>Informácia k faktu</a:t>
            </a:r>
          </a:p>
        </p:txBody>
      </p:sp>
      <p:sp>
        <p:nvSpPr>
          <p:cNvPr id="108" name="Číslo snímky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Zdroj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</p:spPr>
        <p:txBody>
          <a:bodyPr anchor="ctr"/>
          <a:lstStyle>
            <a:lvl1pPr marL="0" indent="0" algn="ctr" defTabSz="792479">
              <a:spcBef>
                <a:spcPts val="0"/>
              </a:spcBef>
              <a:buClrTx/>
              <a:buSzTx/>
              <a:buNone/>
              <a:defRPr sz="4224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r>
              <a:t>Zdroj</a:t>
            </a:r>
          </a:p>
        </p:txBody>
      </p:sp>
      <p:sp>
        <p:nvSpPr>
          <p:cNvPr id="116" name="Text úrov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659369"/>
            <a:ext cx="21844000" cy="43942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FD00"/>
                    </a:gs>
                  </a:gsLst>
                  <a:lin ang="2700000" scaled="0"/>
                </a:gradFill>
                <a:latin typeface="+mn-lt"/>
                <a:ea typeface="+mn-ea"/>
                <a:cs typeface="+mn-cs"/>
                <a:sym typeface="Avenir Next Demi 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FD00"/>
                    </a:gs>
                  </a:gsLst>
                  <a:lin ang="2700000" scaled="0"/>
                </a:gradFill>
                <a:latin typeface="+mn-lt"/>
                <a:ea typeface="+mn-ea"/>
                <a:cs typeface="+mn-cs"/>
                <a:sym typeface="Avenir Next Demi 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FD00"/>
                    </a:gs>
                  </a:gsLst>
                  <a:lin ang="2700000" scaled="0"/>
                </a:gradFill>
                <a:latin typeface="+mn-lt"/>
                <a:ea typeface="+mn-ea"/>
                <a:cs typeface="+mn-cs"/>
                <a:sym typeface="Avenir Next Demi 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FD00"/>
                    </a:gs>
                  </a:gsLst>
                  <a:lin ang="2700000" scaled="0"/>
                </a:gradFill>
                <a:latin typeface="+mn-lt"/>
                <a:ea typeface="+mn-ea"/>
                <a:cs typeface="+mn-cs"/>
                <a:sym typeface="Avenir Next Demi 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FD00"/>
                    </a:gs>
                  </a:gsLst>
                  <a:lin ang="2700000" scaled="0"/>
                </a:gradFill>
                <a:latin typeface="+mn-lt"/>
                <a:ea typeface="+mn-ea"/>
                <a:cs typeface="+mn-cs"/>
                <a:sym typeface="Avenir Next Demi Bold"/>
              </a:defRPr>
            </a:lvl5pPr>
          </a:lstStyle>
          <a:p>
            <a:r>
              <a:t>„Významný citát“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Číslo snímky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ky –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olárna žiara nad zasneženou krajinou"/>
          <p:cNvSpPr>
            <a:spLocks noGrp="1"/>
          </p:cNvSpPr>
          <p:nvPr>
            <p:ph type="pic" sz="half" idx="21"/>
          </p:nvPr>
        </p:nvSpPr>
        <p:spPr>
          <a:xfrm>
            <a:off x="12192000" y="6229350"/>
            <a:ext cx="12192000" cy="8128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Farebné oblaky na hviezdnej nočnej oblohe"/>
          <p:cNvSpPr>
            <a:spLocks noGrp="1"/>
          </p:cNvSpPr>
          <p:nvPr>
            <p:ph type="pic" sz="half" idx="22"/>
          </p:nvPr>
        </p:nvSpPr>
        <p:spPr>
          <a:xfrm>
            <a:off x="12192000" y="-641351"/>
            <a:ext cx="12192000" cy="8128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Polárna žiara nad zasneženou horskou krajinou"/>
          <p:cNvSpPr>
            <a:spLocks noGrp="1"/>
          </p:cNvSpPr>
          <p:nvPr>
            <p:ph type="pic" idx="23"/>
          </p:nvPr>
        </p:nvSpPr>
        <p:spPr>
          <a:xfrm>
            <a:off x="-1" y="-2258501"/>
            <a:ext cx="12166601" cy="1823300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Číslo snímky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olárna žiara nad zasneženou krajinou"/>
          <p:cNvSpPr>
            <a:spLocks noGrp="1"/>
          </p:cNvSpPr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Číslo snímky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Číslo snímky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ov a 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olárna žiara na tmavej oblohe nad horami"/>
          <p:cNvSpPr>
            <a:spLocks noGrp="1"/>
          </p:cNvSpPr>
          <p:nvPr>
            <p:ph type="pic" idx="21"/>
          </p:nvPr>
        </p:nvSpPr>
        <p:spPr>
          <a:xfrm>
            <a:off x="0" y="-762000"/>
            <a:ext cx="24384000" cy="15240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Autor a dátum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70000" y="12166600"/>
            <a:ext cx="21844000" cy="694055"/>
          </a:xfrm>
          <a:prstGeom prst="rect">
            <a:avLst/>
          </a:prstGeom>
        </p:spPr>
        <p:txBody>
          <a:bodyPr/>
          <a:lstStyle>
            <a:lvl1pPr marL="0" indent="0" algn="ctr" defTabSz="808990">
              <a:spcBef>
                <a:spcPts val="0"/>
              </a:spcBef>
              <a:buClrTx/>
              <a:buSzTx/>
              <a:buNone/>
              <a:defRPr sz="3430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r>
              <a:t>Autor a dátum</a:t>
            </a:r>
          </a:p>
        </p:txBody>
      </p:sp>
      <p:sp>
        <p:nvSpPr>
          <p:cNvPr id="23" name="Názov prezentácie"/>
          <p:cNvSpPr txBox="1">
            <a:spLocks noGrp="1"/>
          </p:cNvSpPr>
          <p:nvPr>
            <p:ph type="title" hasCustomPrompt="1"/>
          </p:nvPr>
        </p:nvSpPr>
        <p:spPr>
          <a:xfrm>
            <a:off x="1270000" y="3289300"/>
            <a:ext cx="21844000" cy="3873500"/>
          </a:xfrm>
          <a:prstGeom prst="rect">
            <a:avLst/>
          </a:prstGeom>
        </p:spPr>
        <p:txBody>
          <a:bodyPr/>
          <a:lstStyle>
            <a:lvl1pPr defTabSz="2438400">
              <a:lnSpc>
                <a:spcPct val="90000"/>
              </a:lnSpc>
              <a:defRPr sz="11600" spc="-348"/>
            </a:lvl1pPr>
          </a:lstStyle>
          <a:p>
            <a:r>
              <a:t>Názov prezentácie</a:t>
            </a:r>
          </a:p>
        </p:txBody>
      </p:sp>
      <p:sp>
        <p:nvSpPr>
          <p:cNvPr id="24" name="Text úrov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6985000"/>
            <a:ext cx="21844000" cy="25146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5pPr>
          </a:lstStyle>
          <a:p>
            <a:r>
              <a:t>Podnadpis prezentácie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Číslo snímky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ov a alternatívna 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arebné oblaky na hviezdnej nočnej oblohe"/>
          <p:cNvSpPr>
            <a:spLocks noGrp="1"/>
          </p:cNvSpPr>
          <p:nvPr>
            <p:ph type="pic" idx="21"/>
          </p:nvPr>
        </p:nvSpPr>
        <p:spPr>
          <a:xfrm>
            <a:off x="7962900" y="-25400"/>
            <a:ext cx="20650200" cy="13766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Názov snímky"/>
          <p:cNvSpPr txBox="1">
            <a:spLocks noGrp="1"/>
          </p:cNvSpPr>
          <p:nvPr>
            <p:ph type="title" hasCustomPrompt="1"/>
          </p:nvPr>
        </p:nvSpPr>
        <p:spPr>
          <a:xfrm>
            <a:off x="1270000" y="3886200"/>
            <a:ext cx="9652000" cy="3200202"/>
          </a:xfrm>
          <a:prstGeom prst="rect">
            <a:avLst/>
          </a:prstGeom>
        </p:spPr>
        <p:txBody>
          <a:bodyPr/>
          <a:lstStyle/>
          <a:p>
            <a:r>
              <a:t>Názov snímky</a:t>
            </a:r>
          </a:p>
        </p:txBody>
      </p:sp>
      <p:sp>
        <p:nvSpPr>
          <p:cNvPr id="34" name="Text úrov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6845300"/>
            <a:ext cx="9652000" cy="56642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  <a:lvl2pPr marL="0" indent="45720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2pPr>
            <a:lvl3pPr marL="0" indent="91440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3pPr>
            <a:lvl4pPr marL="0" indent="137160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4pPr>
            <a:lvl5pPr marL="0" indent="182880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5pPr>
          </a:lstStyle>
          <a:p>
            <a:r>
              <a:t>Podnadpis snímky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Číslo snímky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Názov snímky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Názov snímky</a:t>
            </a:r>
          </a:p>
        </p:txBody>
      </p:sp>
      <p:sp>
        <p:nvSpPr>
          <p:cNvPr id="43" name="Podnadpis snímky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08990">
              <a:spcBef>
                <a:spcPts val="0"/>
              </a:spcBef>
              <a:buClrTx/>
              <a:buSzTx/>
              <a:buNone/>
              <a:defRPr sz="5292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r>
              <a:t>Podnadpis snímky</a:t>
            </a:r>
          </a:p>
        </p:txBody>
      </p:sp>
      <p:sp>
        <p:nvSpPr>
          <p:cNvPr id="44" name="Text úrov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odrážky na snímke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Číslo snímky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, odrážky a 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olárna žiara nad zasneženou horskou krajinou"/>
          <p:cNvSpPr>
            <a:spLocks noGrp="1"/>
          </p:cNvSpPr>
          <p:nvPr>
            <p:ph type="pic" idx="21"/>
          </p:nvPr>
        </p:nvSpPr>
        <p:spPr>
          <a:xfrm>
            <a:off x="12204700" y="-2277533"/>
            <a:ext cx="12192000" cy="1827106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1" name="Názov snímky"/>
          <p:cNvSpPr txBox="1">
            <a:spLocks noGrp="1"/>
          </p:cNvSpPr>
          <p:nvPr>
            <p:ph type="title" hasCustomPrompt="1"/>
          </p:nvPr>
        </p:nvSpPr>
        <p:spPr>
          <a:xfrm>
            <a:off x="1270000" y="838200"/>
            <a:ext cx="9652000" cy="1549400"/>
          </a:xfrm>
          <a:prstGeom prst="rect">
            <a:avLst/>
          </a:prstGeom>
        </p:spPr>
        <p:txBody>
          <a:bodyPr/>
          <a:lstStyle/>
          <a:p>
            <a:r>
              <a:t>Názov snímky</a:t>
            </a:r>
          </a:p>
        </p:txBody>
      </p:sp>
      <p:sp>
        <p:nvSpPr>
          <p:cNvPr id="62" name="Text úrov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267200"/>
            <a:ext cx="9652000" cy="8432800"/>
          </a:xfrm>
          <a:prstGeom prst="rect">
            <a:avLst/>
          </a:prstGeom>
        </p:spPr>
        <p:txBody>
          <a:bodyPr/>
          <a:lstStyle/>
          <a:p>
            <a:r>
              <a:t>Text odrážky na snímke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3" name="Podnadpis snímky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70000" y="2133600"/>
            <a:ext cx="9652000" cy="1016000"/>
          </a:xfrm>
          <a:prstGeom prst="rect">
            <a:avLst/>
          </a:prstGeom>
        </p:spPr>
        <p:txBody>
          <a:bodyPr/>
          <a:lstStyle>
            <a:lvl1pPr marL="0" indent="0" algn="ctr" defTabSz="808990">
              <a:spcBef>
                <a:spcPts val="0"/>
              </a:spcBef>
              <a:buClrTx/>
              <a:buSzTx/>
              <a:buNone/>
              <a:defRPr sz="5292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r>
              <a:t>Podnadpis snímky</a:t>
            </a:r>
          </a:p>
        </p:txBody>
      </p:sp>
      <p:sp>
        <p:nvSpPr>
          <p:cNvPr id="64" name="Číslo snímky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kc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Názov sekcie"/>
          <p:cNvSpPr txBox="1">
            <a:spLocks noGrp="1"/>
          </p:cNvSpPr>
          <p:nvPr>
            <p:ph type="title" hasCustomPrompt="1"/>
          </p:nvPr>
        </p:nvSpPr>
        <p:spPr>
          <a:xfrm>
            <a:off x="1270000" y="3289300"/>
            <a:ext cx="21844000" cy="3873500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11600" spc="-348">
                <a:gradFill flip="none" rotWithShape="1">
                  <a:gsLst>
                    <a:gs pos="0">
                      <a:srgbClr val="00FF00"/>
                    </a:gs>
                    <a:gs pos="100000">
                      <a:srgbClr val="007DFF"/>
                    </a:gs>
                  </a:gsLst>
                  <a:lin ang="3965999" scaled="0"/>
                </a:gradFill>
              </a:defRPr>
            </a:lvl1pPr>
          </a:lstStyle>
          <a:p>
            <a:r>
              <a:t>Názov sekcie</a:t>
            </a:r>
          </a:p>
        </p:txBody>
      </p:sp>
      <p:sp>
        <p:nvSpPr>
          <p:cNvPr id="72" name="Číslo snímky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n náz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Názov snímky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Názov snímky</a:t>
            </a:r>
          </a:p>
        </p:txBody>
      </p:sp>
      <p:sp>
        <p:nvSpPr>
          <p:cNvPr id="80" name="Podnadpis snímky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08990">
              <a:spcBef>
                <a:spcPts val="0"/>
              </a:spcBef>
              <a:buClrTx/>
              <a:buSzTx/>
              <a:buNone/>
              <a:defRPr sz="5292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r>
              <a:t>Podnadpis snímky</a:t>
            </a:r>
          </a:p>
        </p:txBody>
      </p:sp>
      <p:sp>
        <p:nvSpPr>
          <p:cNvPr id="81" name="Číslo snímky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o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Názov programu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62100"/>
          </a:xfrm>
          <a:prstGeom prst="rect">
            <a:avLst/>
          </a:prstGeom>
        </p:spPr>
        <p:txBody>
          <a:bodyPr/>
          <a:lstStyle/>
          <a:p>
            <a:r>
              <a:t>Názov programu</a:t>
            </a:r>
          </a:p>
        </p:txBody>
      </p:sp>
      <p:sp>
        <p:nvSpPr>
          <p:cNvPr id="89" name="Podnadpis program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08990">
              <a:spcBef>
                <a:spcPts val="0"/>
              </a:spcBef>
              <a:buClrTx/>
              <a:buSzTx/>
              <a:buNone/>
              <a:defRPr sz="5292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r>
              <a:t>Podnadpis programu</a:t>
            </a:r>
          </a:p>
        </p:txBody>
      </p:sp>
      <p:sp>
        <p:nvSpPr>
          <p:cNvPr id="90" name="Text úrov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buClrTx/>
              <a:buSzTx/>
              <a:buNone/>
              <a:defRPr sz="5500" spc="-55"/>
            </a:lvl1pPr>
            <a:lvl2pPr marL="0" indent="457200" defTabSz="825500">
              <a:buClrTx/>
              <a:buSzTx/>
              <a:buNone/>
              <a:defRPr sz="5500" spc="-55"/>
            </a:lvl2pPr>
            <a:lvl3pPr marL="0" indent="914400" defTabSz="825500">
              <a:buClrTx/>
              <a:buSzTx/>
              <a:buNone/>
              <a:defRPr sz="5500" spc="-55"/>
            </a:lvl3pPr>
            <a:lvl4pPr marL="0" indent="1371600" defTabSz="825500">
              <a:buClrTx/>
              <a:buSzTx/>
              <a:buNone/>
              <a:defRPr sz="5500" spc="-55"/>
            </a:lvl4pPr>
            <a:lvl5pPr marL="0" indent="1828800" defTabSz="825500">
              <a:buClrTx/>
              <a:buSzTx/>
              <a:buNone/>
              <a:defRPr sz="5500" spc="-55"/>
            </a:lvl5pPr>
          </a:lstStyle>
          <a:p>
            <a:r>
              <a:t>Body programu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Číslo snímky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yhláse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 úrov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546600"/>
            <a:ext cx="21844000" cy="4678065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rgbClr val="FFFFFF"/>
                    </a:gs>
                    <a:gs pos="100000">
                      <a:srgbClr val="929292"/>
                    </a:gs>
                  </a:gsLst>
                  <a:lin ang="5400000" scaled="0"/>
                </a:gra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rgbClr val="FFFFFF"/>
                    </a:gs>
                    <a:gs pos="100000">
                      <a:srgbClr val="929292"/>
                    </a:gs>
                  </a:gsLst>
                  <a:lin ang="5400000" scaled="0"/>
                </a:gradFill>
                <a:latin typeface="Avenir Next Medium"/>
                <a:ea typeface="Avenir Next Medium"/>
                <a:cs typeface="Avenir Next Medium"/>
                <a:sym typeface="Avenir Next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rgbClr val="FFFFFF"/>
                    </a:gs>
                    <a:gs pos="100000">
                      <a:srgbClr val="929292"/>
                    </a:gs>
                  </a:gsLst>
                  <a:lin ang="5400000" scaled="0"/>
                </a:gradFill>
                <a:latin typeface="Avenir Next Medium"/>
                <a:ea typeface="Avenir Next Medium"/>
                <a:cs typeface="Avenir Next Medium"/>
                <a:sym typeface="Avenir Next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rgbClr val="FFFFFF"/>
                    </a:gs>
                    <a:gs pos="100000">
                      <a:srgbClr val="929292"/>
                    </a:gs>
                  </a:gsLst>
                  <a:lin ang="5400000" scaled="0"/>
                </a:gradFill>
                <a:latin typeface="Avenir Next Medium"/>
                <a:ea typeface="Avenir Next Medium"/>
                <a:cs typeface="Avenir Next Medium"/>
                <a:sym typeface="Avenir Next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rgbClr val="FFFFFF"/>
                    </a:gs>
                    <a:gs pos="100000">
                      <a:srgbClr val="929292"/>
                    </a:gs>
                  </a:gsLst>
                  <a:lin ang="5400000" scaled="0"/>
                </a:gradFill>
                <a:latin typeface="Avenir Next Medium"/>
                <a:ea typeface="Avenir Next Medium"/>
                <a:cs typeface="Avenir Next Medium"/>
                <a:sym typeface="Avenir Next Medium"/>
              </a:defRPr>
            </a:lvl5pPr>
          </a:lstStyle>
          <a:p>
            <a:r>
              <a:t>Vyhlásenie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Číslo snímky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100000">
              <a:srgbClr val="3B3B3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ázov snímky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Názov snímky</a:t>
            </a:r>
          </a:p>
        </p:txBody>
      </p:sp>
      <p:sp>
        <p:nvSpPr>
          <p:cNvPr id="3" name="Text úrovne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 odrážky na snímke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Číslo snímky"/>
          <p:cNvSpPr txBox="1">
            <a:spLocks noGrp="1"/>
          </p:cNvSpPr>
          <p:nvPr>
            <p:ph type="sldNum" sz="quarter" idx="2"/>
          </p:nvPr>
        </p:nvSpPr>
        <p:spPr>
          <a:xfrm>
            <a:off x="11966448" y="13065506"/>
            <a:ext cx="438405" cy="4826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ransition spd="med"/>
  <p:txStyles>
    <p:titleStyle>
      <a:lvl1pPr marL="0" marR="0" indent="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+mn-lt"/>
          <a:ea typeface="+mn-ea"/>
          <a:cs typeface="+mn-cs"/>
          <a:sym typeface="Avenir Next Demi Bold"/>
        </a:defRPr>
      </a:lvl1pPr>
      <a:lvl2pPr marL="0" marR="0" indent="4572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+mn-lt"/>
          <a:ea typeface="+mn-ea"/>
          <a:cs typeface="+mn-cs"/>
          <a:sym typeface="Avenir Next Demi Bold"/>
        </a:defRPr>
      </a:lvl2pPr>
      <a:lvl3pPr marL="0" marR="0" indent="9144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+mn-lt"/>
          <a:ea typeface="+mn-ea"/>
          <a:cs typeface="+mn-cs"/>
          <a:sym typeface="Avenir Next Demi Bold"/>
        </a:defRPr>
      </a:lvl3pPr>
      <a:lvl4pPr marL="0" marR="0" indent="13716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+mn-lt"/>
          <a:ea typeface="+mn-ea"/>
          <a:cs typeface="+mn-cs"/>
          <a:sym typeface="Avenir Next Demi Bold"/>
        </a:defRPr>
      </a:lvl4pPr>
      <a:lvl5pPr marL="0" marR="0" indent="18288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+mn-lt"/>
          <a:ea typeface="+mn-ea"/>
          <a:cs typeface="+mn-cs"/>
          <a:sym typeface="Avenir Next Demi Bold"/>
        </a:defRPr>
      </a:lvl5pPr>
      <a:lvl6pPr marL="0" marR="0" indent="22860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+mn-lt"/>
          <a:ea typeface="+mn-ea"/>
          <a:cs typeface="+mn-cs"/>
          <a:sym typeface="Avenir Next Demi Bold"/>
        </a:defRPr>
      </a:lvl6pPr>
      <a:lvl7pPr marL="0" marR="0" indent="27432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+mn-lt"/>
          <a:ea typeface="+mn-ea"/>
          <a:cs typeface="+mn-cs"/>
          <a:sym typeface="Avenir Next Demi Bold"/>
        </a:defRPr>
      </a:lvl7pPr>
      <a:lvl8pPr marL="0" marR="0" indent="32004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+mn-lt"/>
          <a:ea typeface="+mn-ea"/>
          <a:cs typeface="+mn-cs"/>
          <a:sym typeface="Avenir Next Demi Bold"/>
        </a:defRPr>
      </a:lvl8pPr>
      <a:lvl9pPr marL="0" marR="0" indent="36576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+mn-lt"/>
          <a:ea typeface="+mn-ea"/>
          <a:cs typeface="+mn-cs"/>
          <a:sym typeface="Avenir Next Demi Bold"/>
        </a:defRPr>
      </a:lvl9pPr>
    </p:titleStyle>
    <p:bodyStyle>
      <a:lvl1pPr marL="558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Avenir Next Regular"/>
          <a:ea typeface="Avenir Next Regular"/>
          <a:cs typeface="Avenir Next Regular"/>
          <a:sym typeface="Avenir Next Regular"/>
        </a:defRPr>
      </a:lvl1pPr>
      <a:lvl2pPr marL="1117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Avenir Next Regular"/>
          <a:ea typeface="Avenir Next Regular"/>
          <a:cs typeface="Avenir Next Regular"/>
          <a:sym typeface="Avenir Next Regular"/>
        </a:defRPr>
      </a:lvl2pPr>
      <a:lvl3pPr marL="1676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Avenir Next Regular"/>
          <a:ea typeface="Avenir Next Regular"/>
          <a:cs typeface="Avenir Next Regular"/>
          <a:sym typeface="Avenir Next Regular"/>
        </a:defRPr>
      </a:lvl3pPr>
      <a:lvl4pPr marL="2235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Avenir Next Regular"/>
          <a:ea typeface="Avenir Next Regular"/>
          <a:cs typeface="Avenir Next Regular"/>
          <a:sym typeface="Avenir Next Regular"/>
        </a:defRPr>
      </a:lvl4pPr>
      <a:lvl5pPr marL="27940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Avenir Next Regular"/>
          <a:ea typeface="Avenir Next Regular"/>
          <a:cs typeface="Avenir Next Regular"/>
          <a:sym typeface="Avenir Next Regular"/>
        </a:defRPr>
      </a:lvl5pPr>
      <a:lvl6pPr marL="3352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Avenir Next Regular"/>
          <a:ea typeface="Avenir Next Regular"/>
          <a:cs typeface="Avenir Next Regular"/>
          <a:sym typeface="Avenir Next Regular"/>
        </a:defRPr>
      </a:lvl6pPr>
      <a:lvl7pPr marL="3911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Avenir Next Regular"/>
          <a:ea typeface="Avenir Next Regular"/>
          <a:cs typeface="Avenir Next Regular"/>
          <a:sym typeface="Avenir Next Regular"/>
        </a:defRPr>
      </a:lvl7pPr>
      <a:lvl8pPr marL="4470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Avenir Next Regular"/>
          <a:ea typeface="Avenir Next Regular"/>
          <a:cs typeface="Avenir Next Regular"/>
          <a:sym typeface="Avenir Next Regular"/>
        </a:defRPr>
      </a:lvl8pPr>
      <a:lvl9pPr marL="5029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Avenir Next Regular"/>
          <a:ea typeface="Avenir Next Regular"/>
          <a:cs typeface="Avenir Next Regular"/>
          <a:sym typeface="Avenir Next Regular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Názov prezentácie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Implications of digitalization during COVID-19 pandemics</a:t>
            </a:r>
            <a:endParaRPr dirty="0"/>
          </a:p>
        </p:txBody>
      </p:sp>
      <p:sp>
        <p:nvSpPr>
          <p:cNvPr id="152" name="Autor a dátum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sk-SK" dirty="0" smtClean="0"/>
              <a:t>Mgr. et Mgr. Daniela </a:t>
            </a:r>
            <a:r>
              <a:rPr lang="sk-SK" dirty="0" err="1" smtClean="0"/>
              <a:t>Dzuráková</a:t>
            </a:r>
            <a:endParaRPr dirty="0"/>
          </a:p>
        </p:txBody>
      </p:sp>
      <p:sp>
        <p:nvSpPr>
          <p:cNvPr id="153" name="Podnadpis prezentácie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sk-SK" dirty="0" err="1" smtClean="0"/>
              <a:t>European</a:t>
            </a:r>
            <a:r>
              <a:rPr lang="sk-SK" dirty="0" smtClean="0"/>
              <a:t> </a:t>
            </a:r>
            <a:r>
              <a:rPr lang="sk-SK" dirty="0" err="1" smtClean="0"/>
              <a:t>Virtual</a:t>
            </a:r>
            <a:r>
              <a:rPr lang="sk-SK" dirty="0" smtClean="0"/>
              <a:t> Identity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0" y="13193052"/>
            <a:ext cx="19622359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BE" sz="2400" b="0" i="0" u="none" strike="noStrike" cap="none" spc="0" normalizeH="0" baseline="0" dirty="0" smtClean="0">
                <a:ln>
                  <a:noFill/>
                </a:ln>
                <a:solidFill>
                  <a:srgbClr val="929292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venir Next Regular"/>
              </a:rPr>
              <a:t>* The content of </a:t>
            </a:r>
            <a:r>
              <a:rPr kumimoji="0" lang="fr-BE" sz="2400" b="0" i="0" u="none" strike="noStrike" cap="none" spc="0" normalizeH="0" baseline="0" dirty="0" err="1" smtClean="0">
                <a:ln>
                  <a:noFill/>
                </a:ln>
                <a:solidFill>
                  <a:srgbClr val="929292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venir Next Regular"/>
              </a:rPr>
              <a:t>this</a:t>
            </a:r>
            <a:r>
              <a:rPr kumimoji="0" lang="fr-BE" sz="2400" b="0" i="0" u="none" strike="noStrike" cap="none" spc="0" normalizeH="0" baseline="0" dirty="0" smtClean="0">
                <a:ln>
                  <a:noFill/>
                </a:ln>
                <a:solidFill>
                  <a:srgbClr val="929292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venir Next Regular"/>
              </a:rPr>
              <a:t> </a:t>
            </a:r>
            <a:r>
              <a:rPr kumimoji="0" lang="fr-BE" sz="2400" b="0" i="0" u="none" strike="noStrike" cap="none" spc="0" normalizeH="0" baseline="0" dirty="0" err="1" smtClean="0">
                <a:ln>
                  <a:noFill/>
                </a:ln>
                <a:solidFill>
                  <a:srgbClr val="929292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venir Next Regular"/>
              </a:rPr>
              <a:t>presentation</a:t>
            </a:r>
            <a:r>
              <a:rPr kumimoji="0" lang="fr-BE" sz="2400" b="0" i="0" u="none" strike="noStrike" cap="none" spc="0" normalizeH="0" baseline="0" dirty="0" smtClean="0">
                <a:ln>
                  <a:noFill/>
                </a:ln>
                <a:solidFill>
                  <a:srgbClr val="929292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venir Next Regular"/>
              </a:rPr>
              <a:t> stems </a:t>
            </a:r>
            <a:r>
              <a:rPr kumimoji="0" lang="fr-BE" sz="2400" b="0" i="0" u="none" strike="noStrike" cap="none" spc="0" normalizeH="0" baseline="0" dirty="0" err="1" smtClean="0">
                <a:ln>
                  <a:noFill/>
                </a:ln>
                <a:solidFill>
                  <a:srgbClr val="929292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venir Next Regular"/>
              </a:rPr>
              <a:t>exclusively</a:t>
            </a:r>
            <a:r>
              <a:rPr kumimoji="0" lang="fr-BE" sz="2400" b="0" i="0" u="none" strike="noStrike" cap="none" spc="0" normalizeH="0" baseline="0" dirty="0" smtClean="0">
                <a:ln>
                  <a:noFill/>
                </a:ln>
                <a:solidFill>
                  <a:srgbClr val="929292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venir Next Regular"/>
              </a:rPr>
              <a:t> </a:t>
            </a:r>
            <a:r>
              <a:rPr kumimoji="0" lang="fr-BE" sz="2400" b="0" i="0" u="none" strike="noStrike" cap="none" spc="0" normalizeH="0" baseline="0" dirty="0" err="1" smtClean="0">
                <a:ln>
                  <a:noFill/>
                </a:ln>
                <a:solidFill>
                  <a:srgbClr val="929292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venir Next Regular"/>
              </a:rPr>
              <a:t>from</a:t>
            </a:r>
            <a:r>
              <a:rPr kumimoji="0" lang="fr-BE" sz="2400" b="0" i="0" u="none" strike="noStrike" cap="none" spc="0" normalizeH="0" baseline="0" dirty="0" smtClean="0">
                <a:ln>
                  <a:noFill/>
                </a:ln>
                <a:solidFill>
                  <a:srgbClr val="929292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venir Next Regular"/>
              </a:rPr>
              <a:t> PhD </a:t>
            </a:r>
            <a:r>
              <a:rPr kumimoji="0" lang="fr-BE" sz="2400" b="0" i="0" u="none" strike="noStrike" cap="none" spc="0" normalizeH="0" baseline="0" dirty="0" err="1" smtClean="0">
                <a:ln>
                  <a:noFill/>
                </a:ln>
                <a:solidFill>
                  <a:srgbClr val="929292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venir Next Regular"/>
              </a:rPr>
              <a:t>research</a:t>
            </a:r>
            <a:r>
              <a:rPr kumimoji="0" lang="fr-BE" sz="2400" b="0" i="0" u="none" strike="noStrike" cap="none" spc="0" normalizeH="0" baseline="0" dirty="0" smtClean="0">
                <a:ln>
                  <a:noFill/>
                </a:ln>
                <a:solidFill>
                  <a:srgbClr val="929292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venir Next Regular"/>
              </a:rPr>
              <a:t> </a:t>
            </a:r>
            <a:r>
              <a:rPr kumimoji="0" lang="fr-BE" sz="2400" b="0" i="0" u="none" strike="noStrike" cap="none" spc="0" normalizeH="0" baseline="0" dirty="0" err="1" smtClean="0">
                <a:ln>
                  <a:noFill/>
                </a:ln>
                <a:solidFill>
                  <a:srgbClr val="929292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venir Next Regular"/>
              </a:rPr>
              <a:t>studies</a:t>
            </a:r>
            <a:r>
              <a:rPr kumimoji="0" lang="fr-BE" sz="2400" b="0" i="0" u="none" strike="noStrike" cap="none" spc="0" normalizeH="0" baseline="0" dirty="0" smtClean="0">
                <a:ln>
                  <a:noFill/>
                </a:ln>
                <a:solidFill>
                  <a:srgbClr val="929292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venir Next Regular"/>
              </a:rPr>
              <a:t> and do not </a:t>
            </a:r>
            <a:r>
              <a:rPr kumimoji="0" lang="fr-BE" sz="2400" b="0" i="0" u="none" strike="noStrike" cap="none" spc="0" normalizeH="0" baseline="0" dirty="0" err="1" smtClean="0">
                <a:ln>
                  <a:noFill/>
                </a:ln>
                <a:solidFill>
                  <a:srgbClr val="929292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venir Next Regular"/>
              </a:rPr>
              <a:t>represent</a:t>
            </a:r>
            <a:r>
              <a:rPr kumimoji="0" lang="fr-BE" sz="2400" b="0" i="0" u="none" strike="noStrike" cap="none" spc="0" normalizeH="0" baseline="0" dirty="0" smtClean="0">
                <a:ln>
                  <a:noFill/>
                </a:ln>
                <a:solidFill>
                  <a:srgbClr val="929292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venir Next Regular"/>
              </a:rPr>
              <a:t> </a:t>
            </a:r>
            <a:r>
              <a:rPr kumimoji="0" lang="fr-BE" sz="2400" b="0" i="0" u="none" strike="noStrike" cap="none" spc="0" normalizeH="0" baseline="0" dirty="0" err="1" smtClean="0">
                <a:ln>
                  <a:noFill/>
                </a:ln>
                <a:solidFill>
                  <a:srgbClr val="929292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venir Next Regular"/>
              </a:rPr>
              <a:t>any</a:t>
            </a:r>
            <a:r>
              <a:rPr kumimoji="0" lang="fr-BE" sz="2400" b="0" i="0" u="none" strike="noStrike" cap="none" spc="0" normalizeH="0" baseline="0" dirty="0" smtClean="0">
                <a:ln>
                  <a:noFill/>
                </a:ln>
                <a:solidFill>
                  <a:srgbClr val="929292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venir Next Regular"/>
              </a:rPr>
              <a:t> </a:t>
            </a:r>
            <a:r>
              <a:rPr kumimoji="0" lang="fr-BE" sz="2400" b="0" i="0" u="none" strike="noStrike" cap="none" spc="0" normalizeH="0" baseline="0" dirty="0" err="1" smtClean="0">
                <a:ln>
                  <a:noFill/>
                </a:ln>
                <a:solidFill>
                  <a:srgbClr val="929292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venir Next Regular"/>
              </a:rPr>
              <a:t>formal</a:t>
            </a:r>
            <a:r>
              <a:rPr kumimoji="0" lang="fr-BE" sz="2400" b="0" i="0" u="none" strike="noStrike" cap="none" spc="0" normalizeH="0" baseline="0" dirty="0" smtClean="0">
                <a:ln>
                  <a:noFill/>
                </a:ln>
                <a:solidFill>
                  <a:srgbClr val="929292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venir Next Regular"/>
              </a:rPr>
              <a:t> position of the </a:t>
            </a:r>
            <a:r>
              <a:rPr kumimoji="0" lang="fr-BE" sz="2400" b="0" i="0" u="none" strike="noStrike" cap="none" spc="0" normalizeH="0" baseline="0" dirty="0" err="1" smtClean="0">
                <a:ln>
                  <a:noFill/>
                </a:ln>
                <a:solidFill>
                  <a:srgbClr val="929292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venir Next Regular"/>
              </a:rPr>
              <a:t>European</a:t>
            </a:r>
            <a:r>
              <a:rPr kumimoji="0" lang="fr-BE" sz="2400" b="0" i="0" u="none" strike="noStrike" cap="none" spc="0" normalizeH="0" dirty="0" smtClean="0">
                <a:ln>
                  <a:noFill/>
                </a:ln>
                <a:solidFill>
                  <a:srgbClr val="929292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venir Next Regular"/>
              </a:rPr>
              <a:t> Union institutions</a:t>
            </a:r>
            <a:r>
              <a:rPr kumimoji="0" lang="fr-BE" sz="2400" b="0" i="0" u="none" strike="noStrike" cap="none" spc="0" normalizeH="0" baseline="0" dirty="0" smtClean="0">
                <a:ln>
                  <a:noFill/>
                </a:ln>
                <a:solidFill>
                  <a:srgbClr val="929292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Avenir Next Regular"/>
              </a:rPr>
              <a:t> </a:t>
            </a:r>
            <a:endParaRPr kumimoji="0" lang="fr-BE" sz="2400" b="0" i="0" u="none" strike="noStrike" cap="none" spc="0" normalizeH="0" baseline="0" dirty="0">
              <a:ln>
                <a:noFill/>
              </a:ln>
              <a:solidFill>
                <a:srgbClr val="929292"/>
              </a:solidFill>
              <a:effectLst/>
              <a:uFillTx/>
              <a:latin typeface="Avenir Next Regular"/>
              <a:ea typeface="Avenir Next Regular"/>
              <a:cs typeface="Avenir Next Regular"/>
              <a:sym typeface="Avenir Next Regular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758193" y="3996908"/>
            <a:ext cx="8169663" cy="23185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k-SK" sz="7200" b="0" i="0" u="none" strike="noStrike" cap="none" spc="0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uFillTx/>
                <a:sym typeface="Avenir Next Regular"/>
              </a:rPr>
              <a:t>Regulation</a:t>
            </a:r>
            <a:r>
              <a:rPr kumimoji="0" lang="sk-SK" sz="72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sym typeface="Avenir Next Regular"/>
              </a:rPr>
              <a:t> (EU)</a:t>
            </a:r>
            <a:r>
              <a:rPr kumimoji="0" lang="sk-SK" sz="7200" b="0" i="0" u="none" strike="noStrike" cap="none" spc="0" normalizeH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sym typeface="Avenir Next Regular"/>
              </a:rPr>
              <a:t> 910/2014</a:t>
            </a:r>
            <a:r>
              <a:rPr kumimoji="0" lang="sk-SK" sz="72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sym typeface="Avenir Next Regular"/>
              </a:rPr>
              <a:t>*</a:t>
            </a:r>
            <a:endParaRPr kumimoji="0" lang="sk-SK" sz="7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sym typeface="Avenir Next Regular"/>
            </a:endParaRPr>
          </a:p>
        </p:txBody>
      </p:sp>
      <p:sp>
        <p:nvSpPr>
          <p:cNvPr id="6" name="Šípka doprava 5"/>
          <p:cNvSpPr/>
          <p:nvPr/>
        </p:nvSpPr>
        <p:spPr>
          <a:xfrm>
            <a:off x="9397999" y="4838699"/>
            <a:ext cx="5740400" cy="635000"/>
          </a:xfrm>
          <a:prstGeom prst="rightArrow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sk-SK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venir Next Medium"/>
              <a:ea typeface="Avenir Next Medium"/>
              <a:cs typeface="Avenir Next Medium"/>
              <a:sym typeface="Avenir Next Medium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15237342" y="3442908"/>
            <a:ext cx="7828516" cy="34265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k-SK" sz="7200" b="0" i="0" u="none" strike="noStrike" cap="none" spc="0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uFillTx/>
                <a:sym typeface="Avenir Next Regular"/>
              </a:rPr>
              <a:t>Regulation</a:t>
            </a:r>
            <a:r>
              <a:rPr kumimoji="0" lang="sk-SK" sz="72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sym typeface="Avenir Next Regular"/>
              </a:rPr>
              <a:t> on</a:t>
            </a:r>
            <a:r>
              <a:rPr kumimoji="0" lang="sk-SK" sz="7200" b="0" i="0" u="none" strike="noStrike" cap="none" spc="0" normalizeH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sym typeface="Avenir Next Regular"/>
              </a:rPr>
              <a:t> </a:t>
            </a:r>
            <a:r>
              <a:rPr kumimoji="0" lang="sk-SK" sz="7200" b="0" i="0" u="none" strike="noStrike" cap="none" spc="0" normalizeH="0" dirty="0" err="1" smtClean="0">
                <a:ln>
                  <a:noFill/>
                </a:ln>
                <a:solidFill>
                  <a:srgbClr val="FFFFFF"/>
                </a:solidFill>
                <a:effectLst/>
                <a:uFillTx/>
                <a:sym typeface="Avenir Next Regular"/>
              </a:rPr>
              <a:t>Digital</a:t>
            </a:r>
            <a:r>
              <a:rPr kumimoji="0" lang="sk-SK" sz="7200" b="0" i="0" u="none" strike="noStrike" cap="none" spc="0" normalizeH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sym typeface="Avenir Next Regular"/>
              </a:rPr>
              <a:t> </a:t>
            </a:r>
            <a:r>
              <a:rPr kumimoji="0" lang="sk-SK" sz="7200" b="0" i="0" u="none" strike="noStrike" cap="none" spc="0" normalizeH="0" dirty="0" err="1" smtClean="0">
                <a:ln>
                  <a:noFill/>
                </a:ln>
                <a:solidFill>
                  <a:srgbClr val="FFFFFF"/>
                </a:solidFill>
                <a:effectLst/>
                <a:uFillTx/>
                <a:sym typeface="Avenir Next Regular"/>
              </a:rPr>
              <a:t>Virtual</a:t>
            </a:r>
            <a:r>
              <a:rPr kumimoji="0" lang="sk-SK" sz="7200" b="0" i="0" u="none" strike="noStrike" cap="none" spc="0" normalizeH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sym typeface="Avenir Next Regular"/>
              </a:rPr>
              <a:t> Identity</a:t>
            </a:r>
            <a:endParaRPr kumimoji="0" lang="sk-SK" sz="7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sym typeface="Avenir Next Regular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200473" y="12757091"/>
            <a:ext cx="20159583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sk-SK" dirty="0" smtClean="0">
                <a:solidFill>
                  <a:srgbClr val="FFFFFF"/>
                </a:solidFill>
              </a:rPr>
              <a:t>* </a:t>
            </a:r>
            <a:r>
              <a:rPr lang="en-US" sz="2800" dirty="0" smtClean="0">
                <a:solidFill>
                  <a:srgbClr val="FFFFFF"/>
                </a:solidFill>
              </a:rPr>
              <a:t>Regulation </a:t>
            </a:r>
            <a:r>
              <a:rPr lang="en-US" sz="2800" dirty="0">
                <a:solidFill>
                  <a:srgbClr val="FFFFFF"/>
                </a:solidFill>
              </a:rPr>
              <a:t>(EU) No </a:t>
            </a:r>
            <a:r>
              <a:rPr lang="en-US" sz="2800" dirty="0" smtClean="0">
                <a:solidFill>
                  <a:srgbClr val="FFFFFF"/>
                </a:solidFill>
              </a:rPr>
              <a:t>910/2014</a:t>
            </a:r>
            <a:r>
              <a:rPr lang="sk-SK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smtClean="0">
                <a:solidFill>
                  <a:srgbClr val="FFFFFF"/>
                </a:solidFill>
              </a:rPr>
              <a:t>on </a:t>
            </a:r>
            <a:r>
              <a:rPr lang="en-US" sz="2800" dirty="0">
                <a:solidFill>
                  <a:srgbClr val="FFFFFF"/>
                </a:solidFill>
              </a:rPr>
              <a:t>electronic identification and trust services for electronic transactions in the internal market</a:t>
            </a:r>
            <a:endParaRPr kumimoji="0" lang="sk-SK" sz="28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sym typeface="Avenir Next Regular"/>
            </a:endParaRPr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4343" y="642737"/>
            <a:ext cx="9986113" cy="1767993"/>
          </a:xfrm>
          <a:prstGeom prst="rect">
            <a:avLst/>
          </a:prstGeom>
        </p:spPr>
      </p:pic>
      <p:sp>
        <p:nvSpPr>
          <p:cNvPr id="12" name="Šípka nadol 11"/>
          <p:cNvSpPr/>
          <p:nvPr/>
        </p:nvSpPr>
        <p:spPr>
          <a:xfrm>
            <a:off x="4550924" y="6966396"/>
            <a:ext cx="584200" cy="3961189"/>
          </a:xfrm>
          <a:prstGeom prst="downArrow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sk-SK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venir Next Medium"/>
              <a:ea typeface="Avenir Next Medium"/>
              <a:cs typeface="Avenir Next Medium"/>
              <a:sym typeface="Avenir Next Medium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2395592" y="11014063"/>
            <a:ext cx="5479064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sk-SK" sz="4800" dirty="0" err="1" smtClean="0">
                <a:solidFill>
                  <a:srgbClr val="FFFFFF"/>
                </a:solidFill>
              </a:rPr>
              <a:t>Article</a:t>
            </a:r>
            <a:r>
              <a:rPr lang="sk-SK" sz="4800" dirty="0" smtClean="0">
                <a:solidFill>
                  <a:srgbClr val="FFFFFF"/>
                </a:solidFill>
              </a:rPr>
              <a:t> 114 of TFEU</a:t>
            </a:r>
            <a:endParaRPr kumimoji="0" lang="sk-SK" sz="48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sym typeface="Avenir Next Regular"/>
            </a:endParaRPr>
          </a:p>
        </p:txBody>
      </p:sp>
      <p:sp>
        <p:nvSpPr>
          <p:cNvPr id="10" name="Šípka nadol 9"/>
          <p:cNvSpPr/>
          <p:nvPr/>
        </p:nvSpPr>
        <p:spPr>
          <a:xfrm>
            <a:off x="19028924" y="6966395"/>
            <a:ext cx="584200" cy="3961189"/>
          </a:xfrm>
          <a:prstGeom prst="downArrow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sk-SK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venir Next Medium"/>
              <a:ea typeface="Avenir Next Medium"/>
              <a:cs typeface="Avenir Next Medium"/>
              <a:sym typeface="Avenir Next Medium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16412070" y="10862591"/>
            <a:ext cx="5479064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sk-SK" sz="48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Article</a:t>
            </a:r>
            <a:r>
              <a:rPr lang="sk-SK" sz="4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114 of TFEU</a:t>
            </a:r>
            <a:endParaRPr kumimoji="0" lang="sk-SK" sz="4800" b="0" i="0" u="none" strike="noStrike" cap="none" spc="0" normalizeH="0" baseline="0" dirty="0">
              <a:ln>
                <a:noFill/>
              </a:ln>
              <a:solidFill>
                <a:schemeClr val="accent3">
                  <a:lumMod val="40000"/>
                  <a:lumOff val="60000"/>
                </a:schemeClr>
              </a:solidFill>
              <a:effectLst/>
              <a:uFillTx/>
              <a:sym typeface="Avenir Nex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570617134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9978" y="589203"/>
            <a:ext cx="13796444" cy="1767993"/>
          </a:xfrm>
          <a:prstGeom prst="rect">
            <a:avLst/>
          </a:prstGeom>
        </p:spPr>
      </p:pic>
      <p:sp>
        <p:nvSpPr>
          <p:cNvPr id="16" name="Text odrážky na snímke"/>
          <p:cNvSpPr txBox="1">
            <a:spLocks/>
          </p:cNvSpPr>
          <p:nvPr/>
        </p:nvSpPr>
        <p:spPr>
          <a:xfrm>
            <a:off x="1016000" y="2794000"/>
            <a:ext cx="21844000" cy="10363200"/>
          </a:xfrm>
          <a:prstGeom prst="rect">
            <a:avLst/>
          </a:prstGeom>
        </p:spPr>
        <p:txBody>
          <a:bodyPr/>
          <a:lstStyle>
            <a:lvl1pPr marL="5588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  <a:lvl2pPr marL="11176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2pPr>
            <a:lvl3pPr marL="16764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3pPr>
            <a:lvl4pPr marL="22352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4pPr>
            <a:lvl5pPr marL="27940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5pPr>
            <a:lvl6pPr marL="33528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6pPr>
            <a:lvl7pPr marL="39116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7pPr>
            <a:lvl8pPr marL="44704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8pPr>
            <a:lvl9pPr marL="50292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9pPr>
          </a:lstStyle>
          <a:p>
            <a:pPr hangingPunct="1"/>
            <a:r>
              <a:rPr lang="sk-SK" sz="7200" dirty="0" err="1"/>
              <a:t>d</a:t>
            </a:r>
            <a:r>
              <a:rPr lang="sk-SK" sz="7200" dirty="0" err="1" smtClean="0"/>
              <a:t>igital</a:t>
            </a:r>
            <a:r>
              <a:rPr lang="sk-SK" sz="7200" dirty="0" smtClean="0"/>
              <a:t> </a:t>
            </a:r>
            <a:r>
              <a:rPr lang="sk-SK" sz="7200" dirty="0" err="1" smtClean="0"/>
              <a:t>citizenship</a:t>
            </a:r>
            <a:r>
              <a:rPr lang="sk-SK" sz="7200" dirty="0" smtClean="0"/>
              <a:t> as part of </a:t>
            </a:r>
            <a:r>
              <a:rPr lang="sk-SK" sz="7200" dirty="0" err="1" smtClean="0"/>
              <a:t>the</a:t>
            </a:r>
            <a:r>
              <a:rPr lang="sk-SK" sz="7200" dirty="0" smtClean="0"/>
              <a:t> </a:t>
            </a:r>
            <a:r>
              <a:rPr lang="sk-SK" sz="7200" dirty="0" err="1" smtClean="0"/>
              <a:t>Commission´s</a:t>
            </a:r>
            <a:r>
              <a:rPr lang="sk-SK" sz="7200" dirty="0" smtClean="0"/>
              <a:t> 2030 </a:t>
            </a:r>
            <a:r>
              <a:rPr lang="sk-SK" sz="7200" dirty="0" err="1" smtClean="0"/>
              <a:t>Digital</a:t>
            </a:r>
            <a:r>
              <a:rPr lang="sk-SK" sz="7200" dirty="0" smtClean="0"/>
              <a:t> </a:t>
            </a:r>
            <a:r>
              <a:rPr lang="sk-SK" sz="7200" dirty="0" err="1" smtClean="0"/>
              <a:t>Compass</a:t>
            </a:r>
            <a:endParaRPr lang="sk-SK" sz="7200" dirty="0" smtClean="0"/>
          </a:p>
          <a:p>
            <a:pPr hangingPunct="1"/>
            <a:r>
              <a:rPr lang="sk-SK" sz="7200" dirty="0" err="1"/>
              <a:t>p</a:t>
            </a:r>
            <a:r>
              <a:rPr lang="sk-SK" sz="7200" dirty="0" err="1" smtClean="0"/>
              <a:t>ublic</a:t>
            </a:r>
            <a:r>
              <a:rPr lang="sk-SK" sz="7200" dirty="0" smtClean="0"/>
              <a:t> and </a:t>
            </a:r>
            <a:r>
              <a:rPr lang="sk-SK" sz="7200" dirty="0" err="1" smtClean="0"/>
              <a:t>private</a:t>
            </a:r>
            <a:r>
              <a:rPr lang="sk-SK" sz="7200" dirty="0" smtClean="0"/>
              <a:t> </a:t>
            </a:r>
            <a:r>
              <a:rPr lang="sk-SK" sz="7200" dirty="0" err="1" smtClean="0"/>
              <a:t>services</a:t>
            </a:r>
            <a:endParaRPr lang="sk-SK" sz="7200" dirty="0" smtClean="0"/>
          </a:p>
          <a:p>
            <a:pPr hangingPunct="1"/>
            <a:r>
              <a:rPr lang="sk-SK" sz="7200" dirty="0" err="1"/>
              <a:t>c</a:t>
            </a:r>
            <a:r>
              <a:rPr lang="sk-SK" sz="7200" dirty="0" err="1" smtClean="0"/>
              <a:t>ross-border</a:t>
            </a:r>
            <a:r>
              <a:rPr lang="sk-SK" sz="7200" dirty="0" smtClean="0"/>
              <a:t> </a:t>
            </a:r>
            <a:r>
              <a:rPr lang="sk-SK" sz="7200" dirty="0" err="1" smtClean="0"/>
              <a:t>electronic</a:t>
            </a:r>
            <a:r>
              <a:rPr lang="sk-SK" sz="7200" dirty="0" smtClean="0"/>
              <a:t> identity </a:t>
            </a:r>
            <a:r>
              <a:rPr lang="sk-SK" sz="7200" dirty="0" err="1" smtClean="0"/>
              <a:t>solutions</a:t>
            </a:r>
            <a:endParaRPr lang="sk-SK" sz="7200" dirty="0" smtClean="0"/>
          </a:p>
          <a:p>
            <a:pPr hangingPunct="1"/>
            <a:r>
              <a:rPr lang="sk-SK" sz="7200" dirty="0" err="1"/>
              <a:t>M</a:t>
            </a:r>
            <a:r>
              <a:rPr lang="sk-SK" sz="7200" dirty="0" err="1" smtClean="0"/>
              <a:t>ember</a:t>
            </a:r>
            <a:r>
              <a:rPr lang="sk-SK" sz="7200" dirty="0" smtClean="0"/>
              <a:t> </a:t>
            </a:r>
            <a:r>
              <a:rPr lang="sk-SK" sz="7200" dirty="0" err="1" smtClean="0"/>
              <a:t>States</a:t>
            </a:r>
            <a:r>
              <a:rPr lang="sk-SK" sz="7200" dirty="0" smtClean="0"/>
              <a:t>- </a:t>
            </a:r>
            <a:r>
              <a:rPr lang="sk-SK" sz="7200" dirty="0" err="1" smtClean="0"/>
              <a:t>controllers</a:t>
            </a:r>
            <a:endParaRPr lang="sk-SK" sz="7200" dirty="0" smtClean="0"/>
          </a:p>
          <a:p>
            <a:pPr hangingPunct="1"/>
            <a:r>
              <a:rPr lang="sk-SK" sz="7200" dirty="0" err="1" smtClean="0"/>
              <a:t>possible</a:t>
            </a:r>
            <a:r>
              <a:rPr lang="sk-SK" sz="7200" dirty="0" smtClean="0"/>
              <a:t> </a:t>
            </a:r>
            <a:r>
              <a:rPr lang="sk-SK" sz="7200" dirty="0" err="1" smtClean="0"/>
              <a:t>joint</a:t>
            </a:r>
            <a:r>
              <a:rPr lang="sk-SK" sz="7200" dirty="0" smtClean="0"/>
              <a:t> </a:t>
            </a:r>
            <a:r>
              <a:rPr lang="sk-SK" sz="7200" dirty="0" err="1" smtClean="0"/>
              <a:t>controllership</a:t>
            </a:r>
            <a:r>
              <a:rPr lang="sk-SK" sz="7200" dirty="0" smtClean="0"/>
              <a:t> </a:t>
            </a:r>
            <a:r>
              <a:rPr lang="sk-SK" sz="7200" dirty="0" err="1" smtClean="0"/>
              <a:t>issues</a:t>
            </a:r>
            <a:endParaRPr lang="sk-SK" sz="7200" dirty="0" smtClean="0"/>
          </a:p>
          <a:p>
            <a:pPr hangingPunct="1"/>
            <a:r>
              <a:rPr lang="sk-SK" sz="7200" dirty="0" err="1"/>
              <a:t>e</a:t>
            </a:r>
            <a:r>
              <a:rPr lang="sk-SK" sz="7200" dirty="0" err="1" smtClean="0"/>
              <a:t>limination</a:t>
            </a:r>
            <a:r>
              <a:rPr lang="sk-SK" sz="7200" dirty="0" smtClean="0"/>
              <a:t> of </a:t>
            </a:r>
            <a:r>
              <a:rPr lang="sk-SK" sz="7200" dirty="0" err="1" smtClean="0"/>
              <a:t>usage</a:t>
            </a:r>
            <a:r>
              <a:rPr lang="sk-SK" sz="7200" dirty="0" smtClean="0"/>
              <a:t> of </a:t>
            </a:r>
            <a:r>
              <a:rPr lang="sk-SK" sz="7200" dirty="0" err="1" smtClean="0"/>
              <a:t>social</a:t>
            </a:r>
            <a:r>
              <a:rPr lang="sk-SK" sz="7200" dirty="0" smtClean="0"/>
              <a:t> </a:t>
            </a:r>
            <a:r>
              <a:rPr lang="sk-SK" sz="7200" dirty="0" err="1" smtClean="0"/>
              <a:t>media</a:t>
            </a:r>
            <a:r>
              <a:rPr lang="sk-SK" sz="7200" dirty="0" smtClean="0"/>
              <a:t> </a:t>
            </a:r>
            <a:r>
              <a:rPr lang="sk-SK" sz="7200" dirty="0" err="1" smtClean="0"/>
              <a:t>for</a:t>
            </a:r>
            <a:r>
              <a:rPr lang="sk-SK" sz="7200" dirty="0" smtClean="0"/>
              <a:t> </a:t>
            </a:r>
            <a:r>
              <a:rPr lang="sk-SK" sz="7200" dirty="0" err="1" smtClean="0"/>
              <a:t>public</a:t>
            </a:r>
            <a:r>
              <a:rPr lang="sk-SK" sz="7200" dirty="0" smtClean="0"/>
              <a:t> </a:t>
            </a:r>
            <a:r>
              <a:rPr lang="sk-SK" sz="7200" dirty="0" err="1" smtClean="0"/>
              <a:t>registration</a:t>
            </a:r>
            <a:endParaRPr lang="sk-SK" sz="7200" dirty="0" smtClean="0"/>
          </a:p>
          <a:p>
            <a:pPr marL="914400" indent="-914400" hangingPunct="1">
              <a:buFont typeface="+mj-lt"/>
              <a:buAutoNum type="arabicPeriod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60423678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3178" y="589203"/>
            <a:ext cx="13796444" cy="1767993"/>
          </a:xfrm>
          <a:prstGeom prst="rect">
            <a:avLst/>
          </a:prstGeom>
        </p:spPr>
      </p:pic>
      <p:sp>
        <p:nvSpPr>
          <p:cNvPr id="5" name="Text odrážky na snímke"/>
          <p:cNvSpPr txBox="1">
            <a:spLocks/>
          </p:cNvSpPr>
          <p:nvPr/>
        </p:nvSpPr>
        <p:spPr>
          <a:xfrm>
            <a:off x="1066800" y="3886200"/>
            <a:ext cx="21844000" cy="8356600"/>
          </a:xfrm>
          <a:prstGeom prst="rect">
            <a:avLst/>
          </a:prstGeom>
        </p:spPr>
        <p:txBody>
          <a:bodyPr/>
          <a:lstStyle>
            <a:lvl1pPr marL="5588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  <a:lvl2pPr marL="11176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2pPr>
            <a:lvl3pPr marL="16764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3pPr>
            <a:lvl4pPr marL="22352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4pPr>
            <a:lvl5pPr marL="27940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5pPr>
            <a:lvl6pPr marL="33528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6pPr>
            <a:lvl7pPr marL="39116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7pPr>
            <a:lvl8pPr marL="44704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8pPr>
            <a:lvl9pPr marL="50292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9pPr>
          </a:lstStyle>
          <a:p>
            <a:pPr hangingPunct="1"/>
            <a:r>
              <a:rPr lang="sk-SK" sz="7200" dirty="0" err="1"/>
              <a:t>i</a:t>
            </a:r>
            <a:r>
              <a:rPr lang="sk-SK" sz="7200" dirty="0" err="1" smtClean="0"/>
              <a:t>nternational</a:t>
            </a:r>
            <a:r>
              <a:rPr lang="sk-SK" sz="7200" dirty="0" smtClean="0"/>
              <a:t> </a:t>
            </a:r>
            <a:r>
              <a:rPr lang="sk-SK" sz="7200" dirty="0" err="1" smtClean="0"/>
              <a:t>transfers</a:t>
            </a:r>
            <a:endParaRPr lang="sk-SK" sz="7200" dirty="0" smtClean="0"/>
          </a:p>
          <a:p>
            <a:pPr hangingPunct="1"/>
            <a:r>
              <a:rPr lang="sk-SK" sz="7200" dirty="0" err="1"/>
              <a:t>d</a:t>
            </a:r>
            <a:r>
              <a:rPr lang="sk-SK" sz="7200" dirty="0" err="1" smtClean="0"/>
              <a:t>ata</a:t>
            </a:r>
            <a:r>
              <a:rPr lang="sk-SK" sz="7200" dirty="0" smtClean="0"/>
              <a:t> </a:t>
            </a:r>
            <a:r>
              <a:rPr lang="sk-SK" sz="7200" dirty="0" err="1" smtClean="0"/>
              <a:t>minimisation</a:t>
            </a:r>
            <a:r>
              <a:rPr lang="sk-SK" sz="7200" dirty="0" smtClean="0"/>
              <a:t> </a:t>
            </a:r>
            <a:r>
              <a:rPr lang="sk-SK" sz="7200" dirty="0" err="1" smtClean="0"/>
              <a:t>aspect</a:t>
            </a:r>
            <a:endParaRPr lang="sk-SK" sz="7200" dirty="0" smtClean="0"/>
          </a:p>
          <a:p>
            <a:pPr hangingPunct="1"/>
            <a:r>
              <a:rPr lang="sk-SK" sz="7200" dirty="0" err="1"/>
              <a:t>s</a:t>
            </a:r>
            <a:r>
              <a:rPr lang="sk-SK" sz="7200" dirty="0" err="1" smtClean="0"/>
              <a:t>eparation</a:t>
            </a:r>
            <a:r>
              <a:rPr lang="sk-SK" sz="7200" dirty="0" smtClean="0"/>
              <a:t> of </a:t>
            </a:r>
            <a:r>
              <a:rPr lang="sk-SK" sz="7200" dirty="0" err="1" smtClean="0"/>
              <a:t>personal</a:t>
            </a:r>
            <a:r>
              <a:rPr lang="sk-SK" sz="7200" dirty="0" smtClean="0"/>
              <a:t> </a:t>
            </a:r>
            <a:r>
              <a:rPr lang="sk-SK" sz="7200" dirty="0" err="1" smtClean="0"/>
              <a:t>data</a:t>
            </a:r>
            <a:r>
              <a:rPr lang="sk-SK" sz="7200" dirty="0" smtClean="0"/>
              <a:t> by </a:t>
            </a:r>
            <a:r>
              <a:rPr lang="sk-SK" sz="7200" dirty="0" err="1" smtClean="0"/>
              <a:t>the</a:t>
            </a:r>
            <a:r>
              <a:rPr lang="sk-SK" sz="7200" dirty="0" smtClean="0"/>
              <a:t> </a:t>
            </a:r>
            <a:r>
              <a:rPr lang="sk-SK" sz="7200" dirty="0" err="1" smtClean="0"/>
              <a:t>controllers</a:t>
            </a:r>
            <a:endParaRPr lang="sk-SK" sz="7200" dirty="0" smtClean="0"/>
          </a:p>
          <a:p>
            <a:pPr hangingPunct="1"/>
            <a:r>
              <a:rPr lang="sk-SK" sz="7200" dirty="0" err="1"/>
              <a:t>a</a:t>
            </a:r>
            <a:r>
              <a:rPr lang="sk-SK" sz="7200" dirty="0" err="1" smtClean="0"/>
              <a:t>mbiguity</a:t>
            </a:r>
            <a:r>
              <a:rPr lang="sk-SK" sz="7200" dirty="0" smtClean="0"/>
              <a:t> </a:t>
            </a:r>
            <a:r>
              <a:rPr lang="sk-SK" sz="7200" dirty="0" err="1" smtClean="0"/>
              <a:t>errors</a:t>
            </a:r>
            <a:endParaRPr lang="sk-SK" sz="7200" dirty="0" smtClean="0"/>
          </a:p>
          <a:p>
            <a:pPr hangingPunct="1"/>
            <a:r>
              <a:rPr lang="sk-SK" sz="7200" dirty="0" err="1"/>
              <a:t>h</a:t>
            </a:r>
            <a:r>
              <a:rPr lang="sk-SK" sz="7200" dirty="0" err="1" smtClean="0"/>
              <a:t>ealth</a:t>
            </a:r>
            <a:r>
              <a:rPr lang="sk-SK" sz="7200" dirty="0" smtClean="0"/>
              <a:t> </a:t>
            </a:r>
            <a:r>
              <a:rPr lang="sk-SK" sz="7200" dirty="0" err="1" smtClean="0"/>
              <a:t>data</a:t>
            </a:r>
            <a:endParaRPr lang="sk-SK" sz="7200" dirty="0" smtClean="0"/>
          </a:p>
          <a:p>
            <a:pPr hangingPunct="1"/>
            <a:r>
              <a:rPr lang="sk-SK" sz="7200" dirty="0" err="1"/>
              <a:t>a</a:t>
            </a:r>
            <a:r>
              <a:rPr lang="sk-SK" sz="7200" dirty="0" err="1" smtClean="0"/>
              <a:t>rchiving</a:t>
            </a:r>
            <a:r>
              <a:rPr lang="sk-SK" sz="7200" dirty="0" smtClean="0"/>
              <a:t> and </a:t>
            </a:r>
            <a:r>
              <a:rPr lang="sk-SK" sz="7200" dirty="0" err="1" smtClean="0"/>
              <a:t>storage</a:t>
            </a:r>
            <a:r>
              <a:rPr lang="sk-SK" sz="7200" dirty="0" smtClean="0"/>
              <a:t> </a:t>
            </a:r>
            <a:r>
              <a:rPr lang="sk-SK" sz="7200" dirty="0" err="1" smtClean="0"/>
              <a:t>limitation</a:t>
            </a:r>
            <a:endParaRPr lang="sk-SK" sz="7200" dirty="0" smtClean="0"/>
          </a:p>
          <a:p>
            <a:pPr marL="914400" indent="-914400" hangingPunct="1">
              <a:buFont typeface="+mj-lt"/>
              <a:buAutoNum type="arabicPeriod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22603397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1695112" y="4359870"/>
            <a:ext cx="4350088" cy="1456809"/>
          </a:xfrm>
          <a:prstGeom prst="rect">
            <a:avLst/>
          </a:prstGeom>
          <a:solidFill>
            <a:srgbClr val="D1FFC9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k-SK" sz="4400" b="1" i="0" u="none" strike="noStrike" cap="none" spc="0" normalizeH="0" baseline="0" dirty="0" smtClean="0">
                <a:ln>
                  <a:noFill/>
                </a:ln>
                <a:solidFill>
                  <a:srgbClr val="FF33CC"/>
                </a:solidFill>
                <a:effectLst/>
                <a:uFillTx/>
                <a:latin typeface="Avenir Next Regular"/>
                <a:ea typeface="Avenir Next Regular"/>
                <a:cs typeface="Avenir Next Regular"/>
                <a:sym typeface="Avenir Next Regular"/>
              </a:rPr>
              <a:t>LONG TERM DEROGATIONS</a:t>
            </a:r>
            <a:endParaRPr kumimoji="0" lang="sk-SK" sz="4400" b="1" i="0" u="none" strike="noStrike" cap="none" spc="0" normalizeH="0" baseline="0" dirty="0">
              <a:ln>
                <a:noFill/>
              </a:ln>
              <a:solidFill>
                <a:srgbClr val="FF33CC"/>
              </a:solidFill>
              <a:effectLst/>
              <a:uFillTx/>
              <a:latin typeface="Avenir Next Regular"/>
              <a:ea typeface="Avenir Next Regular"/>
              <a:cs typeface="Avenir Next Regular"/>
              <a:sym typeface="Avenir Next Regular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5689600" y="8474670"/>
            <a:ext cx="4350088" cy="1456809"/>
          </a:xfrm>
          <a:prstGeom prst="rect">
            <a:avLst/>
          </a:prstGeom>
          <a:solidFill>
            <a:srgbClr val="D1FFC9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sk-SK" sz="4400" b="1" dirty="0" smtClean="0">
                <a:solidFill>
                  <a:srgbClr val="FF33CC"/>
                </a:solidFill>
              </a:rPr>
              <a:t>DATA TRANSFERS</a:t>
            </a:r>
            <a:endParaRPr kumimoji="0" lang="sk-SK" sz="4400" b="1" i="0" u="none" strike="noStrike" cap="none" spc="0" normalizeH="0" baseline="0" dirty="0">
              <a:ln>
                <a:noFill/>
              </a:ln>
              <a:solidFill>
                <a:srgbClr val="FF33CC"/>
              </a:solidFill>
              <a:effectLst/>
              <a:uFillTx/>
              <a:latin typeface="Avenir Next Regular"/>
              <a:ea typeface="Avenir Next Regular"/>
              <a:cs typeface="Avenir Next Regular"/>
              <a:sym typeface="Avenir Next Regular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12671256" y="4639230"/>
            <a:ext cx="4829344" cy="1456809"/>
          </a:xfrm>
          <a:prstGeom prst="rect">
            <a:avLst/>
          </a:prstGeom>
          <a:solidFill>
            <a:srgbClr val="D1FFC9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k-SK" sz="4400" b="1" i="0" u="none" strike="noStrike" cap="none" spc="0" normalizeH="0" baseline="0" dirty="0" smtClean="0">
                <a:ln>
                  <a:noFill/>
                </a:ln>
                <a:solidFill>
                  <a:srgbClr val="FF33CC"/>
                </a:solidFill>
                <a:effectLst/>
                <a:uFillTx/>
                <a:latin typeface="Avenir Next Regular"/>
                <a:ea typeface="Avenir Next Regular"/>
                <a:cs typeface="Avenir Next Regular"/>
                <a:sym typeface="Avenir Next Regular"/>
              </a:rPr>
              <a:t>SECURED DIGITALISATION</a:t>
            </a:r>
            <a:endParaRPr kumimoji="0" lang="sk-SK" sz="4400" b="1" i="0" u="none" strike="noStrike" cap="none" spc="0" normalizeH="0" baseline="0" dirty="0">
              <a:ln>
                <a:noFill/>
              </a:ln>
              <a:solidFill>
                <a:srgbClr val="FF33CC"/>
              </a:solidFill>
              <a:effectLst/>
              <a:uFillTx/>
              <a:latin typeface="Avenir Next Regular"/>
              <a:ea typeface="Avenir Next Regular"/>
              <a:cs typeface="Avenir Next Regular"/>
              <a:sym typeface="Avenir Next Regular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16557456" y="9415125"/>
            <a:ext cx="4829344" cy="2133918"/>
          </a:xfrm>
          <a:prstGeom prst="rect">
            <a:avLst/>
          </a:prstGeom>
          <a:solidFill>
            <a:srgbClr val="D1FFC9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sk-SK" sz="4400" b="1" dirty="0" smtClean="0">
                <a:solidFill>
                  <a:srgbClr val="FF33CC"/>
                </a:solidFill>
              </a:rPr>
              <a:t>POTENTIAL SIMPLIFICATION OF PROFILING</a:t>
            </a:r>
            <a:endParaRPr kumimoji="0" lang="sk-SK" sz="4400" b="1" i="0" u="none" strike="noStrike" cap="none" spc="0" normalizeH="0" baseline="0" dirty="0">
              <a:ln>
                <a:noFill/>
              </a:ln>
              <a:solidFill>
                <a:srgbClr val="FF33CC"/>
              </a:solidFill>
              <a:effectLst/>
              <a:uFillTx/>
              <a:latin typeface="Avenir Next Regular"/>
              <a:ea typeface="Avenir Next Regular"/>
              <a:cs typeface="Avenir Next Regular"/>
              <a:sym typeface="Avenir Next Regular"/>
            </a:endParaRPr>
          </a:p>
        </p:txBody>
      </p:sp>
      <p:sp>
        <p:nvSpPr>
          <p:cNvPr id="10" name="„Významný citát“"/>
          <p:cNvSpPr txBox="1">
            <a:spLocks noGrp="1"/>
          </p:cNvSpPr>
          <p:nvPr>
            <p:ph type="body" sz="half" idx="1"/>
          </p:nvPr>
        </p:nvSpPr>
        <p:spPr>
          <a:xfrm>
            <a:off x="6888203" y="496384"/>
            <a:ext cx="11566106" cy="248330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k-SK" sz="9600" dirty="0" err="1" smtClean="0"/>
              <a:t>Critical</a:t>
            </a:r>
            <a:r>
              <a:rPr lang="sk-SK" sz="9600" dirty="0" smtClean="0"/>
              <a:t> </a:t>
            </a:r>
            <a:r>
              <a:rPr lang="sk-SK" sz="9600" dirty="0" err="1" smtClean="0"/>
              <a:t>observations</a:t>
            </a:r>
            <a:endParaRPr sz="9600" dirty="0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Názov sekci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sk-SK" dirty="0" err="1" smtClean="0"/>
              <a:t>Thank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endParaRPr dirty="0"/>
          </a:p>
        </p:txBody>
      </p:sp>
      <p:sp>
        <p:nvSpPr>
          <p:cNvPr id="3" name="Podnadpis prezentácie"/>
          <p:cNvSpPr txBox="1">
            <a:spLocks/>
          </p:cNvSpPr>
          <p:nvPr/>
        </p:nvSpPr>
        <p:spPr>
          <a:xfrm>
            <a:off x="584200" y="11988800"/>
            <a:ext cx="8509000" cy="1168400"/>
          </a:xfrm>
          <a:prstGeom prst="rect">
            <a:avLst/>
          </a:prstGeom>
        </p:spPr>
        <p:txBody>
          <a:bodyPr/>
          <a:lstStyle>
            <a:lvl1pPr marL="5588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  <a:lvl2pPr marL="11176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2pPr>
            <a:lvl3pPr marL="16764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3pPr>
            <a:lvl4pPr marL="22352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4pPr>
            <a:lvl5pPr marL="27940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5pPr>
            <a:lvl6pPr marL="33528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6pPr>
            <a:lvl7pPr marL="39116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7pPr>
            <a:lvl8pPr marL="44704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8pPr>
            <a:lvl9pPr marL="50292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9pPr>
          </a:lstStyle>
          <a:p>
            <a:pPr marL="0" indent="0" hangingPunct="1">
              <a:buNone/>
            </a:pPr>
            <a:r>
              <a:rPr lang="sk-SK" dirty="0" smtClean="0"/>
              <a:t>dzurakovadaniela@gmail.com</a:t>
            </a:r>
            <a:endParaRPr lang="sk-SK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Názov sekcie"/>
          <p:cNvSpPr txBox="1">
            <a:spLocks noGrp="1"/>
          </p:cNvSpPr>
          <p:nvPr>
            <p:ph type="title"/>
          </p:nvPr>
        </p:nvSpPr>
        <p:spPr>
          <a:xfrm>
            <a:off x="1066800" y="596900"/>
            <a:ext cx="21844000" cy="1841500"/>
          </a:xfrm>
          <a:prstGeom prst="rect">
            <a:avLst/>
          </a:prstGeom>
        </p:spPr>
        <p:txBody>
          <a:bodyPr/>
          <a:lstStyle/>
          <a:p>
            <a:r>
              <a:rPr lang="sk-SK" dirty="0" err="1" smtClean="0"/>
              <a:t>Content</a:t>
            </a:r>
            <a:endParaRPr dirty="0"/>
          </a:p>
        </p:txBody>
      </p:sp>
      <p:sp>
        <p:nvSpPr>
          <p:cNvPr id="3" name="Text odrážky na snímke"/>
          <p:cNvSpPr txBox="1">
            <a:spLocks/>
          </p:cNvSpPr>
          <p:nvPr/>
        </p:nvSpPr>
        <p:spPr>
          <a:xfrm>
            <a:off x="1066800" y="3352801"/>
            <a:ext cx="21844000" cy="6604000"/>
          </a:xfrm>
          <a:prstGeom prst="rect">
            <a:avLst/>
          </a:prstGeom>
        </p:spPr>
        <p:txBody>
          <a:bodyPr/>
          <a:lstStyle>
            <a:lvl1pPr marL="5588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  <a:lvl2pPr marL="11176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2pPr>
            <a:lvl3pPr marL="16764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3pPr>
            <a:lvl4pPr marL="22352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4pPr>
            <a:lvl5pPr marL="27940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5pPr>
            <a:lvl6pPr marL="33528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6pPr>
            <a:lvl7pPr marL="39116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7pPr>
            <a:lvl8pPr marL="44704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8pPr>
            <a:lvl9pPr marL="50292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9pPr>
          </a:lstStyle>
          <a:p>
            <a:pPr marL="914400" indent="-914400" hangingPunct="1">
              <a:buFont typeface="+mj-lt"/>
              <a:buAutoNum type="arabicPeriod"/>
            </a:pPr>
            <a:r>
              <a:rPr lang="sk-SK" sz="7200" dirty="0" smtClean="0"/>
              <a:t>Mobile </a:t>
            </a:r>
            <a:r>
              <a:rPr lang="sk-SK" sz="7200" dirty="0" err="1" smtClean="0"/>
              <a:t>tracing</a:t>
            </a:r>
            <a:r>
              <a:rPr lang="sk-SK" sz="7200" dirty="0" smtClean="0"/>
              <a:t> </a:t>
            </a:r>
            <a:r>
              <a:rPr lang="sk-SK" sz="7200" dirty="0" err="1" smtClean="0"/>
              <a:t>applications</a:t>
            </a:r>
            <a:endParaRPr lang="sk-SK" sz="7200" dirty="0" smtClean="0"/>
          </a:p>
          <a:p>
            <a:pPr marL="914400" indent="-914400" hangingPunct="1">
              <a:buFont typeface="+mj-lt"/>
              <a:buAutoNum type="arabicPeriod"/>
            </a:pPr>
            <a:r>
              <a:rPr lang="sk-SK" sz="7200" dirty="0" err="1" smtClean="0"/>
              <a:t>Digital</a:t>
            </a:r>
            <a:r>
              <a:rPr lang="sk-SK" sz="7200" dirty="0" smtClean="0"/>
              <a:t> </a:t>
            </a:r>
            <a:r>
              <a:rPr lang="sk-SK" sz="7200" dirty="0" err="1" smtClean="0"/>
              <a:t>Green</a:t>
            </a:r>
            <a:r>
              <a:rPr lang="sk-SK" sz="7200" dirty="0" smtClean="0"/>
              <a:t> </a:t>
            </a:r>
            <a:r>
              <a:rPr lang="sk-SK" sz="7200" dirty="0" err="1" smtClean="0"/>
              <a:t>Certificates</a:t>
            </a:r>
            <a:endParaRPr lang="sk-SK" sz="7200" dirty="0" smtClean="0"/>
          </a:p>
          <a:p>
            <a:pPr marL="914400" indent="-914400" hangingPunct="1">
              <a:buFont typeface="+mj-lt"/>
              <a:buAutoNum type="arabicPeriod"/>
            </a:pPr>
            <a:r>
              <a:rPr lang="sk-SK" sz="7200" dirty="0" err="1" smtClean="0"/>
              <a:t>European</a:t>
            </a:r>
            <a:r>
              <a:rPr lang="sk-SK" sz="7200" dirty="0" smtClean="0"/>
              <a:t> </a:t>
            </a:r>
            <a:r>
              <a:rPr lang="sk-SK" sz="7200" dirty="0" err="1" smtClean="0"/>
              <a:t>Virtual</a:t>
            </a:r>
            <a:r>
              <a:rPr lang="sk-SK" sz="7200" dirty="0" smtClean="0"/>
              <a:t> Identity</a:t>
            </a:r>
          </a:p>
          <a:p>
            <a:pPr marL="914400" indent="-914400" hangingPunct="1">
              <a:buFont typeface="+mj-lt"/>
              <a:buAutoNum type="arabicPeriod"/>
            </a:pPr>
            <a:r>
              <a:rPr lang="sk-SK" sz="7200" dirty="0" smtClean="0"/>
              <a:t>Q</a:t>
            </a:r>
            <a:r>
              <a:rPr lang="sk-SK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&amp;A</a:t>
            </a:r>
            <a:endParaRPr lang="sk-SK" sz="7200" dirty="0" smtClean="0"/>
          </a:p>
          <a:p>
            <a:pPr marL="914400" indent="-914400" hangingPunct="1">
              <a:buFont typeface="+mj-lt"/>
              <a:buAutoNum type="arabicPeriod"/>
            </a:pPr>
            <a:endParaRPr lang="sk-SK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Názov sekcie"/>
          <p:cNvSpPr txBox="1">
            <a:spLocks noGrp="1"/>
          </p:cNvSpPr>
          <p:nvPr>
            <p:ph type="title"/>
          </p:nvPr>
        </p:nvSpPr>
        <p:spPr>
          <a:xfrm>
            <a:off x="1498600" y="5905500"/>
            <a:ext cx="21844000" cy="1841500"/>
          </a:xfrm>
          <a:prstGeom prst="rect">
            <a:avLst/>
          </a:prstGeom>
        </p:spPr>
        <p:txBody>
          <a:bodyPr/>
          <a:lstStyle/>
          <a:p>
            <a:r>
              <a:rPr lang="sk-SK" dirty="0" smtClean="0"/>
              <a:t>Mobile </a:t>
            </a:r>
            <a:r>
              <a:rPr lang="sk-SK" dirty="0" err="1" smtClean="0"/>
              <a:t>Tracing</a:t>
            </a:r>
            <a:r>
              <a:rPr lang="sk-SK" dirty="0" smtClean="0"/>
              <a:t> </a:t>
            </a:r>
            <a:r>
              <a:rPr lang="sk-SK" dirty="0" err="1"/>
              <a:t>A</a:t>
            </a:r>
            <a:r>
              <a:rPr lang="sk-SK" dirty="0" err="1" smtClean="0"/>
              <a:t>pplications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0892814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117600" y="4474706"/>
            <a:ext cx="7335342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k-SK" sz="7200" b="0" i="0" u="none" strike="noStrike" cap="none" spc="0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uFillTx/>
                <a:sym typeface="Avenir Next Regular"/>
              </a:rPr>
              <a:t>Recommendation</a:t>
            </a:r>
            <a:endParaRPr kumimoji="0" lang="sk-SK" sz="7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sym typeface="Avenir Next Regular"/>
            </a:endParaRPr>
          </a:p>
        </p:txBody>
      </p:sp>
      <p:sp>
        <p:nvSpPr>
          <p:cNvPr id="6" name="Šípka doprava 5"/>
          <p:cNvSpPr/>
          <p:nvPr/>
        </p:nvSpPr>
        <p:spPr>
          <a:xfrm>
            <a:off x="9397999" y="4838699"/>
            <a:ext cx="5740400" cy="635000"/>
          </a:xfrm>
          <a:prstGeom prst="rightArrow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sk-SK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venir Next Medium"/>
              <a:ea typeface="Avenir Next Medium"/>
              <a:cs typeface="Avenir Next Medium"/>
              <a:sym typeface="Avenir Next Medium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14864258" y="3442910"/>
            <a:ext cx="7828516" cy="34265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k-SK" sz="7200" b="0" i="0" u="none" strike="noStrike" cap="none" spc="0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uFillTx/>
                <a:sym typeface="Avenir Next Regular"/>
              </a:rPr>
              <a:t>Commission</a:t>
            </a:r>
            <a:r>
              <a:rPr kumimoji="0" lang="sk-SK" sz="72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sym typeface="Avenir Next Regular"/>
              </a:rPr>
              <a:t> </a:t>
            </a:r>
            <a:r>
              <a:rPr kumimoji="0" lang="sk-SK" sz="7200" b="0" i="0" u="none" strike="noStrike" cap="none" spc="0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uFillTx/>
                <a:sym typeface="Avenir Next Regular"/>
              </a:rPr>
              <a:t>Implementing</a:t>
            </a:r>
            <a:r>
              <a:rPr kumimoji="0" lang="sk-SK" sz="72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sym typeface="Avenir Next Regular"/>
              </a:rPr>
              <a:t> </a:t>
            </a:r>
            <a:r>
              <a:rPr kumimoji="0" lang="sk-SK" sz="7200" b="0" i="0" u="none" strike="noStrike" cap="none" spc="0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uFillTx/>
                <a:sym typeface="Avenir Next Regular"/>
              </a:rPr>
              <a:t>Decision</a:t>
            </a:r>
            <a:r>
              <a:rPr kumimoji="0" lang="sk-SK" sz="72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sym typeface="Avenir Next Regular"/>
              </a:rPr>
              <a:t>*</a:t>
            </a:r>
            <a:endParaRPr kumimoji="0" lang="sk-SK" sz="7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sym typeface="Avenir Next Regular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00752" y="12763461"/>
            <a:ext cx="8667437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r>
              <a:rPr lang="sk-SK" dirty="0" smtClean="0">
                <a:solidFill>
                  <a:srgbClr val="FFFFFF"/>
                </a:solidFill>
              </a:rPr>
              <a:t>* </a:t>
            </a:r>
            <a:r>
              <a:rPr lang="sk-SK" sz="2800" dirty="0" err="1" smtClean="0">
                <a:solidFill>
                  <a:srgbClr val="FFFFFF"/>
                </a:solidFill>
              </a:rPr>
              <a:t>Commission</a:t>
            </a:r>
            <a:r>
              <a:rPr lang="sk-SK" sz="2800" dirty="0" smtClean="0">
                <a:solidFill>
                  <a:srgbClr val="FFFFFF"/>
                </a:solidFill>
              </a:rPr>
              <a:t> </a:t>
            </a:r>
            <a:r>
              <a:rPr lang="sk-SK" sz="2800" dirty="0" err="1">
                <a:solidFill>
                  <a:srgbClr val="FFFFFF"/>
                </a:solidFill>
              </a:rPr>
              <a:t>Implementing</a:t>
            </a:r>
            <a:r>
              <a:rPr lang="sk-SK" sz="2800" dirty="0">
                <a:solidFill>
                  <a:srgbClr val="FFFFFF"/>
                </a:solidFill>
              </a:rPr>
              <a:t> </a:t>
            </a:r>
            <a:r>
              <a:rPr lang="sk-SK" sz="2800" dirty="0" err="1">
                <a:solidFill>
                  <a:srgbClr val="FFFFFF"/>
                </a:solidFill>
              </a:rPr>
              <a:t>Decision</a:t>
            </a:r>
            <a:r>
              <a:rPr lang="sk-SK" sz="2800" dirty="0">
                <a:solidFill>
                  <a:srgbClr val="FFFFFF"/>
                </a:solidFill>
              </a:rPr>
              <a:t> (EU) 2020/1023</a:t>
            </a:r>
            <a:endParaRPr kumimoji="0" lang="sk-SK" sz="28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sym typeface="Avenir Next Regular"/>
            </a:endParaRPr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4343" y="642737"/>
            <a:ext cx="9986113" cy="1767993"/>
          </a:xfrm>
          <a:prstGeom prst="rect">
            <a:avLst/>
          </a:prstGeom>
        </p:spPr>
      </p:pic>
      <p:sp>
        <p:nvSpPr>
          <p:cNvPr id="12" name="Šípka nadol 11"/>
          <p:cNvSpPr/>
          <p:nvPr/>
        </p:nvSpPr>
        <p:spPr>
          <a:xfrm>
            <a:off x="18567400" y="6869489"/>
            <a:ext cx="584200" cy="3961189"/>
          </a:xfrm>
          <a:prstGeom prst="downArrow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sk-SK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venir Next Medium"/>
              <a:ea typeface="Avenir Next Medium"/>
              <a:cs typeface="Avenir Next Medium"/>
              <a:sym typeface="Avenir Next Medium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14765430" y="10830678"/>
            <a:ext cx="8188139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sk-SK" sz="4800" dirty="0" err="1" smtClean="0">
                <a:solidFill>
                  <a:srgbClr val="FFFFFF"/>
                </a:solidFill>
              </a:rPr>
              <a:t>Articles</a:t>
            </a:r>
            <a:r>
              <a:rPr lang="sk-SK" sz="4800" dirty="0" smtClean="0">
                <a:solidFill>
                  <a:srgbClr val="FFFFFF"/>
                </a:solidFill>
              </a:rPr>
              <a:t> 114 and 168 of TFEU</a:t>
            </a:r>
            <a:endParaRPr kumimoji="0" lang="sk-SK" sz="48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sym typeface="Avenir Next Regular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14620892" y="7321459"/>
            <a:ext cx="3891798" cy="305724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k-SK" sz="4800" b="0" i="0" u="none" strike="noStrike" cap="none" spc="0" normalizeH="0" baseline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FillTx/>
                <a:latin typeface="Avenir Next Regular"/>
                <a:ea typeface="Avenir Next Regular"/>
                <a:cs typeface="Avenir Next Regular"/>
                <a:sym typeface="Avenir Next Regular"/>
              </a:rPr>
              <a:t>INDIRECTLY</a:t>
            </a:r>
            <a:r>
              <a:rPr kumimoji="0" lang="sk-SK" sz="4800" b="0" i="0" u="none" strike="noStrike" cap="none" spc="0" normalizeH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FillTx/>
                <a:latin typeface="Avenir Next Regular"/>
                <a:ea typeface="Avenir Next Regular"/>
                <a:cs typeface="Avenir Next Regular"/>
                <a:sym typeface="Avenir Next Regular"/>
              </a:rPr>
              <a:t> </a:t>
            </a:r>
            <a:r>
              <a:rPr kumimoji="0" lang="sk-SK" sz="4800" b="0" i="0" u="none" strike="noStrike" cap="none" spc="0" normalizeH="0" dirty="0" err="1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FillTx/>
                <a:latin typeface="Avenir Next Regular"/>
                <a:ea typeface="Avenir Next Regular"/>
                <a:cs typeface="Avenir Next Regular"/>
                <a:sym typeface="Avenir Next Regular"/>
              </a:rPr>
              <a:t>through</a:t>
            </a:r>
            <a:r>
              <a:rPr kumimoji="0" lang="sk-SK" sz="4800" b="0" i="0" u="none" strike="noStrike" cap="none" spc="0" normalizeH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FillTx/>
                <a:latin typeface="Avenir Next Regular"/>
                <a:ea typeface="Avenir Next Regular"/>
                <a:cs typeface="Avenir Next Regular"/>
                <a:sym typeface="Avenir Next Regular"/>
              </a:rPr>
              <a:t> </a:t>
            </a:r>
            <a:r>
              <a:rPr kumimoji="0" lang="sk-SK" sz="4800" b="0" i="0" u="none" strike="noStrike" cap="none" spc="0" normalizeH="0" dirty="0" err="1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FillTx/>
                <a:latin typeface="Avenir Next Regular"/>
                <a:ea typeface="Avenir Next Regular"/>
                <a:cs typeface="Avenir Next Regular"/>
                <a:sym typeface="Avenir Next Regular"/>
              </a:rPr>
              <a:t>Directive</a:t>
            </a:r>
            <a:r>
              <a:rPr kumimoji="0" lang="sk-SK" sz="4800" b="0" i="0" u="none" strike="noStrike" cap="none" spc="0" normalizeH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FillTx/>
                <a:latin typeface="Avenir Next Regular"/>
                <a:ea typeface="Avenir Next Regular"/>
                <a:cs typeface="Avenir Next Regular"/>
                <a:sym typeface="Avenir Next Regular"/>
              </a:rPr>
              <a:t> 2011/24/EU</a:t>
            </a:r>
            <a:endParaRPr kumimoji="0" lang="sk-SK" sz="4800" b="0" i="0" u="none" strike="noStrike" cap="none" spc="0" normalizeH="0" baseline="0" dirty="0">
              <a:ln>
                <a:noFill/>
              </a:ln>
              <a:solidFill>
                <a:schemeClr val="accent3">
                  <a:lumMod val="40000"/>
                  <a:lumOff val="60000"/>
                </a:schemeClr>
              </a:solidFill>
              <a:effectLst/>
              <a:uFillTx/>
              <a:latin typeface="Avenir Next Regular"/>
              <a:ea typeface="Avenir Next Regular"/>
              <a:cs typeface="Avenir Next Regular"/>
              <a:sym typeface="Avenir Nex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78988226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9978" y="589203"/>
            <a:ext cx="13796444" cy="1767993"/>
          </a:xfrm>
          <a:prstGeom prst="rect">
            <a:avLst/>
          </a:prstGeom>
        </p:spPr>
      </p:pic>
      <p:sp>
        <p:nvSpPr>
          <p:cNvPr id="16" name="Text odrážky na snímke"/>
          <p:cNvSpPr txBox="1">
            <a:spLocks/>
          </p:cNvSpPr>
          <p:nvPr/>
        </p:nvSpPr>
        <p:spPr>
          <a:xfrm>
            <a:off x="1066800" y="3886200"/>
            <a:ext cx="21844000" cy="7848599"/>
          </a:xfrm>
          <a:prstGeom prst="rect">
            <a:avLst/>
          </a:prstGeom>
        </p:spPr>
        <p:txBody>
          <a:bodyPr/>
          <a:lstStyle>
            <a:lvl1pPr marL="5588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  <a:lvl2pPr marL="11176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2pPr>
            <a:lvl3pPr marL="16764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3pPr>
            <a:lvl4pPr marL="22352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4pPr>
            <a:lvl5pPr marL="27940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5pPr>
            <a:lvl6pPr marL="33528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6pPr>
            <a:lvl7pPr marL="39116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7pPr>
            <a:lvl8pPr marL="44704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8pPr>
            <a:lvl9pPr marL="50292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9pPr>
          </a:lstStyle>
          <a:p>
            <a:pPr hangingPunct="1"/>
            <a:r>
              <a:rPr lang="sk-SK" sz="7200" dirty="0"/>
              <a:t>n</a:t>
            </a:r>
            <a:r>
              <a:rPr lang="sk-SK" sz="7200" dirty="0" smtClean="0"/>
              <a:t>o transfer of </a:t>
            </a:r>
            <a:r>
              <a:rPr lang="sk-SK" sz="7200" dirty="0" err="1" smtClean="0"/>
              <a:t>personal</a:t>
            </a:r>
            <a:r>
              <a:rPr lang="sk-SK" sz="7200" dirty="0" smtClean="0"/>
              <a:t> </a:t>
            </a:r>
            <a:r>
              <a:rPr lang="sk-SK" sz="7200" dirty="0" err="1" smtClean="0"/>
              <a:t>data</a:t>
            </a:r>
            <a:endParaRPr lang="sk-SK" sz="7200" dirty="0" smtClean="0"/>
          </a:p>
          <a:p>
            <a:pPr hangingPunct="1"/>
            <a:r>
              <a:rPr lang="sk-SK" sz="7200" dirty="0" err="1"/>
              <a:t>d</a:t>
            </a:r>
            <a:r>
              <a:rPr lang="sk-SK" sz="7200" dirty="0" err="1" smtClean="0"/>
              <a:t>etermination</a:t>
            </a:r>
            <a:r>
              <a:rPr lang="sk-SK" sz="7200" dirty="0" smtClean="0"/>
              <a:t> of </a:t>
            </a:r>
            <a:r>
              <a:rPr lang="sk-SK" sz="7200" dirty="0" err="1" smtClean="0"/>
              <a:t>interoperability</a:t>
            </a:r>
            <a:r>
              <a:rPr lang="sk-SK" sz="7200" dirty="0" smtClean="0"/>
              <a:t> </a:t>
            </a:r>
            <a:r>
              <a:rPr lang="sk-SK" sz="7200" dirty="0" err="1" smtClean="0"/>
              <a:t>criteria</a:t>
            </a:r>
            <a:endParaRPr lang="sk-SK" sz="7200" dirty="0" smtClean="0"/>
          </a:p>
          <a:p>
            <a:pPr hangingPunct="1"/>
            <a:r>
              <a:rPr lang="sk-SK" sz="7200" dirty="0" err="1"/>
              <a:t>c</a:t>
            </a:r>
            <a:r>
              <a:rPr lang="sk-SK" sz="7200" dirty="0" err="1" smtClean="0"/>
              <a:t>reation</a:t>
            </a:r>
            <a:r>
              <a:rPr lang="sk-SK" sz="7200" dirty="0" smtClean="0"/>
              <a:t> of „</a:t>
            </a:r>
            <a:r>
              <a:rPr lang="sk-SK" sz="7200" dirty="0" err="1" smtClean="0"/>
              <a:t>Federation</a:t>
            </a:r>
            <a:r>
              <a:rPr lang="sk-SK" sz="7200" dirty="0" smtClean="0"/>
              <a:t> </a:t>
            </a:r>
            <a:r>
              <a:rPr lang="sk-SK" sz="7200" dirty="0" err="1" smtClean="0"/>
              <a:t>gateway</a:t>
            </a:r>
            <a:r>
              <a:rPr lang="sk-SK" sz="7200" dirty="0" smtClean="0"/>
              <a:t>“</a:t>
            </a:r>
          </a:p>
          <a:p>
            <a:pPr hangingPunct="1"/>
            <a:r>
              <a:rPr lang="sk-SK" sz="7200" dirty="0" err="1" smtClean="0"/>
              <a:t>Member</a:t>
            </a:r>
            <a:r>
              <a:rPr lang="sk-SK" sz="7200" dirty="0" smtClean="0"/>
              <a:t> </a:t>
            </a:r>
            <a:r>
              <a:rPr lang="sk-SK" sz="7200" dirty="0" err="1" smtClean="0"/>
              <a:t>States</a:t>
            </a:r>
            <a:r>
              <a:rPr lang="sk-SK" sz="7200" dirty="0" smtClean="0"/>
              <a:t>- </a:t>
            </a:r>
            <a:r>
              <a:rPr lang="sk-SK" sz="7200" dirty="0" err="1" smtClean="0"/>
              <a:t>controllers</a:t>
            </a:r>
            <a:endParaRPr lang="sk-SK" sz="7200" dirty="0" smtClean="0"/>
          </a:p>
          <a:p>
            <a:pPr hangingPunct="1"/>
            <a:r>
              <a:rPr lang="sk-SK" sz="7200" dirty="0" err="1" smtClean="0"/>
              <a:t>European</a:t>
            </a:r>
            <a:r>
              <a:rPr lang="sk-SK" sz="7200" dirty="0" smtClean="0"/>
              <a:t> </a:t>
            </a:r>
            <a:r>
              <a:rPr lang="sk-SK" sz="7200" dirty="0" err="1" smtClean="0"/>
              <a:t>Commission</a:t>
            </a:r>
            <a:r>
              <a:rPr lang="sk-SK" sz="7200" dirty="0" smtClean="0"/>
              <a:t>- </a:t>
            </a:r>
            <a:r>
              <a:rPr lang="sk-SK" sz="7200" dirty="0" err="1" smtClean="0"/>
              <a:t>processors</a:t>
            </a:r>
            <a:endParaRPr lang="sk-SK" sz="7200" dirty="0" smtClean="0"/>
          </a:p>
          <a:p>
            <a:pPr marL="914400" indent="-914400" hangingPunct="1">
              <a:buFont typeface="+mj-lt"/>
              <a:buAutoNum type="arabicPeriod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7462604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Názov sekcie"/>
          <p:cNvSpPr txBox="1">
            <a:spLocks noGrp="1"/>
          </p:cNvSpPr>
          <p:nvPr>
            <p:ph type="title"/>
          </p:nvPr>
        </p:nvSpPr>
        <p:spPr>
          <a:xfrm>
            <a:off x="1422400" y="5676900"/>
            <a:ext cx="21844000" cy="1841500"/>
          </a:xfrm>
          <a:prstGeom prst="rect">
            <a:avLst/>
          </a:prstGeom>
        </p:spPr>
        <p:txBody>
          <a:bodyPr/>
          <a:lstStyle/>
          <a:p>
            <a:r>
              <a:rPr lang="sk-SK" dirty="0" err="1" smtClean="0"/>
              <a:t>Digital</a:t>
            </a:r>
            <a:r>
              <a:rPr lang="sk-SK" dirty="0" smtClean="0"/>
              <a:t> </a:t>
            </a:r>
            <a:r>
              <a:rPr lang="sk-SK" dirty="0" err="1" smtClean="0"/>
              <a:t>Green</a:t>
            </a:r>
            <a:r>
              <a:rPr lang="sk-SK" dirty="0" smtClean="0"/>
              <a:t> </a:t>
            </a:r>
            <a:r>
              <a:rPr lang="sk-SK" dirty="0" err="1" smtClean="0"/>
              <a:t>Certificates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9818499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758193" y="3442910"/>
            <a:ext cx="8169663" cy="34265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k-SK" sz="7200" b="0" i="0" u="none" strike="noStrike" cap="none" spc="0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uFillTx/>
                <a:sym typeface="Avenir Next Regular"/>
              </a:rPr>
              <a:t>Decision</a:t>
            </a:r>
            <a:r>
              <a:rPr kumimoji="0" lang="sk-SK" sz="72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sym typeface="Avenir Next Regular"/>
              </a:rPr>
              <a:t> on </a:t>
            </a:r>
            <a:r>
              <a:rPr kumimoji="0" lang="sk-SK" sz="7200" b="0" i="0" u="none" strike="noStrike" cap="none" spc="0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uFillTx/>
                <a:sym typeface="Avenir Next Regular"/>
              </a:rPr>
              <a:t>cross-border</a:t>
            </a:r>
            <a:r>
              <a:rPr kumimoji="0" lang="sk-SK" sz="72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sym typeface="Avenir Next Regular"/>
              </a:rPr>
              <a:t> </a:t>
            </a:r>
            <a:r>
              <a:rPr kumimoji="0" lang="sk-SK" sz="7200" b="0" i="0" u="none" strike="noStrike" cap="none" spc="0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uFillTx/>
                <a:sym typeface="Avenir Next Regular"/>
              </a:rPr>
              <a:t>health-threats</a:t>
            </a:r>
            <a:r>
              <a:rPr kumimoji="0" lang="sk-SK" sz="72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sym typeface="Avenir Next Regular"/>
              </a:rPr>
              <a:t>*</a:t>
            </a:r>
            <a:endParaRPr kumimoji="0" lang="sk-SK" sz="7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sym typeface="Avenir Next Regular"/>
            </a:endParaRPr>
          </a:p>
        </p:txBody>
      </p:sp>
      <p:sp>
        <p:nvSpPr>
          <p:cNvPr id="6" name="Šípka doprava 5"/>
          <p:cNvSpPr/>
          <p:nvPr/>
        </p:nvSpPr>
        <p:spPr>
          <a:xfrm>
            <a:off x="9397999" y="4838699"/>
            <a:ext cx="5740400" cy="635000"/>
          </a:xfrm>
          <a:prstGeom prst="rightArrow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sk-SK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venir Next Medium"/>
              <a:ea typeface="Avenir Next Medium"/>
              <a:cs typeface="Avenir Next Medium"/>
              <a:sym typeface="Avenir Next Medium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15237342" y="3442908"/>
            <a:ext cx="7828516" cy="34265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k-SK" sz="7200" b="0" i="0" u="none" strike="noStrike" cap="none" spc="0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uFillTx/>
                <a:sym typeface="Avenir Next Regular"/>
              </a:rPr>
              <a:t>Regulation</a:t>
            </a:r>
            <a:r>
              <a:rPr kumimoji="0" lang="sk-SK" sz="72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sym typeface="Avenir Next Regular"/>
              </a:rPr>
              <a:t> on</a:t>
            </a:r>
            <a:r>
              <a:rPr kumimoji="0" lang="sk-SK" sz="7200" b="0" i="0" u="none" strike="noStrike" cap="none" spc="0" normalizeH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sym typeface="Avenir Next Regular"/>
              </a:rPr>
              <a:t> </a:t>
            </a:r>
            <a:r>
              <a:rPr kumimoji="0" lang="sk-SK" sz="7200" b="0" i="0" u="none" strike="noStrike" cap="none" spc="0" normalizeH="0" dirty="0" err="1" smtClean="0">
                <a:ln>
                  <a:noFill/>
                </a:ln>
                <a:solidFill>
                  <a:srgbClr val="FFFFFF"/>
                </a:solidFill>
                <a:effectLst/>
                <a:uFillTx/>
                <a:sym typeface="Avenir Next Regular"/>
              </a:rPr>
              <a:t>Digital</a:t>
            </a:r>
            <a:r>
              <a:rPr kumimoji="0" lang="sk-SK" sz="7200" b="0" i="0" u="none" strike="noStrike" cap="none" spc="0" normalizeH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sym typeface="Avenir Next Regular"/>
              </a:rPr>
              <a:t> </a:t>
            </a:r>
            <a:r>
              <a:rPr kumimoji="0" lang="sk-SK" sz="7200" b="0" i="0" u="none" strike="noStrike" cap="none" spc="0" normalizeH="0" dirty="0" err="1" smtClean="0">
                <a:ln>
                  <a:noFill/>
                </a:ln>
                <a:solidFill>
                  <a:srgbClr val="FFFFFF"/>
                </a:solidFill>
                <a:effectLst/>
                <a:uFillTx/>
                <a:sym typeface="Avenir Next Regular"/>
              </a:rPr>
              <a:t>Green</a:t>
            </a:r>
            <a:r>
              <a:rPr kumimoji="0" lang="sk-SK" sz="7200" b="0" i="0" u="none" strike="noStrike" cap="none" spc="0" normalizeH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sym typeface="Avenir Next Regular"/>
              </a:rPr>
              <a:t> </a:t>
            </a:r>
            <a:r>
              <a:rPr lang="sk-SK" sz="7200" dirty="0" err="1">
                <a:solidFill>
                  <a:srgbClr val="FFFFFF"/>
                </a:solidFill>
              </a:rPr>
              <a:t>C</a:t>
            </a:r>
            <a:r>
              <a:rPr kumimoji="0" lang="sk-SK" sz="7200" b="0" i="0" u="none" strike="noStrike" cap="none" spc="0" normalizeH="0" dirty="0" err="1" smtClean="0">
                <a:ln>
                  <a:noFill/>
                </a:ln>
                <a:solidFill>
                  <a:srgbClr val="FFFFFF"/>
                </a:solidFill>
                <a:effectLst/>
                <a:uFillTx/>
                <a:sym typeface="Avenir Next Regular"/>
              </a:rPr>
              <a:t>ertificate</a:t>
            </a:r>
            <a:endParaRPr kumimoji="0" lang="sk-SK" sz="7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sym typeface="Avenir Next Regular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359136" y="12941261"/>
            <a:ext cx="15303869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r>
              <a:rPr lang="sk-SK" dirty="0" smtClean="0">
                <a:solidFill>
                  <a:srgbClr val="FFFFFF"/>
                </a:solidFill>
              </a:rPr>
              <a:t>* </a:t>
            </a:r>
            <a:r>
              <a:rPr lang="en-US" sz="2800" dirty="0">
                <a:solidFill>
                  <a:srgbClr val="FFFFFF"/>
                </a:solidFill>
              </a:rPr>
              <a:t>Decision No 1082/2013/EU of the European Parliament and of the Council of 22 October 2013</a:t>
            </a:r>
            <a:endParaRPr kumimoji="0" lang="sk-SK" sz="28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sym typeface="Avenir Next Regular"/>
            </a:endParaRPr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4343" y="642737"/>
            <a:ext cx="9986113" cy="1767993"/>
          </a:xfrm>
          <a:prstGeom prst="rect">
            <a:avLst/>
          </a:prstGeom>
        </p:spPr>
      </p:pic>
      <p:sp>
        <p:nvSpPr>
          <p:cNvPr id="12" name="Šípka nadol 11"/>
          <p:cNvSpPr/>
          <p:nvPr/>
        </p:nvSpPr>
        <p:spPr>
          <a:xfrm>
            <a:off x="4550924" y="6966396"/>
            <a:ext cx="584200" cy="3961189"/>
          </a:xfrm>
          <a:prstGeom prst="downArrow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sk-SK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venir Next Medium"/>
              <a:ea typeface="Avenir Next Medium"/>
              <a:cs typeface="Avenir Next Medium"/>
              <a:sym typeface="Avenir Next Medium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2395592" y="11014063"/>
            <a:ext cx="5479064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sk-SK" sz="4800" dirty="0" err="1" smtClean="0">
                <a:solidFill>
                  <a:srgbClr val="FFFFFF"/>
                </a:solidFill>
              </a:rPr>
              <a:t>Article</a:t>
            </a:r>
            <a:r>
              <a:rPr lang="sk-SK" sz="4800" dirty="0" smtClean="0">
                <a:solidFill>
                  <a:srgbClr val="FFFFFF"/>
                </a:solidFill>
              </a:rPr>
              <a:t> 168 of TFEU</a:t>
            </a:r>
            <a:endParaRPr kumimoji="0" lang="sk-SK" sz="48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sym typeface="Avenir Next Regular"/>
            </a:endParaRPr>
          </a:p>
        </p:txBody>
      </p:sp>
      <p:sp>
        <p:nvSpPr>
          <p:cNvPr id="10" name="Šípka nadol 9"/>
          <p:cNvSpPr/>
          <p:nvPr/>
        </p:nvSpPr>
        <p:spPr>
          <a:xfrm>
            <a:off x="19028924" y="6966395"/>
            <a:ext cx="584200" cy="3961189"/>
          </a:xfrm>
          <a:prstGeom prst="downArrow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sk-SK" sz="3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venir Next Medium"/>
              <a:ea typeface="Avenir Next Medium"/>
              <a:cs typeface="Avenir Next Medium"/>
              <a:sym typeface="Avenir Next Medium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16206885" y="10862591"/>
            <a:ext cx="5889433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sk-SK" sz="48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Article</a:t>
            </a:r>
            <a:r>
              <a:rPr lang="sk-SK" sz="4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21(2) of TFEU</a:t>
            </a:r>
            <a:endParaRPr kumimoji="0" lang="sk-SK" sz="4800" b="0" i="0" u="none" strike="noStrike" cap="none" spc="0" normalizeH="0" baseline="0" dirty="0">
              <a:ln>
                <a:noFill/>
              </a:ln>
              <a:solidFill>
                <a:schemeClr val="accent3">
                  <a:lumMod val="40000"/>
                  <a:lumOff val="60000"/>
                </a:schemeClr>
              </a:solidFill>
              <a:effectLst/>
              <a:uFillTx/>
              <a:sym typeface="Avenir Nex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56670008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9978" y="589203"/>
            <a:ext cx="13796444" cy="1767993"/>
          </a:xfrm>
          <a:prstGeom prst="rect">
            <a:avLst/>
          </a:prstGeom>
        </p:spPr>
      </p:pic>
      <p:sp>
        <p:nvSpPr>
          <p:cNvPr id="16" name="Text odrážky na snímke"/>
          <p:cNvSpPr txBox="1">
            <a:spLocks/>
          </p:cNvSpPr>
          <p:nvPr/>
        </p:nvSpPr>
        <p:spPr>
          <a:xfrm>
            <a:off x="1066800" y="3886200"/>
            <a:ext cx="21844000" cy="7848599"/>
          </a:xfrm>
          <a:prstGeom prst="rect">
            <a:avLst/>
          </a:prstGeom>
        </p:spPr>
        <p:txBody>
          <a:bodyPr/>
          <a:lstStyle>
            <a:lvl1pPr marL="5588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  <a:lvl2pPr marL="11176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2pPr>
            <a:lvl3pPr marL="16764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3pPr>
            <a:lvl4pPr marL="22352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4pPr>
            <a:lvl5pPr marL="27940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5pPr>
            <a:lvl6pPr marL="33528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6pPr>
            <a:lvl7pPr marL="39116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7pPr>
            <a:lvl8pPr marL="44704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8pPr>
            <a:lvl9pPr marL="5029200" marR="0" indent="-558800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4800" b="0" i="0" u="none" strike="noStrike" cap="none" spc="0" baseline="0">
                <a:solidFill>
                  <a:srgbClr val="FFFFFF"/>
                </a:solidFill>
                <a:uFillTx/>
                <a:latin typeface="Avenir Next Regular"/>
                <a:ea typeface="Avenir Next Regular"/>
                <a:cs typeface="Avenir Next Regular"/>
                <a:sym typeface="Avenir Next Regular"/>
              </a:defRPr>
            </a:lvl9pPr>
          </a:lstStyle>
          <a:p>
            <a:pPr hangingPunct="1"/>
            <a:r>
              <a:rPr lang="sk-SK" sz="7200" dirty="0" err="1"/>
              <a:t>l</a:t>
            </a:r>
            <a:r>
              <a:rPr lang="sk-SK" sz="7200" dirty="0" err="1" smtClean="0"/>
              <a:t>ack</a:t>
            </a:r>
            <a:r>
              <a:rPr lang="sk-SK" sz="7200" dirty="0" smtClean="0"/>
              <a:t> of ex </a:t>
            </a:r>
            <a:r>
              <a:rPr lang="sk-SK" sz="7200" dirty="0" err="1" smtClean="0"/>
              <a:t>ante</a:t>
            </a:r>
            <a:r>
              <a:rPr lang="sk-SK" sz="7200" dirty="0" smtClean="0"/>
              <a:t> </a:t>
            </a:r>
            <a:r>
              <a:rPr lang="sk-SK" sz="7200" dirty="0" err="1" smtClean="0"/>
              <a:t>impact</a:t>
            </a:r>
            <a:r>
              <a:rPr lang="sk-SK" sz="7200" dirty="0" smtClean="0"/>
              <a:t> </a:t>
            </a:r>
            <a:r>
              <a:rPr lang="sk-SK" sz="7200" dirty="0" err="1" smtClean="0"/>
              <a:t>assessment</a:t>
            </a:r>
            <a:endParaRPr lang="sk-SK" sz="7200" dirty="0" smtClean="0"/>
          </a:p>
          <a:p>
            <a:pPr hangingPunct="1"/>
            <a:r>
              <a:rPr lang="sk-SK" sz="7200" dirty="0" err="1"/>
              <a:t>d</a:t>
            </a:r>
            <a:r>
              <a:rPr lang="sk-SK" sz="7200" dirty="0" err="1" smtClean="0"/>
              <a:t>etermination</a:t>
            </a:r>
            <a:r>
              <a:rPr lang="sk-SK" sz="7200" dirty="0" smtClean="0"/>
              <a:t> of </a:t>
            </a:r>
            <a:r>
              <a:rPr lang="sk-SK" sz="7200" dirty="0" err="1" smtClean="0"/>
              <a:t>interoperability</a:t>
            </a:r>
            <a:r>
              <a:rPr lang="sk-SK" sz="7200" dirty="0" smtClean="0"/>
              <a:t> </a:t>
            </a:r>
            <a:r>
              <a:rPr lang="sk-SK" sz="7200" dirty="0" err="1" smtClean="0"/>
              <a:t>criteria</a:t>
            </a:r>
            <a:endParaRPr lang="sk-SK" sz="7200" dirty="0" smtClean="0"/>
          </a:p>
          <a:p>
            <a:pPr hangingPunct="1"/>
            <a:r>
              <a:rPr lang="sk-SK" sz="7200" dirty="0" err="1"/>
              <a:t>d</a:t>
            </a:r>
            <a:r>
              <a:rPr lang="sk-SK" sz="7200" dirty="0" err="1" smtClean="0"/>
              <a:t>ata</a:t>
            </a:r>
            <a:r>
              <a:rPr lang="sk-SK" sz="7200" dirty="0" smtClean="0"/>
              <a:t> </a:t>
            </a:r>
            <a:r>
              <a:rPr lang="sk-SK" sz="7200" dirty="0" err="1" smtClean="0"/>
              <a:t>minimisation</a:t>
            </a:r>
            <a:r>
              <a:rPr lang="sk-SK" sz="7200" dirty="0" smtClean="0"/>
              <a:t> </a:t>
            </a:r>
            <a:r>
              <a:rPr lang="sk-SK" sz="7200" dirty="0" err="1" smtClean="0"/>
              <a:t>principle</a:t>
            </a:r>
            <a:endParaRPr lang="sk-SK" sz="7200" dirty="0" smtClean="0"/>
          </a:p>
          <a:p>
            <a:pPr hangingPunct="1"/>
            <a:r>
              <a:rPr lang="sk-SK" sz="7200" dirty="0" err="1"/>
              <a:t>M</a:t>
            </a:r>
            <a:r>
              <a:rPr lang="sk-SK" sz="7200" dirty="0" err="1" smtClean="0"/>
              <a:t>ember</a:t>
            </a:r>
            <a:r>
              <a:rPr lang="sk-SK" sz="7200" dirty="0" smtClean="0"/>
              <a:t> </a:t>
            </a:r>
            <a:r>
              <a:rPr lang="sk-SK" sz="7200" dirty="0" err="1" smtClean="0"/>
              <a:t>States</a:t>
            </a:r>
            <a:r>
              <a:rPr lang="sk-SK" sz="7200" dirty="0" smtClean="0"/>
              <a:t>- </a:t>
            </a:r>
            <a:r>
              <a:rPr lang="sk-SK" sz="7200" dirty="0" err="1" smtClean="0"/>
              <a:t>controllers</a:t>
            </a:r>
            <a:endParaRPr lang="sk-SK" sz="7200" dirty="0" smtClean="0"/>
          </a:p>
          <a:p>
            <a:pPr hangingPunct="1"/>
            <a:r>
              <a:rPr lang="sk-SK" sz="7200" dirty="0" err="1" smtClean="0"/>
              <a:t>possible</a:t>
            </a:r>
            <a:r>
              <a:rPr lang="sk-SK" sz="7200" dirty="0" smtClean="0"/>
              <a:t> </a:t>
            </a:r>
            <a:r>
              <a:rPr lang="sk-SK" sz="7200" dirty="0" err="1" smtClean="0"/>
              <a:t>joint</a:t>
            </a:r>
            <a:r>
              <a:rPr lang="sk-SK" sz="7200" dirty="0" smtClean="0"/>
              <a:t> </a:t>
            </a:r>
            <a:r>
              <a:rPr lang="sk-SK" sz="7200" dirty="0" err="1" smtClean="0"/>
              <a:t>controllership</a:t>
            </a:r>
            <a:r>
              <a:rPr lang="sk-SK" sz="7200" dirty="0" smtClean="0"/>
              <a:t> </a:t>
            </a:r>
            <a:r>
              <a:rPr lang="sk-SK" sz="7200" dirty="0" err="1" smtClean="0"/>
              <a:t>issues</a:t>
            </a:r>
            <a:endParaRPr lang="sk-SK" sz="7200" dirty="0" smtClean="0"/>
          </a:p>
          <a:p>
            <a:pPr marL="914400" indent="-914400" hangingPunct="1">
              <a:buFont typeface="+mj-lt"/>
              <a:buAutoNum type="arabicPeriod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46628049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Názov sekcie"/>
          <p:cNvSpPr txBox="1">
            <a:spLocks noGrp="1"/>
          </p:cNvSpPr>
          <p:nvPr>
            <p:ph type="title"/>
          </p:nvPr>
        </p:nvSpPr>
        <p:spPr>
          <a:xfrm>
            <a:off x="1498600" y="5905500"/>
            <a:ext cx="21844000" cy="1841500"/>
          </a:xfrm>
          <a:prstGeom prst="rect">
            <a:avLst/>
          </a:prstGeom>
        </p:spPr>
        <p:txBody>
          <a:bodyPr/>
          <a:lstStyle/>
          <a:p>
            <a:r>
              <a:rPr lang="sk-SK" dirty="0" err="1" smtClean="0"/>
              <a:t>European</a:t>
            </a:r>
            <a:r>
              <a:rPr lang="sk-SK" dirty="0" smtClean="0"/>
              <a:t> </a:t>
            </a:r>
            <a:r>
              <a:rPr lang="sk-SK" dirty="0" err="1" smtClean="0"/>
              <a:t>Digital</a:t>
            </a:r>
            <a:r>
              <a:rPr lang="sk-SK" dirty="0" smtClean="0"/>
              <a:t> Identity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7374824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2_ColorGradient">
  <a:themeElements>
    <a:clrScheme name="22_ColorGradient">
      <a:dk1>
        <a:srgbClr val="810092"/>
      </a:dk1>
      <a:lt1>
        <a:srgbClr val="929292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2_ColorGradient">
      <a:majorFont>
        <a:latin typeface="Avenir Next Demi Bold"/>
        <a:ea typeface="Avenir Next Demi Bold"/>
        <a:cs typeface="Avenir Next Demi Bold"/>
      </a:majorFont>
      <a:minorFont>
        <a:latin typeface="Avenir Next Demi Bold"/>
        <a:ea typeface="Avenir Next Demi Bold"/>
        <a:cs typeface="Avenir Next Demi Bold"/>
      </a:minorFont>
    </a:fontScheme>
    <a:fmtScheme name="22_Color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929292"/>
            </a:solidFill>
            <a:effectLst/>
            <a:uFillTx/>
            <a:latin typeface="Avenir Next Regular"/>
            <a:ea typeface="Avenir Next Regular"/>
            <a:cs typeface="Avenir Next Regular"/>
            <a:sym typeface="Avenir N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2_ColorGradient">
  <a:themeElements>
    <a:clrScheme name="22_ColorGradien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2_ColorGradient">
      <a:majorFont>
        <a:latin typeface="Avenir Next Demi Bold"/>
        <a:ea typeface="Avenir Next Demi Bold"/>
        <a:cs typeface="Avenir Next Demi Bold"/>
      </a:majorFont>
      <a:minorFont>
        <a:latin typeface="Avenir Next Demi Bold"/>
        <a:ea typeface="Avenir Next Demi Bold"/>
        <a:cs typeface="Avenir Next Demi Bold"/>
      </a:minorFont>
    </a:fontScheme>
    <a:fmtScheme name="22_Color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929292"/>
            </a:solidFill>
            <a:effectLst/>
            <a:uFillTx/>
            <a:latin typeface="Avenir Next Regular"/>
            <a:ea typeface="Avenir Next Regular"/>
            <a:cs typeface="Avenir Next Regular"/>
            <a:sym typeface="Avenir N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268</Words>
  <Application>Microsoft Office PowerPoint</Application>
  <PresentationFormat>Egyéni</PresentationFormat>
  <Paragraphs>56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21" baseType="lpstr">
      <vt:lpstr>Avenir Next Demi Bold</vt:lpstr>
      <vt:lpstr>Avenir Next Medium</vt:lpstr>
      <vt:lpstr>Avenir Next Regular</vt:lpstr>
      <vt:lpstr>Calibri</vt:lpstr>
      <vt:lpstr>Helvetica Neue</vt:lpstr>
      <vt:lpstr>Times New Roman</vt:lpstr>
      <vt:lpstr>22_ColorGradient</vt:lpstr>
      <vt:lpstr>Implications of digitalization during COVID-19 pandemics</vt:lpstr>
      <vt:lpstr>Content</vt:lpstr>
      <vt:lpstr>Mobile Tracing Applications</vt:lpstr>
      <vt:lpstr>PowerPoint-bemutató</vt:lpstr>
      <vt:lpstr>PowerPoint-bemutató</vt:lpstr>
      <vt:lpstr>Digital Green Certificates</vt:lpstr>
      <vt:lpstr>PowerPoint-bemutató</vt:lpstr>
      <vt:lpstr>PowerPoint-bemutató</vt:lpstr>
      <vt:lpstr>European Digital Identity</vt:lpstr>
      <vt:lpstr>PowerPoint-bemutató</vt:lpstr>
      <vt:lpstr>PowerPoint-bemutató</vt:lpstr>
      <vt:lpstr>PowerPoint-bemutató</vt:lpstr>
      <vt:lpstr>PowerPoint-bemutató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Implications of digitalization during COVID-19 pandemics</dc:title>
  <dc:creator>Martin</dc:creator>
  <cp:lastModifiedBy>JIG</cp:lastModifiedBy>
  <cp:revision>18</cp:revision>
  <dcterms:modified xsi:type="dcterms:W3CDTF">2022-06-27T09:18:09Z</dcterms:modified>
</cp:coreProperties>
</file>