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61" r:id="rId5"/>
    <p:sldId id="265" r:id="rId6"/>
    <p:sldId id="285" r:id="rId7"/>
    <p:sldId id="268" r:id="rId8"/>
    <p:sldId id="286" r:id="rId9"/>
    <p:sldId id="266" r:id="rId10"/>
    <p:sldId id="267" r:id="rId11"/>
    <p:sldId id="271" r:id="rId12"/>
    <p:sldId id="287" r:id="rId13"/>
    <p:sldId id="418" r:id="rId14"/>
    <p:sldId id="417" r:id="rId15"/>
    <p:sldId id="420" r:id="rId16"/>
    <p:sldId id="419" r:id="rId17"/>
    <p:sldId id="421" r:id="rId18"/>
    <p:sldId id="424" r:id="rId19"/>
    <p:sldId id="425" r:id="rId20"/>
    <p:sldId id="279" r:id="rId21"/>
    <p:sldId id="283" r:id="rId22"/>
    <p:sldId id="264" r:id="rId2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6A8F9F-08F6-435F-9ED2-8790C6E2DCFC}" v="709" dt="2024-03-17T22:53:46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5"/>
    <p:restoredTop sz="94629"/>
  </p:normalViewPr>
  <p:slideViewPr>
    <p:cSldViewPr snapToGrid="0" snapToObjects="1">
      <p:cViewPr varScale="1">
        <p:scale>
          <a:sx n="81" d="100"/>
          <a:sy n="81" d="100"/>
        </p:scale>
        <p:origin x="9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gy&#233;b%20dokumentumok,%20k&#233;pek\Egyetem_teljes\MTA_doktori\disszertacio\T&#225;bl&#225;zatok\Onkormanyzati_G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EPSA_2022\CEPSA_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kumentumok\Egyetem\Cikkek\JCP\CEPSA\CEPSA_figu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358705161854772E-2"/>
          <c:y val="5.5555555555555552E-2"/>
          <c:w val="0.90286351706036749"/>
          <c:h val="0.73577136191309422"/>
        </c:manualLayout>
      </c:layout>
      <c:lineChart>
        <c:grouping val="standard"/>
        <c:varyColors val="0"/>
        <c:ser>
          <c:idx val="0"/>
          <c:order val="0"/>
          <c:tx>
            <c:strRef>
              <c:f>Munka5!$A$2</c:f>
              <c:strCache>
                <c:ptCount val="1"/>
                <c:pt idx="0">
                  <c:v>EU-27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Munka5!$B$1:$I$1</c:f>
              <c:numCache>
                <c:formatCode>General</c:formatCode>
                <c:ptCount val="8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  <c:pt idx="5">
                  <c:v>2018</c:v>
                </c:pt>
                <c:pt idx="6">
                  <c:v>2020</c:v>
                </c:pt>
                <c:pt idx="7">
                  <c:v>2022</c:v>
                </c:pt>
              </c:numCache>
            </c:numRef>
          </c:cat>
          <c:val>
            <c:numRef>
              <c:f>Munka5!$B$2:$I$2</c:f>
              <c:numCache>
                <c:formatCode>General</c:formatCode>
                <c:ptCount val="8"/>
                <c:pt idx="0">
                  <c:v>11.2</c:v>
                </c:pt>
                <c:pt idx="1">
                  <c:v>11.9</c:v>
                </c:pt>
                <c:pt idx="2">
                  <c:v>11.5</c:v>
                </c:pt>
                <c:pt idx="3">
                  <c:v>11.1</c:v>
                </c:pt>
                <c:pt idx="4">
                  <c:v>10.8</c:v>
                </c:pt>
                <c:pt idx="5">
                  <c:v>10.6</c:v>
                </c:pt>
                <c:pt idx="6">
                  <c:v>11.6</c:v>
                </c:pt>
                <c:pt idx="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21-40B3-A0E2-D71E8E14C628}"/>
            </c:ext>
          </c:extLst>
        </c:ser>
        <c:ser>
          <c:idx val="1"/>
          <c:order val="1"/>
          <c:tx>
            <c:strRef>
              <c:f>Munka5!$A$3</c:f>
              <c:strCache>
                <c:ptCount val="1"/>
                <c:pt idx="0">
                  <c:v>Hungary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222222222222223E-2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21-40B3-A0E2-D71E8E14C628}"/>
                </c:ext>
              </c:extLst>
            </c:dLbl>
            <c:dLbl>
              <c:idx val="1"/>
              <c:layout>
                <c:manualLayout>
                  <c:x val="-2.2222222222222247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21-40B3-A0E2-D71E8E14C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Munka5!$B$1:$I$1</c:f>
              <c:numCache>
                <c:formatCode>General</c:formatCode>
                <c:ptCount val="8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  <c:pt idx="5">
                  <c:v>2018</c:v>
                </c:pt>
                <c:pt idx="6">
                  <c:v>2020</c:v>
                </c:pt>
                <c:pt idx="7">
                  <c:v>2022</c:v>
                </c:pt>
              </c:numCache>
            </c:numRef>
          </c:cat>
          <c:val>
            <c:numRef>
              <c:f>Munka5!$B$3:$I$3</c:f>
              <c:numCache>
                <c:formatCode>General</c:formatCode>
                <c:ptCount val="8"/>
                <c:pt idx="0">
                  <c:v>11.3</c:v>
                </c:pt>
                <c:pt idx="1">
                  <c:v>12.5</c:v>
                </c:pt>
                <c:pt idx="2">
                  <c:v>9.1999999999999993</c:v>
                </c:pt>
                <c:pt idx="3">
                  <c:v>7.8</c:v>
                </c:pt>
                <c:pt idx="4">
                  <c:v>6</c:v>
                </c:pt>
                <c:pt idx="5">
                  <c:v>6.1</c:v>
                </c:pt>
                <c:pt idx="6">
                  <c:v>6.4</c:v>
                </c:pt>
                <c:pt idx="7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21-40B3-A0E2-D71E8E14C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770559"/>
        <c:axId val="161762879"/>
      </c:lineChart>
      <c:catAx>
        <c:axId val="16177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61762879"/>
        <c:crosses val="autoZero"/>
        <c:auto val="1"/>
        <c:lblAlgn val="ctr"/>
        <c:lblOffset val="100"/>
        <c:noMultiLvlLbl val="0"/>
      </c:catAx>
      <c:valAx>
        <c:axId val="161762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61770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D8-4F96-9643-90C55F10BE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D8-4F96-9643-90C55F10BE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Munka1!$A$91:$A$92</c:f>
              <c:strCache>
                <c:ptCount val="2"/>
                <c:pt idx="0">
                  <c:v>Municipal expenditures of the 8 largest towns (including the expenditures of the districts of Budapest) in 2019</c:v>
                </c:pt>
                <c:pt idx="1">
                  <c:v>Municipal expenditures of any other Hungarian municipalities in 2019</c:v>
                </c:pt>
              </c:strCache>
            </c:strRef>
          </c:cat>
          <c:val>
            <c:numRef>
              <c:f>Munka1!$B$91:$B$92</c:f>
              <c:numCache>
                <c:formatCode>0.00%</c:formatCode>
                <c:ptCount val="2"/>
                <c:pt idx="0">
                  <c:v>0.43209999999999998</c:v>
                </c:pt>
                <c:pt idx="1">
                  <c:v>0.56789999999999996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D8-4F96-9643-90C55F10B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legendEntry>
      <c:layout>
        <c:manualLayout>
          <c:xMode val="edge"/>
          <c:yMode val="edge"/>
          <c:x val="7.8169870310328862E-2"/>
          <c:y val="0.73163199462492834"/>
          <c:w val="0.8436602593793423"/>
          <c:h val="0.250096214646063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Yearly ESIF Funds from EU (2014-2020) in the share of the average of 2014-2020 GDP (current market prices)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Munka1!$A$2:$A$5</c:f>
              <c:strCache>
                <c:ptCount val="4"/>
                <c:pt idx="0">
                  <c:v>CZ</c:v>
                </c:pt>
                <c:pt idx="1">
                  <c:v>HU</c:v>
                </c:pt>
                <c:pt idx="2">
                  <c:v>PL</c:v>
                </c:pt>
                <c:pt idx="3">
                  <c:v>SK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1.91</c:v>
                </c:pt>
                <c:pt idx="1">
                  <c:v>3.06</c:v>
                </c:pt>
                <c:pt idx="2">
                  <c:v>2.77</c:v>
                </c:pt>
                <c:pt idx="3">
                  <c:v>2.76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4D-4700-B12F-1A9EF484A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9591304"/>
        <c:axId val="599584744"/>
      </c:barChart>
      <c:catAx>
        <c:axId val="59959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99584744"/>
        <c:crosses val="autoZero"/>
        <c:auto val="1"/>
        <c:lblAlgn val="ctr"/>
        <c:lblOffset val="100"/>
        <c:noMultiLvlLbl val="0"/>
      </c:catAx>
      <c:valAx>
        <c:axId val="59958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99591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8EF8C-39B9-424A-BBA0-36BF750CAC13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7B30B0-074E-4B56-B31A-01A47CC6C6E7}">
      <dgm:prSet phldrT="[Szöveg]" custT="1"/>
      <dgm:spPr/>
      <dgm:t>
        <a:bodyPr/>
        <a:lstStyle/>
        <a:p>
          <a:r>
            <a:rPr lang="hu-HU" sz="2500" dirty="0" err="1"/>
            <a:t>Municipal</a:t>
          </a:r>
          <a:r>
            <a:rPr lang="hu-HU" sz="2500" dirty="0"/>
            <a:t> </a:t>
          </a:r>
          <a:r>
            <a:rPr lang="hu-HU" sz="2500" dirty="0" err="1"/>
            <a:t>finances</a:t>
          </a:r>
          <a:endParaRPr lang="hu-HU" sz="2500" dirty="0"/>
        </a:p>
      </dgm:t>
    </dgm:pt>
    <dgm:pt modelId="{E65AEC24-9ADE-41DF-AE52-EBC029DEE53C}" type="parTrans" cxnId="{ED865CAD-8A2B-4256-8516-2CD79501FEED}">
      <dgm:prSet/>
      <dgm:spPr/>
      <dgm:t>
        <a:bodyPr/>
        <a:lstStyle/>
        <a:p>
          <a:endParaRPr lang="hu-HU"/>
        </a:p>
      </dgm:t>
    </dgm:pt>
    <dgm:pt modelId="{EB2C43B7-4A6A-405D-B0A6-5BE08DE614F0}" type="sibTrans" cxnId="{ED865CAD-8A2B-4256-8516-2CD79501FEED}">
      <dgm:prSet/>
      <dgm:spPr/>
      <dgm:t>
        <a:bodyPr/>
        <a:lstStyle/>
        <a:p>
          <a:endParaRPr lang="hu-HU"/>
        </a:p>
      </dgm:t>
    </dgm:pt>
    <dgm:pt modelId="{F69CAE29-66AF-4C66-9A69-68DB995546DB}">
      <dgm:prSet phldrT="[Szöveg]"/>
      <dgm:spPr/>
      <dgm:t>
        <a:bodyPr/>
        <a:lstStyle/>
        <a:p>
          <a:r>
            <a:rPr lang="hu-HU" dirty="0" err="1"/>
            <a:t>Municipal</a:t>
          </a:r>
          <a:r>
            <a:rPr lang="hu-HU" dirty="0"/>
            <a:t> </a:t>
          </a:r>
          <a:r>
            <a:rPr lang="hu-HU" dirty="0" err="1"/>
            <a:t>services</a:t>
          </a:r>
          <a:endParaRPr lang="hu-HU" dirty="0"/>
        </a:p>
      </dgm:t>
    </dgm:pt>
    <dgm:pt modelId="{11CB3DE7-02D6-464A-9B0C-C19ACAA03898}" type="parTrans" cxnId="{3480DBEF-AAE2-4826-85E5-FCF1D0D20D74}">
      <dgm:prSet/>
      <dgm:spPr/>
      <dgm:t>
        <a:bodyPr/>
        <a:lstStyle/>
        <a:p>
          <a:endParaRPr lang="hu-HU"/>
        </a:p>
      </dgm:t>
    </dgm:pt>
    <dgm:pt modelId="{5588E3A1-B37B-4A72-98ED-6FE9DBE115C5}" type="sibTrans" cxnId="{3480DBEF-AAE2-4826-85E5-FCF1D0D20D74}">
      <dgm:prSet/>
      <dgm:spPr/>
      <dgm:t>
        <a:bodyPr/>
        <a:lstStyle/>
        <a:p>
          <a:endParaRPr lang="hu-HU"/>
        </a:p>
      </dgm:t>
    </dgm:pt>
    <dgm:pt modelId="{F6213DD9-0F21-41EE-9378-B351ADD38DB6}">
      <dgm:prSet phldrT="[Szöveg]"/>
      <dgm:spPr/>
      <dgm:t>
        <a:bodyPr/>
        <a:lstStyle/>
        <a:p>
          <a:r>
            <a:rPr lang="hu-HU" dirty="0" err="1"/>
            <a:t>State</a:t>
          </a:r>
          <a:r>
            <a:rPr lang="hu-HU" dirty="0"/>
            <a:t> </a:t>
          </a:r>
          <a:r>
            <a:rPr lang="hu-HU" dirty="0" err="1"/>
            <a:t>debt</a:t>
          </a:r>
          <a:endParaRPr lang="hu-HU" dirty="0"/>
        </a:p>
      </dgm:t>
    </dgm:pt>
    <dgm:pt modelId="{F5F3B6B6-84A7-4044-942C-5FF6361EF40B}" type="parTrans" cxnId="{462C3091-08D8-4446-B1DF-E9E1FDF621BC}">
      <dgm:prSet/>
      <dgm:spPr/>
      <dgm:t>
        <a:bodyPr/>
        <a:lstStyle/>
        <a:p>
          <a:endParaRPr lang="hu-HU"/>
        </a:p>
      </dgm:t>
    </dgm:pt>
    <dgm:pt modelId="{1B75E673-3C95-4B30-A0A3-1A785D733A85}" type="sibTrans" cxnId="{462C3091-08D8-4446-B1DF-E9E1FDF621BC}">
      <dgm:prSet/>
      <dgm:spPr/>
      <dgm:t>
        <a:bodyPr/>
        <a:lstStyle/>
        <a:p>
          <a:endParaRPr lang="hu-HU"/>
        </a:p>
      </dgm:t>
    </dgm:pt>
    <dgm:pt modelId="{1130DD83-6FCE-4EBC-9181-32340771F1F7}" type="pres">
      <dgm:prSet presAssocID="{75C8EF8C-39B9-424A-BBA0-36BF750CAC1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E4435A4-EFFA-4683-9936-4571A9986EE7}" type="pres">
      <dgm:prSet presAssocID="{497B30B0-074E-4B56-B31A-01A47CC6C6E7}" presName="gear1" presStyleLbl="node1" presStyleIdx="0" presStyleCnt="3">
        <dgm:presLayoutVars>
          <dgm:chMax val="1"/>
          <dgm:bulletEnabled val="1"/>
        </dgm:presLayoutVars>
      </dgm:prSet>
      <dgm:spPr/>
    </dgm:pt>
    <dgm:pt modelId="{2C2DBA71-F471-4190-870C-3F4B43774DAF}" type="pres">
      <dgm:prSet presAssocID="{497B30B0-074E-4B56-B31A-01A47CC6C6E7}" presName="gear1srcNode" presStyleLbl="node1" presStyleIdx="0" presStyleCnt="3"/>
      <dgm:spPr/>
    </dgm:pt>
    <dgm:pt modelId="{2530C338-2ABF-4C18-BFDD-A32D8413619B}" type="pres">
      <dgm:prSet presAssocID="{497B30B0-074E-4B56-B31A-01A47CC6C6E7}" presName="gear1dstNode" presStyleLbl="node1" presStyleIdx="0" presStyleCnt="3"/>
      <dgm:spPr/>
    </dgm:pt>
    <dgm:pt modelId="{FEC7F126-CE0A-45F6-A038-6EFDE9EC788D}" type="pres">
      <dgm:prSet presAssocID="{F69CAE29-66AF-4C66-9A69-68DB995546DB}" presName="gear2" presStyleLbl="node1" presStyleIdx="1" presStyleCnt="3">
        <dgm:presLayoutVars>
          <dgm:chMax val="1"/>
          <dgm:bulletEnabled val="1"/>
        </dgm:presLayoutVars>
      </dgm:prSet>
      <dgm:spPr/>
    </dgm:pt>
    <dgm:pt modelId="{FD3D6B96-5E12-4C14-A5D9-C130E99CA50B}" type="pres">
      <dgm:prSet presAssocID="{F69CAE29-66AF-4C66-9A69-68DB995546DB}" presName="gear2srcNode" presStyleLbl="node1" presStyleIdx="1" presStyleCnt="3"/>
      <dgm:spPr/>
    </dgm:pt>
    <dgm:pt modelId="{461E7C2C-31B8-4BD1-A290-8023C0F7D504}" type="pres">
      <dgm:prSet presAssocID="{F69CAE29-66AF-4C66-9A69-68DB995546DB}" presName="gear2dstNode" presStyleLbl="node1" presStyleIdx="1" presStyleCnt="3"/>
      <dgm:spPr/>
    </dgm:pt>
    <dgm:pt modelId="{6F7A9F9F-08BC-452B-B280-4C0B5B7B1F93}" type="pres">
      <dgm:prSet presAssocID="{F6213DD9-0F21-41EE-9378-B351ADD38DB6}" presName="gear3" presStyleLbl="node1" presStyleIdx="2" presStyleCnt="3"/>
      <dgm:spPr/>
    </dgm:pt>
    <dgm:pt modelId="{E819E98F-FA4C-4542-B6B1-E9311D36FFB2}" type="pres">
      <dgm:prSet presAssocID="{F6213DD9-0F21-41EE-9378-B351ADD38DB6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D2F3C4F-75F1-41BF-8AD5-A7D7FA564E4C}" type="pres">
      <dgm:prSet presAssocID="{F6213DD9-0F21-41EE-9378-B351ADD38DB6}" presName="gear3srcNode" presStyleLbl="node1" presStyleIdx="2" presStyleCnt="3"/>
      <dgm:spPr/>
    </dgm:pt>
    <dgm:pt modelId="{85EA94A0-A9AE-4AB2-AC45-DBC2D224289A}" type="pres">
      <dgm:prSet presAssocID="{F6213DD9-0F21-41EE-9378-B351ADD38DB6}" presName="gear3dstNode" presStyleLbl="node1" presStyleIdx="2" presStyleCnt="3"/>
      <dgm:spPr/>
    </dgm:pt>
    <dgm:pt modelId="{33D3C3D6-859A-4AAD-92DB-EACDC75CE84E}" type="pres">
      <dgm:prSet presAssocID="{EB2C43B7-4A6A-405D-B0A6-5BE08DE614F0}" presName="connector1" presStyleLbl="sibTrans2D1" presStyleIdx="0" presStyleCnt="3"/>
      <dgm:spPr/>
    </dgm:pt>
    <dgm:pt modelId="{37825FE1-8B10-4B82-A912-3F95AB515725}" type="pres">
      <dgm:prSet presAssocID="{5588E3A1-B37B-4A72-98ED-6FE9DBE115C5}" presName="connector2" presStyleLbl="sibTrans2D1" presStyleIdx="1" presStyleCnt="3"/>
      <dgm:spPr/>
    </dgm:pt>
    <dgm:pt modelId="{A04D1D52-8E65-49AE-8DC2-148334730017}" type="pres">
      <dgm:prSet presAssocID="{1B75E673-3C95-4B30-A0A3-1A785D733A85}" presName="connector3" presStyleLbl="sibTrans2D1" presStyleIdx="2" presStyleCnt="3"/>
      <dgm:spPr/>
    </dgm:pt>
  </dgm:ptLst>
  <dgm:cxnLst>
    <dgm:cxn modelId="{9FCEEE0C-1773-48CC-B4A6-CD81BE7475E3}" type="presOf" srcId="{5588E3A1-B37B-4A72-98ED-6FE9DBE115C5}" destId="{37825FE1-8B10-4B82-A912-3F95AB515725}" srcOrd="0" destOrd="0" presId="urn:microsoft.com/office/officeart/2005/8/layout/gear1"/>
    <dgm:cxn modelId="{3F4C0025-99C1-443A-8328-E445888433A5}" type="presOf" srcId="{F69CAE29-66AF-4C66-9A69-68DB995546DB}" destId="{461E7C2C-31B8-4BD1-A290-8023C0F7D504}" srcOrd="2" destOrd="0" presId="urn:microsoft.com/office/officeart/2005/8/layout/gear1"/>
    <dgm:cxn modelId="{3CE18337-3BE9-4B2F-9133-70D6BCA2D541}" type="presOf" srcId="{F69CAE29-66AF-4C66-9A69-68DB995546DB}" destId="{FEC7F126-CE0A-45F6-A038-6EFDE9EC788D}" srcOrd="0" destOrd="0" presId="urn:microsoft.com/office/officeart/2005/8/layout/gear1"/>
    <dgm:cxn modelId="{EA84456E-8471-4904-ACA0-7B5A84C52383}" type="presOf" srcId="{497B30B0-074E-4B56-B31A-01A47CC6C6E7}" destId="{2530C338-2ABF-4C18-BFDD-A32D8413619B}" srcOrd="2" destOrd="0" presId="urn:microsoft.com/office/officeart/2005/8/layout/gear1"/>
    <dgm:cxn modelId="{91AF9F52-17CC-4007-83A2-3B519154E867}" type="presOf" srcId="{1B75E673-3C95-4B30-A0A3-1A785D733A85}" destId="{A04D1D52-8E65-49AE-8DC2-148334730017}" srcOrd="0" destOrd="0" presId="urn:microsoft.com/office/officeart/2005/8/layout/gear1"/>
    <dgm:cxn modelId="{A2EBEF77-954D-48F4-82BD-CAFFD197F676}" type="presOf" srcId="{497B30B0-074E-4B56-B31A-01A47CC6C6E7}" destId="{AE4435A4-EFFA-4683-9936-4571A9986EE7}" srcOrd="0" destOrd="0" presId="urn:microsoft.com/office/officeart/2005/8/layout/gear1"/>
    <dgm:cxn modelId="{057A878C-5888-4943-B04D-C95BA88A13EA}" type="presOf" srcId="{EB2C43B7-4A6A-405D-B0A6-5BE08DE614F0}" destId="{33D3C3D6-859A-4AAD-92DB-EACDC75CE84E}" srcOrd="0" destOrd="0" presId="urn:microsoft.com/office/officeart/2005/8/layout/gear1"/>
    <dgm:cxn modelId="{462C3091-08D8-4446-B1DF-E9E1FDF621BC}" srcId="{75C8EF8C-39B9-424A-BBA0-36BF750CAC13}" destId="{F6213DD9-0F21-41EE-9378-B351ADD38DB6}" srcOrd="2" destOrd="0" parTransId="{F5F3B6B6-84A7-4044-942C-5FF6361EF40B}" sibTransId="{1B75E673-3C95-4B30-A0A3-1A785D733A85}"/>
    <dgm:cxn modelId="{32CD1097-DF9F-45B2-B64E-30A55E816017}" type="presOf" srcId="{F6213DD9-0F21-41EE-9378-B351ADD38DB6}" destId="{6F7A9F9F-08BC-452B-B280-4C0B5B7B1F93}" srcOrd="0" destOrd="0" presId="urn:microsoft.com/office/officeart/2005/8/layout/gear1"/>
    <dgm:cxn modelId="{38F04E97-8CC7-4C22-B57B-57B98F9F8CA0}" type="presOf" srcId="{F6213DD9-0F21-41EE-9378-B351ADD38DB6}" destId="{4D2F3C4F-75F1-41BF-8AD5-A7D7FA564E4C}" srcOrd="2" destOrd="0" presId="urn:microsoft.com/office/officeart/2005/8/layout/gear1"/>
    <dgm:cxn modelId="{24A96EA4-C9C6-44CC-B28D-32B8B7773725}" type="presOf" srcId="{75C8EF8C-39B9-424A-BBA0-36BF750CAC13}" destId="{1130DD83-6FCE-4EBC-9181-32340771F1F7}" srcOrd="0" destOrd="0" presId="urn:microsoft.com/office/officeart/2005/8/layout/gear1"/>
    <dgm:cxn modelId="{6C6C7DA6-2259-4826-A090-02ACCE01A438}" type="presOf" srcId="{497B30B0-074E-4B56-B31A-01A47CC6C6E7}" destId="{2C2DBA71-F471-4190-870C-3F4B43774DAF}" srcOrd="1" destOrd="0" presId="urn:microsoft.com/office/officeart/2005/8/layout/gear1"/>
    <dgm:cxn modelId="{ED865CAD-8A2B-4256-8516-2CD79501FEED}" srcId="{75C8EF8C-39B9-424A-BBA0-36BF750CAC13}" destId="{497B30B0-074E-4B56-B31A-01A47CC6C6E7}" srcOrd="0" destOrd="0" parTransId="{E65AEC24-9ADE-41DF-AE52-EBC029DEE53C}" sibTransId="{EB2C43B7-4A6A-405D-B0A6-5BE08DE614F0}"/>
    <dgm:cxn modelId="{0C2611BF-5D99-4E68-B803-09BAAF7C9814}" type="presOf" srcId="{F6213DD9-0F21-41EE-9378-B351ADD38DB6}" destId="{85EA94A0-A9AE-4AB2-AC45-DBC2D224289A}" srcOrd="3" destOrd="0" presId="urn:microsoft.com/office/officeart/2005/8/layout/gear1"/>
    <dgm:cxn modelId="{9385DCC2-4DBB-41BD-90C9-40754BDB2BE8}" type="presOf" srcId="{F6213DD9-0F21-41EE-9378-B351ADD38DB6}" destId="{E819E98F-FA4C-4542-B6B1-E9311D36FFB2}" srcOrd="1" destOrd="0" presId="urn:microsoft.com/office/officeart/2005/8/layout/gear1"/>
    <dgm:cxn modelId="{3480DBEF-AAE2-4826-85E5-FCF1D0D20D74}" srcId="{75C8EF8C-39B9-424A-BBA0-36BF750CAC13}" destId="{F69CAE29-66AF-4C66-9A69-68DB995546DB}" srcOrd="1" destOrd="0" parTransId="{11CB3DE7-02D6-464A-9B0C-C19ACAA03898}" sibTransId="{5588E3A1-B37B-4A72-98ED-6FE9DBE115C5}"/>
    <dgm:cxn modelId="{3C25CAF4-2475-4343-A175-531EA3197E24}" type="presOf" srcId="{F69CAE29-66AF-4C66-9A69-68DB995546DB}" destId="{FD3D6B96-5E12-4C14-A5D9-C130E99CA50B}" srcOrd="1" destOrd="0" presId="urn:microsoft.com/office/officeart/2005/8/layout/gear1"/>
    <dgm:cxn modelId="{E6C2769E-2C70-4369-9C4B-17EA42A33B32}" type="presParOf" srcId="{1130DD83-6FCE-4EBC-9181-32340771F1F7}" destId="{AE4435A4-EFFA-4683-9936-4571A9986EE7}" srcOrd="0" destOrd="0" presId="urn:microsoft.com/office/officeart/2005/8/layout/gear1"/>
    <dgm:cxn modelId="{9BA7CCE7-97BB-481C-B78E-F45572B26658}" type="presParOf" srcId="{1130DD83-6FCE-4EBC-9181-32340771F1F7}" destId="{2C2DBA71-F471-4190-870C-3F4B43774DAF}" srcOrd="1" destOrd="0" presId="urn:microsoft.com/office/officeart/2005/8/layout/gear1"/>
    <dgm:cxn modelId="{AB249651-4B1A-4164-90A7-F3482DF423DF}" type="presParOf" srcId="{1130DD83-6FCE-4EBC-9181-32340771F1F7}" destId="{2530C338-2ABF-4C18-BFDD-A32D8413619B}" srcOrd="2" destOrd="0" presId="urn:microsoft.com/office/officeart/2005/8/layout/gear1"/>
    <dgm:cxn modelId="{580717E8-124E-4F75-8A3E-14E6444FAB71}" type="presParOf" srcId="{1130DD83-6FCE-4EBC-9181-32340771F1F7}" destId="{FEC7F126-CE0A-45F6-A038-6EFDE9EC788D}" srcOrd="3" destOrd="0" presId="urn:microsoft.com/office/officeart/2005/8/layout/gear1"/>
    <dgm:cxn modelId="{FA9E2751-A8BB-4305-9194-DD47DD296222}" type="presParOf" srcId="{1130DD83-6FCE-4EBC-9181-32340771F1F7}" destId="{FD3D6B96-5E12-4C14-A5D9-C130E99CA50B}" srcOrd="4" destOrd="0" presId="urn:microsoft.com/office/officeart/2005/8/layout/gear1"/>
    <dgm:cxn modelId="{C72CEA98-1D87-4FEF-BF65-54AA549AFECD}" type="presParOf" srcId="{1130DD83-6FCE-4EBC-9181-32340771F1F7}" destId="{461E7C2C-31B8-4BD1-A290-8023C0F7D504}" srcOrd="5" destOrd="0" presId="urn:microsoft.com/office/officeart/2005/8/layout/gear1"/>
    <dgm:cxn modelId="{84D453B4-D984-48D7-BB04-F0E203801275}" type="presParOf" srcId="{1130DD83-6FCE-4EBC-9181-32340771F1F7}" destId="{6F7A9F9F-08BC-452B-B280-4C0B5B7B1F93}" srcOrd="6" destOrd="0" presId="urn:microsoft.com/office/officeart/2005/8/layout/gear1"/>
    <dgm:cxn modelId="{2A09E42E-C36B-4635-A893-5B18FDD3D98D}" type="presParOf" srcId="{1130DD83-6FCE-4EBC-9181-32340771F1F7}" destId="{E819E98F-FA4C-4542-B6B1-E9311D36FFB2}" srcOrd="7" destOrd="0" presId="urn:microsoft.com/office/officeart/2005/8/layout/gear1"/>
    <dgm:cxn modelId="{A478BF11-14CF-4379-A595-F0DE53CFF267}" type="presParOf" srcId="{1130DD83-6FCE-4EBC-9181-32340771F1F7}" destId="{4D2F3C4F-75F1-41BF-8AD5-A7D7FA564E4C}" srcOrd="8" destOrd="0" presId="urn:microsoft.com/office/officeart/2005/8/layout/gear1"/>
    <dgm:cxn modelId="{D660073F-E0F2-4D7E-88F8-6D56F107D852}" type="presParOf" srcId="{1130DD83-6FCE-4EBC-9181-32340771F1F7}" destId="{85EA94A0-A9AE-4AB2-AC45-DBC2D224289A}" srcOrd="9" destOrd="0" presId="urn:microsoft.com/office/officeart/2005/8/layout/gear1"/>
    <dgm:cxn modelId="{C94EF047-3C5C-4F4F-BB49-05628A1E24E2}" type="presParOf" srcId="{1130DD83-6FCE-4EBC-9181-32340771F1F7}" destId="{33D3C3D6-859A-4AAD-92DB-EACDC75CE84E}" srcOrd="10" destOrd="0" presId="urn:microsoft.com/office/officeart/2005/8/layout/gear1"/>
    <dgm:cxn modelId="{ADE14BB2-BFB9-4E3E-9DE2-B94820B34F11}" type="presParOf" srcId="{1130DD83-6FCE-4EBC-9181-32340771F1F7}" destId="{37825FE1-8B10-4B82-A912-3F95AB515725}" srcOrd="11" destOrd="0" presId="urn:microsoft.com/office/officeart/2005/8/layout/gear1"/>
    <dgm:cxn modelId="{6CD4AB3C-9FA5-4E0E-9D82-3BD945337A59}" type="presParOf" srcId="{1130DD83-6FCE-4EBC-9181-32340771F1F7}" destId="{A04D1D52-8E65-49AE-8DC2-14833473001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0BCB76-7FD2-4792-9773-776C91222A83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A782C29-C36D-4B6F-BEC5-2230D9B9DCF1}">
      <dgm:prSet phldrT="[Szöveg]"/>
      <dgm:spPr/>
      <dgm:t>
        <a:bodyPr/>
        <a:lstStyle/>
        <a:p>
          <a:r>
            <a:rPr lang="hu-HU" dirty="0"/>
            <a:t>General </a:t>
          </a:r>
          <a:r>
            <a:rPr lang="hu-HU" dirty="0" err="1"/>
            <a:t>legal</a:t>
          </a:r>
          <a:r>
            <a:rPr lang="hu-HU" dirty="0"/>
            <a:t> </a:t>
          </a:r>
          <a:r>
            <a:rPr lang="hu-HU" dirty="0" err="1"/>
            <a:t>control</a:t>
          </a:r>
          <a:endParaRPr lang="hu-HU" dirty="0"/>
        </a:p>
      </dgm:t>
    </dgm:pt>
    <dgm:pt modelId="{9339A4C8-C9B0-458C-95EB-C25C6DAFCE4B}" type="parTrans" cxnId="{DCFFA4E8-C00E-4E67-ABD0-1CB8D3FA6DAA}">
      <dgm:prSet/>
      <dgm:spPr/>
      <dgm:t>
        <a:bodyPr/>
        <a:lstStyle/>
        <a:p>
          <a:endParaRPr lang="hu-HU"/>
        </a:p>
      </dgm:t>
    </dgm:pt>
    <dgm:pt modelId="{F45FE9C9-AA5F-4515-AF08-5D4BCE38B6BC}" type="sibTrans" cxnId="{DCFFA4E8-C00E-4E67-ABD0-1CB8D3FA6DAA}">
      <dgm:prSet/>
      <dgm:spPr/>
      <dgm:t>
        <a:bodyPr/>
        <a:lstStyle/>
        <a:p>
          <a:endParaRPr lang="hu-HU"/>
        </a:p>
      </dgm:t>
    </dgm:pt>
    <dgm:pt modelId="{C1F7A594-A161-4296-AB3B-606F839336B2}">
      <dgm:prSet phldrT="[Szöveg]"/>
      <dgm:spPr/>
      <dgm:t>
        <a:bodyPr/>
        <a:lstStyle/>
        <a:p>
          <a:r>
            <a:rPr lang="hu-HU" dirty="0"/>
            <a:t>Professional </a:t>
          </a:r>
          <a:r>
            <a:rPr lang="hu-HU" dirty="0" err="1"/>
            <a:t>control</a:t>
          </a:r>
          <a:r>
            <a:rPr lang="hu-HU" dirty="0"/>
            <a:t> (</a:t>
          </a:r>
          <a:r>
            <a:rPr lang="hu-HU" dirty="0" err="1"/>
            <a:t>general</a:t>
          </a:r>
          <a:r>
            <a:rPr lang="hu-HU" dirty="0"/>
            <a:t> </a:t>
          </a:r>
          <a:r>
            <a:rPr lang="hu-HU" dirty="0" err="1"/>
            <a:t>finances</a:t>
          </a:r>
          <a:r>
            <a:rPr lang="hu-HU" dirty="0"/>
            <a:t>)</a:t>
          </a:r>
        </a:p>
      </dgm:t>
    </dgm:pt>
    <dgm:pt modelId="{B4F2F911-0918-43DA-BB31-074A2DDEFD4F}" type="parTrans" cxnId="{52EAB602-1BD4-4BDC-A48D-2E31D1591420}">
      <dgm:prSet/>
      <dgm:spPr/>
      <dgm:t>
        <a:bodyPr/>
        <a:lstStyle/>
        <a:p>
          <a:endParaRPr lang="hu-HU"/>
        </a:p>
      </dgm:t>
    </dgm:pt>
    <dgm:pt modelId="{C7FBBA28-A89B-4C07-B31F-EDBF89E744AB}" type="sibTrans" cxnId="{52EAB602-1BD4-4BDC-A48D-2E31D1591420}">
      <dgm:prSet/>
      <dgm:spPr/>
      <dgm:t>
        <a:bodyPr/>
        <a:lstStyle/>
        <a:p>
          <a:endParaRPr lang="hu-HU"/>
        </a:p>
      </dgm:t>
    </dgm:pt>
    <dgm:pt modelId="{FA8AFA4D-03E5-486E-80B0-C62AFF511FCA}">
      <dgm:prSet phldrT="[Szöveg]"/>
      <dgm:spPr/>
      <dgm:t>
        <a:bodyPr/>
        <a:lstStyle/>
        <a:p>
          <a:r>
            <a:rPr lang="hu-HU" dirty="0"/>
            <a:t>Professional </a:t>
          </a:r>
          <a:r>
            <a:rPr lang="hu-HU" dirty="0" err="1"/>
            <a:t>control</a:t>
          </a:r>
          <a:r>
            <a:rPr lang="hu-HU" dirty="0"/>
            <a:t> (</a:t>
          </a:r>
          <a:r>
            <a:rPr lang="hu-HU" dirty="0" err="1"/>
            <a:t>specialised</a:t>
          </a:r>
          <a:r>
            <a:rPr lang="hu-HU" dirty="0"/>
            <a:t> </a:t>
          </a:r>
          <a:r>
            <a:rPr lang="hu-HU" dirty="0" err="1"/>
            <a:t>issues</a:t>
          </a:r>
          <a:r>
            <a:rPr lang="hu-HU" dirty="0"/>
            <a:t>)</a:t>
          </a:r>
        </a:p>
      </dgm:t>
    </dgm:pt>
    <dgm:pt modelId="{517A5C7B-E777-49C4-8A4B-10EB17317459}" type="parTrans" cxnId="{D8CFF8A6-5BF3-43D1-B815-F0DDBA5CB926}">
      <dgm:prSet/>
      <dgm:spPr/>
      <dgm:t>
        <a:bodyPr/>
        <a:lstStyle/>
        <a:p>
          <a:endParaRPr lang="hu-HU"/>
        </a:p>
      </dgm:t>
    </dgm:pt>
    <dgm:pt modelId="{7712E679-EA64-4A4C-9AA6-7C50840234FB}" type="sibTrans" cxnId="{D8CFF8A6-5BF3-43D1-B815-F0DDBA5CB926}">
      <dgm:prSet/>
      <dgm:spPr/>
      <dgm:t>
        <a:bodyPr/>
        <a:lstStyle/>
        <a:p>
          <a:endParaRPr lang="hu-HU"/>
        </a:p>
      </dgm:t>
    </dgm:pt>
    <dgm:pt modelId="{B3F58090-66D1-4C91-A995-7FE1B8C1BCD8}">
      <dgm:prSet phldrT="[Szöveg]"/>
      <dgm:spPr/>
      <dgm:t>
        <a:bodyPr/>
        <a:lstStyle/>
        <a:p>
          <a:r>
            <a:rPr lang="hu-HU" dirty="0" err="1"/>
            <a:t>Specialised</a:t>
          </a:r>
          <a:r>
            <a:rPr lang="hu-HU" dirty="0"/>
            <a:t> </a:t>
          </a:r>
          <a:r>
            <a:rPr lang="hu-HU" dirty="0" err="1"/>
            <a:t>legal</a:t>
          </a:r>
          <a:r>
            <a:rPr lang="hu-HU" dirty="0"/>
            <a:t> </a:t>
          </a:r>
          <a:r>
            <a:rPr lang="hu-HU" dirty="0" err="1"/>
            <a:t>control</a:t>
          </a:r>
          <a:endParaRPr lang="hu-HU" dirty="0"/>
        </a:p>
      </dgm:t>
    </dgm:pt>
    <dgm:pt modelId="{E787C62E-7D0F-424E-9F02-83C85326E827}" type="parTrans" cxnId="{0E9DA338-DB95-4E06-86BF-2178FB61EA79}">
      <dgm:prSet/>
      <dgm:spPr/>
      <dgm:t>
        <a:bodyPr/>
        <a:lstStyle/>
        <a:p>
          <a:endParaRPr lang="hu-HU"/>
        </a:p>
      </dgm:t>
    </dgm:pt>
    <dgm:pt modelId="{39B66E2E-3932-4A2F-BA2B-8190C4ABF6FD}" type="sibTrans" cxnId="{0E9DA338-DB95-4E06-86BF-2178FB61EA79}">
      <dgm:prSet/>
      <dgm:spPr/>
      <dgm:t>
        <a:bodyPr/>
        <a:lstStyle/>
        <a:p>
          <a:endParaRPr lang="hu-HU"/>
        </a:p>
      </dgm:t>
    </dgm:pt>
    <dgm:pt modelId="{C9E97A33-4470-4CB1-8651-33BF8FEF4F6C}" type="pres">
      <dgm:prSet presAssocID="{760BCB76-7FD2-4792-9773-776C91222A8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330D92D-283E-41A0-A9F0-1706A98F150B}" type="pres">
      <dgm:prSet presAssocID="{760BCB76-7FD2-4792-9773-776C91222A83}" presName="children" presStyleCnt="0"/>
      <dgm:spPr/>
    </dgm:pt>
    <dgm:pt modelId="{211832B7-328D-4857-A94A-1B355CBBECB3}" type="pres">
      <dgm:prSet presAssocID="{760BCB76-7FD2-4792-9773-776C91222A83}" presName="childPlaceholder" presStyleCnt="0"/>
      <dgm:spPr/>
    </dgm:pt>
    <dgm:pt modelId="{A488B633-61CD-492E-B9D7-387A3D3B6EC1}" type="pres">
      <dgm:prSet presAssocID="{760BCB76-7FD2-4792-9773-776C91222A83}" presName="circle" presStyleCnt="0"/>
      <dgm:spPr/>
    </dgm:pt>
    <dgm:pt modelId="{FEFD57F7-2926-4ADA-9EC2-5D511240059A}" type="pres">
      <dgm:prSet presAssocID="{760BCB76-7FD2-4792-9773-776C91222A83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183B022B-6CB8-4949-AE16-10AEAF47B861}" type="pres">
      <dgm:prSet presAssocID="{760BCB76-7FD2-4792-9773-776C91222A83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B087BA2-32A0-42CA-9BA6-FA548BE98544}" type="pres">
      <dgm:prSet presAssocID="{760BCB76-7FD2-4792-9773-776C91222A83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C5A388DC-44CF-4DA6-B713-B83F538CC258}" type="pres">
      <dgm:prSet presAssocID="{760BCB76-7FD2-4792-9773-776C91222A83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757D4D98-E611-40CD-B23C-ADAC2E4C6F49}" type="pres">
      <dgm:prSet presAssocID="{760BCB76-7FD2-4792-9773-776C91222A83}" presName="quadrantPlaceholder" presStyleCnt="0"/>
      <dgm:spPr/>
    </dgm:pt>
    <dgm:pt modelId="{2F0CDEE5-4414-4F2C-ABD6-21EA95A15FD4}" type="pres">
      <dgm:prSet presAssocID="{760BCB76-7FD2-4792-9773-776C91222A83}" presName="center1" presStyleLbl="fgShp" presStyleIdx="0" presStyleCnt="2"/>
      <dgm:spPr/>
    </dgm:pt>
    <dgm:pt modelId="{FEFD717E-595B-4952-A5CA-DA808C42FCDD}" type="pres">
      <dgm:prSet presAssocID="{760BCB76-7FD2-4792-9773-776C91222A83}" presName="center2" presStyleLbl="fgShp" presStyleIdx="1" presStyleCnt="2"/>
      <dgm:spPr/>
    </dgm:pt>
  </dgm:ptLst>
  <dgm:cxnLst>
    <dgm:cxn modelId="{52EAB602-1BD4-4BDC-A48D-2E31D1591420}" srcId="{760BCB76-7FD2-4792-9773-776C91222A83}" destId="{C1F7A594-A161-4296-AB3B-606F839336B2}" srcOrd="1" destOrd="0" parTransId="{B4F2F911-0918-43DA-BB31-074A2DDEFD4F}" sibTransId="{C7FBBA28-A89B-4C07-B31F-EDBF89E744AB}"/>
    <dgm:cxn modelId="{61DD6D0F-2727-4C45-8682-1B9312EE8B21}" type="presOf" srcId="{B3F58090-66D1-4C91-A995-7FE1B8C1BCD8}" destId="{C5A388DC-44CF-4DA6-B713-B83F538CC258}" srcOrd="0" destOrd="0" presId="urn:microsoft.com/office/officeart/2005/8/layout/cycle4"/>
    <dgm:cxn modelId="{0E9DA338-DB95-4E06-86BF-2178FB61EA79}" srcId="{760BCB76-7FD2-4792-9773-776C91222A83}" destId="{B3F58090-66D1-4C91-A995-7FE1B8C1BCD8}" srcOrd="3" destOrd="0" parTransId="{E787C62E-7D0F-424E-9F02-83C85326E827}" sibTransId="{39B66E2E-3932-4A2F-BA2B-8190C4ABF6FD}"/>
    <dgm:cxn modelId="{9301173E-DD51-426B-988C-FBF5C1A7AA11}" type="presOf" srcId="{FA8AFA4D-03E5-486E-80B0-C62AFF511FCA}" destId="{BB087BA2-32A0-42CA-9BA6-FA548BE98544}" srcOrd="0" destOrd="0" presId="urn:microsoft.com/office/officeart/2005/8/layout/cycle4"/>
    <dgm:cxn modelId="{387CE848-2CCF-465F-BBCA-CBB90D8D80C2}" type="presOf" srcId="{C1F7A594-A161-4296-AB3B-606F839336B2}" destId="{183B022B-6CB8-4949-AE16-10AEAF47B861}" srcOrd="0" destOrd="0" presId="urn:microsoft.com/office/officeart/2005/8/layout/cycle4"/>
    <dgm:cxn modelId="{D8CFF8A6-5BF3-43D1-B815-F0DDBA5CB926}" srcId="{760BCB76-7FD2-4792-9773-776C91222A83}" destId="{FA8AFA4D-03E5-486E-80B0-C62AFF511FCA}" srcOrd="2" destOrd="0" parTransId="{517A5C7B-E777-49C4-8A4B-10EB17317459}" sibTransId="{7712E679-EA64-4A4C-9AA6-7C50840234FB}"/>
    <dgm:cxn modelId="{414D80B7-8A28-46EA-938E-34F012CF9209}" type="presOf" srcId="{5A782C29-C36D-4B6F-BEC5-2230D9B9DCF1}" destId="{FEFD57F7-2926-4ADA-9EC2-5D511240059A}" srcOrd="0" destOrd="0" presId="urn:microsoft.com/office/officeart/2005/8/layout/cycle4"/>
    <dgm:cxn modelId="{D7D1AEBE-1CCC-44EC-8BF3-2B7369310F23}" type="presOf" srcId="{760BCB76-7FD2-4792-9773-776C91222A83}" destId="{C9E97A33-4470-4CB1-8651-33BF8FEF4F6C}" srcOrd="0" destOrd="0" presId="urn:microsoft.com/office/officeart/2005/8/layout/cycle4"/>
    <dgm:cxn modelId="{DCFFA4E8-C00E-4E67-ABD0-1CB8D3FA6DAA}" srcId="{760BCB76-7FD2-4792-9773-776C91222A83}" destId="{5A782C29-C36D-4B6F-BEC5-2230D9B9DCF1}" srcOrd="0" destOrd="0" parTransId="{9339A4C8-C9B0-458C-95EB-C25C6DAFCE4B}" sibTransId="{F45FE9C9-AA5F-4515-AF08-5D4BCE38B6BC}"/>
    <dgm:cxn modelId="{65856B39-4071-40DB-8602-129A7AF504EC}" type="presParOf" srcId="{C9E97A33-4470-4CB1-8651-33BF8FEF4F6C}" destId="{4330D92D-283E-41A0-A9F0-1706A98F150B}" srcOrd="0" destOrd="0" presId="urn:microsoft.com/office/officeart/2005/8/layout/cycle4"/>
    <dgm:cxn modelId="{90A09823-D5D3-43F4-A437-2AE5D2C0373B}" type="presParOf" srcId="{4330D92D-283E-41A0-A9F0-1706A98F150B}" destId="{211832B7-328D-4857-A94A-1B355CBBECB3}" srcOrd="0" destOrd="0" presId="urn:microsoft.com/office/officeart/2005/8/layout/cycle4"/>
    <dgm:cxn modelId="{631259F3-7294-4D90-87AD-840861DD4BE5}" type="presParOf" srcId="{C9E97A33-4470-4CB1-8651-33BF8FEF4F6C}" destId="{A488B633-61CD-492E-B9D7-387A3D3B6EC1}" srcOrd="1" destOrd="0" presId="urn:microsoft.com/office/officeart/2005/8/layout/cycle4"/>
    <dgm:cxn modelId="{094B5ED9-43C7-450E-B159-8962E1699DD9}" type="presParOf" srcId="{A488B633-61CD-492E-B9D7-387A3D3B6EC1}" destId="{FEFD57F7-2926-4ADA-9EC2-5D511240059A}" srcOrd="0" destOrd="0" presId="urn:microsoft.com/office/officeart/2005/8/layout/cycle4"/>
    <dgm:cxn modelId="{AEE91219-BE75-4BD8-97B6-DDB5CF3431DB}" type="presParOf" srcId="{A488B633-61CD-492E-B9D7-387A3D3B6EC1}" destId="{183B022B-6CB8-4949-AE16-10AEAF47B861}" srcOrd="1" destOrd="0" presId="urn:microsoft.com/office/officeart/2005/8/layout/cycle4"/>
    <dgm:cxn modelId="{E20D7158-9820-40A7-93B4-B916BC4F772D}" type="presParOf" srcId="{A488B633-61CD-492E-B9D7-387A3D3B6EC1}" destId="{BB087BA2-32A0-42CA-9BA6-FA548BE98544}" srcOrd="2" destOrd="0" presId="urn:microsoft.com/office/officeart/2005/8/layout/cycle4"/>
    <dgm:cxn modelId="{6A7233E6-2695-4190-84B9-951F97900281}" type="presParOf" srcId="{A488B633-61CD-492E-B9D7-387A3D3B6EC1}" destId="{C5A388DC-44CF-4DA6-B713-B83F538CC258}" srcOrd="3" destOrd="0" presId="urn:microsoft.com/office/officeart/2005/8/layout/cycle4"/>
    <dgm:cxn modelId="{7120D0B7-E8FA-44E9-BA48-84EC59D6F935}" type="presParOf" srcId="{A488B633-61CD-492E-B9D7-387A3D3B6EC1}" destId="{757D4D98-E611-40CD-B23C-ADAC2E4C6F49}" srcOrd="4" destOrd="0" presId="urn:microsoft.com/office/officeart/2005/8/layout/cycle4"/>
    <dgm:cxn modelId="{2F81DF96-BED2-4568-A9AF-F89603D7F0C2}" type="presParOf" srcId="{C9E97A33-4470-4CB1-8651-33BF8FEF4F6C}" destId="{2F0CDEE5-4414-4F2C-ABD6-21EA95A15FD4}" srcOrd="2" destOrd="0" presId="urn:microsoft.com/office/officeart/2005/8/layout/cycle4"/>
    <dgm:cxn modelId="{0ED8E729-A332-4AFE-8FDC-B26927EC3860}" type="presParOf" srcId="{C9E97A33-4470-4CB1-8651-33BF8FEF4F6C}" destId="{FEFD717E-595B-4952-A5CA-DA808C42FCD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2C7731-2372-483D-86D5-1343068ADE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027A6CB-CC6C-4697-B18D-F3E67D225565}">
      <dgm:prSet phldrT="[Szöveg]"/>
      <dgm:spPr/>
      <dgm:t>
        <a:bodyPr/>
        <a:lstStyle/>
        <a:p>
          <a:r>
            <a:rPr lang="hu-HU" dirty="0"/>
            <a:t>Etatista-</a:t>
          </a:r>
          <a:r>
            <a:rPr lang="hu-HU" dirty="0" err="1"/>
            <a:t>formalist</a:t>
          </a:r>
          <a:endParaRPr lang="hu-HU" dirty="0"/>
        </a:p>
      </dgm:t>
    </dgm:pt>
    <dgm:pt modelId="{D742B69A-58B8-448B-881E-67B85528AD06}" type="parTrans" cxnId="{871C1B8D-46E9-4ECA-B0A8-146CC3D8F400}">
      <dgm:prSet/>
      <dgm:spPr/>
      <dgm:t>
        <a:bodyPr/>
        <a:lstStyle/>
        <a:p>
          <a:endParaRPr lang="hu-HU"/>
        </a:p>
      </dgm:t>
    </dgm:pt>
    <dgm:pt modelId="{3625B150-25B5-4CD7-9A36-183359733C26}" type="sibTrans" cxnId="{871C1B8D-46E9-4ECA-B0A8-146CC3D8F400}">
      <dgm:prSet/>
      <dgm:spPr/>
      <dgm:t>
        <a:bodyPr/>
        <a:lstStyle/>
        <a:p>
          <a:endParaRPr lang="hu-HU"/>
        </a:p>
      </dgm:t>
    </dgm:pt>
    <dgm:pt modelId="{65FDD9C3-0CBC-47F8-A5C1-BD3CEC6730E8}">
      <dgm:prSet phldrT="[Szöveg]" custT="1"/>
      <dgm:spPr/>
      <dgm:t>
        <a:bodyPr/>
        <a:lstStyle/>
        <a:p>
          <a:r>
            <a:rPr lang="hu-HU" sz="2400" dirty="0" err="1"/>
            <a:t>Germany</a:t>
          </a:r>
          <a:r>
            <a:rPr lang="hu-HU" sz="2400" dirty="0"/>
            <a:t> </a:t>
          </a:r>
          <a:r>
            <a:rPr lang="hu-HU" sz="2400" dirty="0" err="1"/>
            <a:t>before</a:t>
          </a:r>
          <a:r>
            <a:rPr lang="hu-HU" sz="2400" dirty="0"/>
            <a:t> WW1</a:t>
          </a:r>
        </a:p>
      </dgm:t>
    </dgm:pt>
    <dgm:pt modelId="{33C79B9C-84CE-449B-8956-92DF71AC8ACA}" type="parTrans" cxnId="{087A52C4-E45C-48A7-83C5-57F9383B8B71}">
      <dgm:prSet/>
      <dgm:spPr/>
      <dgm:t>
        <a:bodyPr/>
        <a:lstStyle/>
        <a:p>
          <a:endParaRPr lang="hu-HU"/>
        </a:p>
      </dgm:t>
    </dgm:pt>
    <dgm:pt modelId="{23E28E4A-540E-44B3-9907-F541E6BFEC23}" type="sibTrans" cxnId="{087A52C4-E45C-48A7-83C5-57F9383B8B71}">
      <dgm:prSet/>
      <dgm:spPr/>
      <dgm:t>
        <a:bodyPr/>
        <a:lstStyle/>
        <a:p>
          <a:endParaRPr lang="hu-HU"/>
        </a:p>
      </dgm:t>
    </dgm:pt>
    <dgm:pt modelId="{2CB921E0-6C13-423B-A568-EA9A48728C05}">
      <dgm:prSet phldrT="[Szöveg]" custT="1"/>
      <dgm:spPr/>
      <dgm:t>
        <a:bodyPr/>
        <a:lstStyle/>
        <a:p>
          <a:r>
            <a:rPr lang="hu-HU" sz="2400" dirty="0" err="1"/>
            <a:t>Municipalities</a:t>
          </a:r>
          <a:r>
            <a:rPr lang="hu-HU" sz="2400" dirty="0"/>
            <a:t> </a:t>
          </a:r>
          <a:r>
            <a:rPr lang="hu-HU" sz="2400" dirty="0" err="1"/>
            <a:t>as</a:t>
          </a:r>
          <a:r>
            <a:rPr lang="hu-HU" sz="2400" dirty="0"/>
            <a:t> an </a:t>
          </a:r>
          <a:r>
            <a:rPr lang="hu-HU" sz="2400" dirty="0" err="1"/>
            <a:t>element</a:t>
          </a:r>
          <a:r>
            <a:rPr lang="hu-HU" sz="2400" dirty="0"/>
            <a:t> of integration</a:t>
          </a:r>
        </a:p>
      </dgm:t>
    </dgm:pt>
    <dgm:pt modelId="{1B789247-5674-473F-919A-197446A1A0CF}" type="parTrans" cxnId="{928C50BC-5B98-4EA2-9E74-8E209406CA08}">
      <dgm:prSet/>
      <dgm:spPr/>
      <dgm:t>
        <a:bodyPr/>
        <a:lstStyle/>
        <a:p>
          <a:endParaRPr lang="hu-HU"/>
        </a:p>
      </dgm:t>
    </dgm:pt>
    <dgm:pt modelId="{4B71A0CE-4F95-4782-814A-1325AECFDF81}" type="sibTrans" cxnId="{928C50BC-5B98-4EA2-9E74-8E209406CA08}">
      <dgm:prSet/>
      <dgm:spPr/>
      <dgm:t>
        <a:bodyPr/>
        <a:lstStyle/>
        <a:p>
          <a:endParaRPr lang="hu-HU"/>
        </a:p>
      </dgm:t>
    </dgm:pt>
    <dgm:pt modelId="{4DBC1B07-5427-418F-8913-A580EE09C9E5}">
      <dgm:prSet phldrT="[Szöveg]"/>
      <dgm:spPr/>
      <dgm:t>
        <a:bodyPr/>
        <a:lstStyle/>
        <a:p>
          <a:r>
            <a:rPr lang="hu-HU" dirty="0" err="1"/>
            <a:t>Collaborative-cooperating</a:t>
          </a:r>
          <a:endParaRPr lang="hu-HU" dirty="0"/>
        </a:p>
      </dgm:t>
    </dgm:pt>
    <dgm:pt modelId="{474EB190-03C7-4232-8EB1-D14295A81C2D}" type="parTrans" cxnId="{08EEFD76-C111-474B-B183-95091A5D5414}">
      <dgm:prSet/>
      <dgm:spPr/>
      <dgm:t>
        <a:bodyPr/>
        <a:lstStyle/>
        <a:p>
          <a:endParaRPr lang="hu-HU"/>
        </a:p>
      </dgm:t>
    </dgm:pt>
    <dgm:pt modelId="{D85E480F-DFB6-4D69-857C-28CA5DEC4F05}" type="sibTrans" cxnId="{08EEFD76-C111-474B-B183-95091A5D5414}">
      <dgm:prSet/>
      <dgm:spPr/>
      <dgm:t>
        <a:bodyPr/>
        <a:lstStyle/>
        <a:p>
          <a:endParaRPr lang="hu-HU"/>
        </a:p>
      </dgm:t>
    </dgm:pt>
    <dgm:pt modelId="{D46A2070-D7F6-4741-9241-6F905873D0F3}">
      <dgm:prSet phldrT="[Szöveg]" custT="1"/>
      <dgm:spPr/>
      <dgm:t>
        <a:bodyPr/>
        <a:lstStyle/>
        <a:p>
          <a:r>
            <a:rPr lang="hu-HU" sz="2400" dirty="0"/>
            <a:t>Based </a:t>
          </a:r>
          <a:r>
            <a:rPr lang="hu-HU" sz="2400" dirty="0" err="1"/>
            <a:t>on</a:t>
          </a:r>
          <a:r>
            <a:rPr lang="hu-HU" sz="2400" dirty="0"/>
            <a:t> </a:t>
          </a:r>
          <a:r>
            <a:rPr lang="hu-HU" sz="2400" dirty="0" err="1"/>
            <a:t>the</a:t>
          </a:r>
          <a:r>
            <a:rPr lang="hu-HU" sz="2400" dirty="0"/>
            <a:t> </a:t>
          </a:r>
          <a:r>
            <a:rPr lang="hu-HU" sz="2400" dirty="0" err="1"/>
            <a:t>protection</a:t>
          </a:r>
          <a:r>
            <a:rPr lang="hu-HU" sz="2400" dirty="0"/>
            <a:t> of local </a:t>
          </a:r>
          <a:r>
            <a:rPr lang="hu-HU" sz="2400" dirty="0" err="1"/>
            <a:t>democracy</a:t>
          </a:r>
          <a:r>
            <a:rPr lang="hu-HU" sz="2400" dirty="0"/>
            <a:t>, </a:t>
          </a:r>
          <a:r>
            <a:rPr lang="hu-HU" sz="2400" dirty="0" err="1"/>
            <a:t>rule</a:t>
          </a:r>
          <a:r>
            <a:rPr lang="hu-HU" sz="2400" dirty="0"/>
            <a:t> of law, </a:t>
          </a:r>
          <a:r>
            <a:rPr lang="hu-HU" sz="2400" dirty="0" err="1"/>
            <a:t>municipal</a:t>
          </a:r>
          <a:r>
            <a:rPr lang="hu-HU" sz="2400" dirty="0"/>
            <a:t> </a:t>
          </a:r>
          <a:r>
            <a:rPr lang="hu-HU" sz="2400" dirty="0" err="1"/>
            <a:t>autonomy</a:t>
          </a:r>
          <a:endParaRPr lang="hu-HU" sz="2400" dirty="0"/>
        </a:p>
      </dgm:t>
    </dgm:pt>
    <dgm:pt modelId="{DE151F76-F317-480D-B387-E8C4B8716EFC}" type="parTrans" cxnId="{AB8ED412-E558-4194-8234-26D31A5760EC}">
      <dgm:prSet/>
      <dgm:spPr/>
      <dgm:t>
        <a:bodyPr/>
        <a:lstStyle/>
        <a:p>
          <a:endParaRPr lang="hu-HU"/>
        </a:p>
      </dgm:t>
    </dgm:pt>
    <dgm:pt modelId="{3F99E1A4-1679-4B77-B382-3542FF1F5B4A}" type="sibTrans" cxnId="{AB8ED412-E558-4194-8234-26D31A5760EC}">
      <dgm:prSet/>
      <dgm:spPr/>
      <dgm:t>
        <a:bodyPr/>
        <a:lstStyle/>
        <a:p>
          <a:endParaRPr lang="hu-HU"/>
        </a:p>
      </dgm:t>
    </dgm:pt>
    <dgm:pt modelId="{FE18FBAF-D55C-436E-84EF-57E01FBAA578}">
      <dgm:prSet custT="1"/>
      <dgm:spPr/>
      <dgm:t>
        <a:bodyPr/>
        <a:lstStyle/>
        <a:p>
          <a:r>
            <a:rPr lang="hu-HU" sz="2400" dirty="0"/>
            <a:t>Hungary: </a:t>
          </a:r>
          <a:r>
            <a:rPr lang="hu-HU" sz="2400" dirty="0" err="1"/>
            <a:t>theory</a:t>
          </a:r>
          <a:r>
            <a:rPr lang="hu-HU" sz="2400" dirty="0"/>
            <a:t> </a:t>
          </a:r>
          <a:r>
            <a:rPr lang="hu-HU" sz="2400" dirty="0" err="1"/>
            <a:t>on</a:t>
          </a:r>
          <a:r>
            <a:rPr lang="hu-HU" sz="2400" dirty="0"/>
            <a:t> </a:t>
          </a:r>
          <a:r>
            <a:rPr lang="hu-HU" sz="2400" dirty="0" err="1"/>
            <a:t>hierarchical</a:t>
          </a:r>
          <a:r>
            <a:rPr lang="hu-HU" sz="2400" dirty="0"/>
            <a:t> </a:t>
          </a:r>
          <a:r>
            <a:rPr lang="hu-HU" sz="2400" dirty="0" err="1"/>
            <a:t>supervision</a:t>
          </a:r>
          <a:r>
            <a:rPr lang="hu-HU" sz="2400" dirty="0"/>
            <a:t> (Madarász)</a:t>
          </a:r>
        </a:p>
      </dgm:t>
    </dgm:pt>
    <dgm:pt modelId="{ED768EA1-2F1E-45BC-B4D3-8090BCEB6D82}" type="parTrans" cxnId="{BEB05057-7349-4ACE-AAF5-D2C861D72595}">
      <dgm:prSet/>
      <dgm:spPr/>
      <dgm:t>
        <a:bodyPr/>
        <a:lstStyle/>
        <a:p>
          <a:endParaRPr lang="hu-HU"/>
        </a:p>
      </dgm:t>
    </dgm:pt>
    <dgm:pt modelId="{4FF42AAE-EC24-40BB-B262-202F2B666EFB}" type="sibTrans" cxnId="{BEB05057-7349-4ACE-AAF5-D2C861D72595}">
      <dgm:prSet/>
      <dgm:spPr/>
      <dgm:t>
        <a:bodyPr/>
        <a:lstStyle/>
        <a:p>
          <a:endParaRPr lang="hu-HU"/>
        </a:p>
      </dgm:t>
    </dgm:pt>
    <dgm:pt modelId="{2FC58DE9-2D4A-4708-8DA1-D884669EE5D9}">
      <dgm:prSet phldrT="[Szöveg]"/>
      <dgm:spPr/>
      <dgm:t>
        <a:bodyPr/>
        <a:lstStyle/>
        <a:p>
          <a:r>
            <a:rPr lang="hu-HU" dirty="0"/>
            <a:t>Cooperating</a:t>
          </a:r>
        </a:p>
      </dgm:t>
    </dgm:pt>
    <dgm:pt modelId="{97F5BCBF-E20E-44E4-ACAA-F1390D8D3B42}" type="sibTrans" cxnId="{AE7BCFAB-B29D-4A23-AEE2-68B938F11A27}">
      <dgm:prSet/>
      <dgm:spPr/>
      <dgm:t>
        <a:bodyPr/>
        <a:lstStyle/>
        <a:p>
          <a:endParaRPr lang="hu-HU"/>
        </a:p>
      </dgm:t>
    </dgm:pt>
    <dgm:pt modelId="{94DE4BD1-C980-4452-86B8-7DFAB15AAD7D}" type="parTrans" cxnId="{AE7BCFAB-B29D-4A23-AEE2-68B938F11A27}">
      <dgm:prSet/>
      <dgm:spPr/>
      <dgm:t>
        <a:bodyPr/>
        <a:lstStyle/>
        <a:p>
          <a:endParaRPr lang="hu-HU"/>
        </a:p>
      </dgm:t>
    </dgm:pt>
    <dgm:pt modelId="{C34757FB-A1FE-4C8F-9B1D-8567CCD4839F}">
      <dgm:prSet phldrT="[Szöveg]" custT="1"/>
      <dgm:spPr/>
      <dgm:t>
        <a:bodyPr/>
        <a:lstStyle/>
        <a:p>
          <a:r>
            <a:rPr lang="hu-HU" sz="2400" dirty="0" err="1"/>
            <a:t>Protection</a:t>
          </a:r>
          <a:r>
            <a:rPr lang="hu-HU" sz="2400" dirty="0"/>
            <a:t> of </a:t>
          </a:r>
          <a:r>
            <a:rPr lang="hu-HU" sz="2400" dirty="0" err="1"/>
            <a:t>municipal</a:t>
          </a:r>
          <a:r>
            <a:rPr lang="hu-HU" sz="2400" dirty="0"/>
            <a:t> </a:t>
          </a:r>
          <a:r>
            <a:rPr lang="hu-HU" sz="2400" dirty="0" err="1"/>
            <a:t>tasks</a:t>
          </a:r>
          <a:r>
            <a:rPr lang="hu-HU" sz="2400" dirty="0"/>
            <a:t> and </a:t>
          </a:r>
          <a:r>
            <a:rPr lang="hu-HU" sz="2400" dirty="0" err="1"/>
            <a:t>duties</a:t>
          </a:r>
          <a:r>
            <a:rPr lang="hu-HU" sz="2400" dirty="0"/>
            <a:t> </a:t>
          </a:r>
        </a:p>
      </dgm:t>
    </dgm:pt>
    <dgm:pt modelId="{BB2052F0-701A-4C50-B81B-06ACE508369E}" type="parTrans" cxnId="{BAE45B7C-EECC-4511-BADA-39E3A7B1F42A}">
      <dgm:prSet/>
      <dgm:spPr/>
      <dgm:t>
        <a:bodyPr/>
        <a:lstStyle/>
        <a:p>
          <a:endParaRPr lang="hu-HU"/>
        </a:p>
      </dgm:t>
    </dgm:pt>
    <dgm:pt modelId="{BB2C8FE2-0BB4-44C1-9483-5964B4776C41}" type="sibTrans" cxnId="{BAE45B7C-EECC-4511-BADA-39E3A7B1F42A}">
      <dgm:prSet/>
      <dgm:spPr/>
      <dgm:t>
        <a:bodyPr/>
        <a:lstStyle/>
        <a:p>
          <a:endParaRPr lang="hu-HU"/>
        </a:p>
      </dgm:t>
    </dgm:pt>
    <dgm:pt modelId="{A3F4607D-EFDE-4BD8-88F2-EA71C0DE25B4}" type="pres">
      <dgm:prSet presAssocID="{9A2C7731-2372-483D-86D5-1343068ADE4C}" presName="Name0" presStyleCnt="0">
        <dgm:presLayoutVars>
          <dgm:dir/>
          <dgm:animLvl val="lvl"/>
          <dgm:resizeHandles val="exact"/>
        </dgm:presLayoutVars>
      </dgm:prSet>
      <dgm:spPr/>
    </dgm:pt>
    <dgm:pt modelId="{1C6DB75E-21C8-4AD6-84A9-2E8DFB233A91}" type="pres">
      <dgm:prSet presAssocID="{4027A6CB-CC6C-4697-B18D-F3E67D225565}" presName="linNode" presStyleCnt="0"/>
      <dgm:spPr/>
    </dgm:pt>
    <dgm:pt modelId="{046C9935-D7FB-4640-A25E-7316B666F99A}" type="pres">
      <dgm:prSet presAssocID="{4027A6CB-CC6C-4697-B18D-F3E67D22556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F679078-06AB-4BA6-951D-3601CEB9020C}" type="pres">
      <dgm:prSet presAssocID="{4027A6CB-CC6C-4697-B18D-F3E67D225565}" presName="descendantText" presStyleLbl="alignAccFollowNode1" presStyleIdx="0" presStyleCnt="3">
        <dgm:presLayoutVars>
          <dgm:bulletEnabled val="1"/>
        </dgm:presLayoutVars>
      </dgm:prSet>
      <dgm:spPr/>
    </dgm:pt>
    <dgm:pt modelId="{FCFF429C-69A2-458C-A8E4-7675149F5769}" type="pres">
      <dgm:prSet presAssocID="{3625B150-25B5-4CD7-9A36-183359733C26}" presName="sp" presStyleCnt="0"/>
      <dgm:spPr/>
    </dgm:pt>
    <dgm:pt modelId="{9231D93E-4C05-4940-B565-28D9E9A12893}" type="pres">
      <dgm:prSet presAssocID="{2FC58DE9-2D4A-4708-8DA1-D884669EE5D9}" presName="linNode" presStyleCnt="0"/>
      <dgm:spPr/>
    </dgm:pt>
    <dgm:pt modelId="{0C7DA4A9-4C80-4A6E-873A-81EA9FCB0F57}" type="pres">
      <dgm:prSet presAssocID="{2FC58DE9-2D4A-4708-8DA1-D884669EE5D9}" presName="parentText" presStyleLbl="node1" presStyleIdx="1" presStyleCnt="3" custLinFactNeighborY="1699">
        <dgm:presLayoutVars>
          <dgm:chMax val="1"/>
          <dgm:bulletEnabled val="1"/>
        </dgm:presLayoutVars>
      </dgm:prSet>
      <dgm:spPr/>
    </dgm:pt>
    <dgm:pt modelId="{D3839378-F037-487C-9417-FEAFAD5748A4}" type="pres">
      <dgm:prSet presAssocID="{2FC58DE9-2D4A-4708-8DA1-D884669EE5D9}" presName="descendantText" presStyleLbl="alignAccFollowNode1" presStyleIdx="1" presStyleCnt="3">
        <dgm:presLayoutVars>
          <dgm:bulletEnabled val="1"/>
        </dgm:presLayoutVars>
      </dgm:prSet>
      <dgm:spPr/>
    </dgm:pt>
    <dgm:pt modelId="{272CE371-7962-4699-8EC6-E66957B60AB0}" type="pres">
      <dgm:prSet presAssocID="{97F5BCBF-E20E-44E4-ACAA-F1390D8D3B42}" presName="sp" presStyleCnt="0"/>
      <dgm:spPr/>
    </dgm:pt>
    <dgm:pt modelId="{D9AB9910-59EB-4A7D-9CF3-A7E756659D2D}" type="pres">
      <dgm:prSet presAssocID="{4DBC1B07-5427-418F-8913-A580EE09C9E5}" presName="linNode" presStyleCnt="0"/>
      <dgm:spPr/>
    </dgm:pt>
    <dgm:pt modelId="{5A315C9D-AEB8-471E-A706-9479C3BAAFDF}" type="pres">
      <dgm:prSet presAssocID="{4DBC1B07-5427-418F-8913-A580EE09C9E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86C558D-69E8-4CD7-9744-15FDDBF159FB}" type="pres">
      <dgm:prSet presAssocID="{4DBC1B07-5427-418F-8913-A580EE09C9E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1931705-12EF-4456-96C5-C8F940D99825}" type="presOf" srcId="{4027A6CB-CC6C-4697-B18D-F3E67D225565}" destId="{046C9935-D7FB-4640-A25E-7316B666F99A}" srcOrd="0" destOrd="0" presId="urn:microsoft.com/office/officeart/2005/8/layout/vList5"/>
    <dgm:cxn modelId="{AB8ED412-E558-4194-8234-26D31A5760EC}" srcId="{4DBC1B07-5427-418F-8913-A580EE09C9E5}" destId="{D46A2070-D7F6-4741-9241-6F905873D0F3}" srcOrd="0" destOrd="0" parTransId="{DE151F76-F317-480D-B387-E8C4B8716EFC}" sibTransId="{3F99E1A4-1679-4B77-B382-3542FF1F5B4A}"/>
    <dgm:cxn modelId="{0BF4133B-23D8-4B28-8ABD-E40BB61B8A05}" type="presOf" srcId="{65FDD9C3-0CBC-47F8-A5C1-BD3CEC6730E8}" destId="{1F679078-06AB-4BA6-951D-3601CEB9020C}" srcOrd="0" destOrd="0" presId="urn:microsoft.com/office/officeart/2005/8/layout/vList5"/>
    <dgm:cxn modelId="{DCA77246-9B37-4753-8E88-2F7DE28FFFA8}" type="presOf" srcId="{4DBC1B07-5427-418F-8913-A580EE09C9E5}" destId="{5A315C9D-AEB8-471E-A706-9479C3BAAFDF}" srcOrd="0" destOrd="0" presId="urn:microsoft.com/office/officeart/2005/8/layout/vList5"/>
    <dgm:cxn modelId="{10816B51-5933-4807-ADD2-80C78CF83DA4}" type="presOf" srcId="{2CB921E0-6C13-423B-A568-EA9A48728C05}" destId="{D3839378-F037-487C-9417-FEAFAD5748A4}" srcOrd="0" destOrd="0" presId="urn:microsoft.com/office/officeart/2005/8/layout/vList5"/>
    <dgm:cxn modelId="{08EEFD76-C111-474B-B183-95091A5D5414}" srcId="{9A2C7731-2372-483D-86D5-1343068ADE4C}" destId="{4DBC1B07-5427-418F-8913-A580EE09C9E5}" srcOrd="2" destOrd="0" parTransId="{474EB190-03C7-4232-8EB1-D14295A81C2D}" sibTransId="{D85E480F-DFB6-4D69-857C-28CA5DEC4F05}"/>
    <dgm:cxn modelId="{BEB05057-7349-4ACE-AAF5-D2C861D72595}" srcId="{4027A6CB-CC6C-4697-B18D-F3E67D225565}" destId="{FE18FBAF-D55C-436E-84EF-57E01FBAA578}" srcOrd="1" destOrd="0" parTransId="{ED768EA1-2F1E-45BC-B4D3-8090BCEB6D82}" sibTransId="{4FF42AAE-EC24-40BB-B262-202F2B666EFB}"/>
    <dgm:cxn modelId="{BAE45B7C-EECC-4511-BADA-39E3A7B1F42A}" srcId="{4DBC1B07-5427-418F-8913-A580EE09C9E5}" destId="{C34757FB-A1FE-4C8F-9B1D-8567CCD4839F}" srcOrd="1" destOrd="0" parTransId="{BB2052F0-701A-4C50-B81B-06ACE508369E}" sibTransId="{BB2C8FE2-0BB4-44C1-9483-5964B4776C41}"/>
    <dgm:cxn modelId="{871C1B8D-46E9-4ECA-B0A8-146CC3D8F400}" srcId="{9A2C7731-2372-483D-86D5-1343068ADE4C}" destId="{4027A6CB-CC6C-4697-B18D-F3E67D225565}" srcOrd="0" destOrd="0" parTransId="{D742B69A-58B8-448B-881E-67B85528AD06}" sibTransId="{3625B150-25B5-4CD7-9A36-183359733C26}"/>
    <dgm:cxn modelId="{ABA30D95-8DB7-4AC6-B41D-3E6B1F520C4F}" type="presOf" srcId="{FE18FBAF-D55C-436E-84EF-57E01FBAA578}" destId="{1F679078-06AB-4BA6-951D-3601CEB9020C}" srcOrd="0" destOrd="1" presId="urn:microsoft.com/office/officeart/2005/8/layout/vList5"/>
    <dgm:cxn modelId="{AE7BCFAB-B29D-4A23-AEE2-68B938F11A27}" srcId="{9A2C7731-2372-483D-86D5-1343068ADE4C}" destId="{2FC58DE9-2D4A-4708-8DA1-D884669EE5D9}" srcOrd="1" destOrd="0" parTransId="{94DE4BD1-C980-4452-86B8-7DFAB15AAD7D}" sibTransId="{97F5BCBF-E20E-44E4-ACAA-F1390D8D3B42}"/>
    <dgm:cxn modelId="{928C50BC-5B98-4EA2-9E74-8E209406CA08}" srcId="{2FC58DE9-2D4A-4708-8DA1-D884669EE5D9}" destId="{2CB921E0-6C13-423B-A568-EA9A48728C05}" srcOrd="0" destOrd="0" parTransId="{1B789247-5674-473F-919A-197446A1A0CF}" sibTransId="{4B71A0CE-4F95-4782-814A-1325AECFDF81}"/>
    <dgm:cxn modelId="{087A52C4-E45C-48A7-83C5-57F9383B8B71}" srcId="{4027A6CB-CC6C-4697-B18D-F3E67D225565}" destId="{65FDD9C3-0CBC-47F8-A5C1-BD3CEC6730E8}" srcOrd="0" destOrd="0" parTransId="{33C79B9C-84CE-449B-8956-92DF71AC8ACA}" sibTransId="{23E28E4A-540E-44B3-9907-F541E6BFEC23}"/>
    <dgm:cxn modelId="{206960D0-2173-4A23-9935-DDEC4F65FE9E}" type="presOf" srcId="{C34757FB-A1FE-4C8F-9B1D-8567CCD4839F}" destId="{786C558D-69E8-4CD7-9744-15FDDBF159FB}" srcOrd="0" destOrd="1" presId="urn:microsoft.com/office/officeart/2005/8/layout/vList5"/>
    <dgm:cxn modelId="{DD49E4D7-D6E4-463D-8DD3-84B04C089378}" type="presOf" srcId="{2FC58DE9-2D4A-4708-8DA1-D884669EE5D9}" destId="{0C7DA4A9-4C80-4A6E-873A-81EA9FCB0F57}" srcOrd="0" destOrd="0" presId="urn:microsoft.com/office/officeart/2005/8/layout/vList5"/>
    <dgm:cxn modelId="{7E14DDDB-8639-4C67-A9EB-28F9086B255B}" type="presOf" srcId="{9A2C7731-2372-483D-86D5-1343068ADE4C}" destId="{A3F4607D-EFDE-4BD8-88F2-EA71C0DE25B4}" srcOrd="0" destOrd="0" presId="urn:microsoft.com/office/officeart/2005/8/layout/vList5"/>
    <dgm:cxn modelId="{78E711FB-AA42-409E-9D68-93A0A2983755}" type="presOf" srcId="{D46A2070-D7F6-4741-9241-6F905873D0F3}" destId="{786C558D-69E8-4CD7-9744-15FDDBF159FB}" srcOrd="0" destOrd="0" presId="urn:microsoft.com/office/officeart/2005/8/layout/vList5"/>
    <dgm:cxn modelId="{637C1872-2736-4501-A8C5-4CDD8FD9963C}" type="presParOf" srcId="{A3F4607D-EFDE-4BD8-88F2-EA71C0DE25B4}" destId="{1C6DB75E-21C8-4AD6-84A9-2E8DFB233A91}" srcOrd="0" destOrd="0" presId="urn:microsoft.com/office/officeart/2005/8/layout/vList5"/>
    <dgm:cxn modelId="{6013D543-0957-49DA-B3C2-D1CAF7A129A7}" type="presParOf" srcId="{1C6DB75E-21C8-4AD6-84A9-2E8DFB233A91}" destId="{046C9935-D7FB-4640-A25E-7316B666F99A}" srcOrd="0" destOrd="0" presId="urn:microsoft.com/office/officeart/2005/8/layout/vList5"/>
    <dgm:cxn modelId="{A21E58A9-E8E9-4530-B134-BBF678370045}" type="presParOf" srcId="{1C6DB75E-21C8-4AD6-84A9-2E8DFB233A91}" destId="{1F679078-06AB-4BA6-951D-3601CEB9020C}" srcOrd="1" destOrd="0" presId="urn:microsoft.com/office/officeart/2005/8/layout/vList5"/>
    <dgm:cxn modelId="{40AAD0F0-B818-4B40-A07F-3B3832F110D2}" type="presParOf" srcId="{A3F4607D-EFDE-4BD8-88F2-EA71C0DE25B4}" destId="{FCFF429C-69A2-458C-A8E4-7675149F5769}" srcOrd="1" destOrd="0" presId="urn:microsoft.com/office/officeart/2005/8/layout/vList5"/>
    <dgm:cxn modelId="{2EEC4DFB-9DC3-4A0E-B37C-10F4DDC45EE8}" type="presParOf" srcId="{A3F4607D-EFDE-4BD8-88F2-EA71C0DE25B4}" destId="{9231D93E-4C05-4940-B565-28D9E9A12893}" srcOrd="2" destOrd="0" presId="urn:microsoft.com/office/officeart/2005/8/layout/vList5"/>
    <dgm:cxn modelId="{34DE2E72-86C0-4552-8311-5509E42DB363}" type="presParOf" srcId="{9231D93E-4C05-4940-B565-28D9E9A12893}" destId="{0C7DA4A9-4C80-4A6E-873A-81EA9FCB0F57}" srcOrd="0" destOrd="0" presId="urn:microsoft.com/office/officeart/2005/8/layout/vList5"/>
    <dgm:cxn modelId="{CB54ACB5-7CA4-4602-8563-00BCADA6A0D8}" type="presParOf" srcId="{9231D93E-4C05-4940-B565-28D9E9A12893}" destId="{D3839378-F037-487C-9417-FEAFAD5748A4}" srcOrd="1" destOrd="0" presId="urn:microsoft.com/office/officeart/2005/8/layout/vList5"/>
    <dgm:cxn modelId="{E4FB7C2A-5A8D-4F52-8CE3-76E1CC2B4D53}" type="presParOf" srcId="{A3F4607D-EFDE-4BD8-88F2-EA71C0DE25B4}" destId="{272CE371-7962-4699-8EC6-E66957B60AB0}" srcOrd="3" destOrd="0" presId="urn:microsoft.com/office/officeart/2005/8/layout/vList5"/>
    <dgm:cxn modelId="{5C6F19A6-5F60-41D8-8ABF-DDCF4FCD367A}" type="presParOf" srcId="{A3F4607D-EFDE-4BD8-88F2-EA71C0DE25B4}" destId="{D9AB9910-59EB-4A7D-9CF3-A7E756659D2D}" srcOrd="4" destOrd="0" presId="urn:microsoft.com/office/officeart/2005/8/layout/vList5"/>
    <dgm:cxn modelId="{62C9D7A5-0A5E-4388-951C-6284A5B49BB4}" type="presParOf" srcId="{D9AB9910-59EB-4A7D-9CF3-A7E756659D2D}" destId="{5A315C9D-AEB8-471E-A706-9479C3BAAFDF}" srcOrd="0" destOrd="0" presId="urn:microsoft.com/office/officeart/2005/8/layout/vList5"/>
    <dgm:cxn modelId="{1FAB519E-7BC6-4452-9295-0ABF0448C97F}" type="presParOf" srcId="{D9AB9910-59EB-4A7D-9CF3-A7E756659D2D}" destId="{786C558D-69E8-4CD7-9744-15FDDBF159F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539CCB-0250-4739-B72F-16028E393D7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4BAEB3B-320D-47BC-AC06-5C71B7D4951A}">
      <dgm:prSet phldrT="[Szöveg]"/>
      <dgm:spPr/>
      <dgm:t>
        <a:bodyPr/>
        <a:lstStyle/>
        <a:p>
          <a:r>
            <a:rPr lang="hu-HU" dirty="0"/>
            <a:t>Main rule (+)</a:t>
          </a:r>
        </a:p>
      </dgm:t>
    </dgm:pt>
    <dgm:pt modelId="{A157B044-0A4F-45A3-AFE1-159C7600C321}" type="parTrans" cxnId="{4788CA8E-2DCB-4347-A969-3A39DD277073}">
      <dgm:prSet/>
      <dgm:spPr/>
      <dgm:t>
        <a:bodyPr/>
        <a:lstStyle/>
        <a:p>
          <a:endParaRPr lang="hu-HU"/>
        </a:p>
      </dgm:t>
    </dgm:pt>
    <dgm:pt modelId="{31BF24A7-EAE3-4314-B194-8CEB1A05F244}" type="sibTrans" cxnId="{4788CA8E-2DCB-4347-A969-3A39DD277073}">
      <dgm:prSet/>
      <dgm:spPr/>
      <dgm:t>
        <a:bodyPr/>
        <a:lstStyle/>
        <a:p>
          <a:endParaRPr lang="hu-HU"/>
        </a:p>
      </dgm:t>
    </dgm:pt>
    <dgm:pt modelId="{12EEF3C8-96E4-4E20-8EBD-6E370D84223B}">
      <dgm:prSet phldrT="[Szöveg]" custT="1"/>
      <dgm:spPr/>
      <dgm:t>
        <a:bodyPr/>
        <a:lstStyle/>
        <a:p>
          <a:r>
            <a:rPr lang="hu-HU" sz="1400" dirty="0"/>
            <a:t>The Government Office is investigating:</a:t>
          </a:r>
        </a:p>
      </dgm:t>
    </dgm:pt>
    <dgm:pt modelId="{0337308E-D41C-40FA-A930-0BC298871785}" type="parTrans" cxnId="{FCE195BA-6727-4FC0-91CF-CD8B507A003B}">
      <dgm:prSet/>
      <dgm:spPr/>
      <dgm:t>
        <a:bodyPr/>
        <a:lstStyle/>
        <a:p>
          <a:endParaRPr lang="hu-HU"/>
        </a:p>
      </dgm:t>
    </dgm:pt>
    <dgm:pt modelId="{1ADDCFFB-F7F1-4060-8ECA-C4602E0D0BE8}" type="sibTrans" cxnId="{FCE195BA-6727-4FC0-91CF-CD8B507A003B}">
      <dgm:prSet/>
      <dgm:spPr/>
      <dgm:t>
        <a:bodyPr/>
        <a:lstStyle/>
        <a:p>
          <a:endParaRPr lang="hu-HU"/>
        </a:p>
      </dgm:t>
    </dgm:pt>
    <dgm:pt modelId="{93946937-AA59-470E-9599-B1F9C214C203}">
      <dgm:prSet phldrT="[Szöveg]"/>
      <dgm:spPr/>
      <dgm:t>
        <a:bodyPr/>
        <a:lstStyle/>
        <a:p>
          <a:r>
            <a:rPr lang="hu-HU" dirty="0"/>
            <a:t>Exception (-)</a:t>
          </a:r>
        </a:p>
      </dgm:t>
    </dgm:pt>
    <dgm:pt modelId="{DF0BFA09-4F80-42AE-8359-80F608178D57}" type="parTrans" cxnId="{549EF22A-0FE1-4F16-A1EA-430C4C3D77E6}">
      <dgm:prSet/>
      <dgm:spPr/>
      <dgm:t>
        <a:bodyPr/>
        <a:lstStyle/>
        <a:p>
          <a:endParaRPr lang="hu-HU"/>
        </a:p>
      </dgm:t>
    </dgm:pt>
    <dgm:pt modelId="{F1FE48C7-C5E5-4024-A509-0F15BCBE5005}" type="sibTrans" cxnId="{549EF22A-0FE1-4F16-A1EA-430C4C3D77E6}">
      <dgm:prSet/>
      <dgm:spPr/>
      <dgm:t>
        <a:bodyPr/>
        <a:lstStyle/>
        <a:p>
          <a:endParaRPr lang="hu-HU"/>
        </a:p>
      </dgm:t>
    </dgm:pt>
    <dgm:pt modelId="{6D3BA15F-5A48-4C7A-8A45-27A1B5504AA2}">
      <dgm:prSet phldrT="[Szöveg]" custT="1"/>
      <dgm:spPr/>
      <dgm:t>
        <a:bodyPr/>
        <a:lstStyle/>
        <a:p>
          <a:pPr>
            <a:buNone/>
          </a:pPr>
          <a:r>
            <a:rPr lang="hu-HU" sz="1400" dirty="0"/>
            <a:t>It does not investigate:</a:t>
          </a:r>
        </a:p>
      </dgm:t>
    </dgm:pt>
    <dgm:pt modelId="{DFC624D8-D969-44B7-B998-BD8C7562C4C7}" type="parTrans" cxnId="{876781E8-E510-444A-8457-E1A017BC5613}">
      <dgm:prSet/>
      <dgm:spPr/>
      <dgm:t>
        <a:bodyPr/>
        <a:lstStyle/>
        <a:p>
          <a:endParaRPr lang="hu-HU"/>
        </a:p>
      </dgm:t>
    </dgm:pt>
    <dgm:pt modelId="{F37743B4-DEB9-4DCB-B668-3CB7645671B9}" type="sibTrans" cxnId="{876781E8-E510-444A-8457-E1A017BC5613}">
      <dgm:prSet/>
      <dgm:spPr/>
      <dgm:t>
        <a:bodyPr/>
        <a:lstStyle/>
        <a:p>
          <a:endParaRPr lang="hu-HU"/>
        </a:p>
      </dgm:t>
    </dgm:pt>
    <dgm:pt modelId="{BD77C9EE-1E8C-42D1-89EB-219B656A3EA9}">
      <dgm:prSet phldrT="[Szöveg]"/>
      <dgm:spPr/>
      <dgm:t>
        <a:bodyPr/>
        <a:lstStyle/>
        <a:p>
          <a:r>
            <a:rPr lang="hu-HU" dirty="0" err="1"/>
            <a:t>Exception</a:t>
          </a:r>
          <a:r>
            <a:rPr lang="hu-HU" dirty="0"/>
            <a:t> </a:t>
          </a:r>
          <a:r>
            <a:rPr lang="hu-HU" dirty="0" err="1"/>
            <a:t>to</a:t>
          </a:r>
          <a:r>
            <a:rPr lang="hu-HU" dirty="0"/>
            <a:t> </a:t>
          </a:r>
          <a:r>
            <a:rPr lang="hu-HU" dirty="0" err="1"/>
            <a:t>the</a:t>
          </a:r>
          <a:r>
            <a:rPr lang="hu-HU" dirty="0"/>
            <a:t> </a:t>
          </a:r>
          <a:r>
            <a:rPr lang="hu-HU" dirty="0" err="1"/>
            <a:t>exception</a:t>
          </a:r>
          <a:r>
            <a:rPr lang="hu-HU" dirty="0"/>
            <a:t> (+)</a:t>
          </a:r>
        </a:p>
      </dgm:t>
    </dgm:pt>
    <dgm:pt modelId="{03A3DD47-B18E-4F81-B10E-8A1E93A5EEE9}" type="parTrans" cxnId="{80396465-1698-4E69-B308-B2714B5D7718}">
      <dgm:prSet/>
      <dgm:spPr/>
      <dgm:t>
        <a:bodyPr/>
        <a:lstStyle/>
        <a:p>
          <a:endParaRPr lang="hu-HU"/>
        </a:p>
      </dgm:t>
    </dgm:pt>
    <dgm:pt modelId="{B74F54BA-75BB-448D-9EDF-2EE8A9524B33}" type="sibTrans" cxnId="{80396465-1698-4E69-B308-B2714B5D7718}">
      <dgm:prSet/>
      <dgm:spPr/>
      <dgm:t>
        <a:bodyPr/>
        <a:lstStyle/>
        <a:p>
          <a:endParaRPr lang="hu-HU"/>
        </a:p>
      </dgm:t>
    </dgm:pt>
    <dgm:pt modelId="{68E801BC-CBF5-40F3-A6B4-AF832E8F173B}">
      <dgm:prSet phldrT="[Szöveg]" custT="1"/>
      <dgm:spPr/>
      <dgm:t>
        <a:bodyPr/>
        <a:lstStyle/>
        <a:p>
          <a:r>
            <a:rPr lang="hu-HU" sz="1400" dirty="0"/>
            <a:t>In </a:t>
          </a:r>
          <a:r>
            <a:rPr lang="hu-HU" sz="1400" dirty="0" err="1"/>
            <a:t>discretionary</a:t>
          </a:r>
          <a:r>
            <a:rPr lang="hu-HU" sz="1400" dirty="0"/>
            <a:t> </a:t>
          </a:r>
          <a:r>
            <a:rPr lang="hu-HU" sz="1400" dirty="0" err="1"/>
            <a:t>powers</a:t>
          </a:r>
          <a:r>
            <a:rPr lang="hu-HU" sz="1400" dirty="0"/>
            <a:t> and margin of </a:t>
          </a:r>
          <a:r>
            <a:rPr lang="hu-HU" sz="1400" dirty="0" err="1"/>
            <a:t>appreciation</a:t>
          </a:r>
          <a:r>
            <a:rPr lang="hu-HU" sz="1400" dirty="0"/>
            <a:t>  matters, if the investigation relates to the legality of the organisation, decision-making and functioning of the local </a:t>
          </a:r>
          <a:r>
            <a:rPr lang="hu-HU" sz="1400" dirty="0" err="1"/>
            <a:t>government</a:t>
          </a:r>
          <a:r>
            <a:rPr lang="hu-HU" sz="1400" dirty="0"/>
            <a:t>: </a:t>
          </a:r>
        </a:p>
      </dgm:t>
    </dgm:pt>
    <dgm:pt modelId="{472177A9-494C-4869-95CA-60EA0494432D}" type="parTrans" cxnId="{FA4E2F24-03C5-4DA9-AD55-9D2BE3DC4D15}">
      <dgm:prSet/>
      <dgm:spPr/>
      <dgm:t>
        <a:bodyPr/>
        <a:lstStyle/>
        <a:p>
          <a:endParaRPr lang="hu-HU"/>
        </a:p>
      </dgm:t>
    </dgm:pt>
    <dgm:pt modelId="{BDE5AC53-BC8F-455C-AF38-8EE522E22737}" type="sibTrans" cxnId="{FA4E2F24-03C5-4DA9-AD55-9D2BE3DC4D15}">
      <dgm:prSet/>
      <dgm:spPr/>
      <dgm:t>
        <a:bodyPr/>
        <a:lstStyle/>
        <a:p>
          <a:endParaRPr lang="hu-HU"/>
        </a:p>
      </dgm:t>
    </dgm:pt>
    <dgm:pt modelId="{A7EFEA1F-8F1F-4887-990F-60E4A2EB0AE8}">
      <dgm:prSet custT="1"/>
      <dgm:spPr/>
      <dgm:t>
        <a:bodyPr/>
        <a:lstStyle/>
        <a:p>
          <a:r>
            <a:rPr lang="hu-HU" sz="1400" dirty="0"/>
            <a:t>the legality of its organisation, operation and decision-making procedures;</a:t>
          </a:r>
        </a:p>
      </dgm:t>
    </dgm:pt>
    <dgm:pt modelId="{2CBB43BB-9BC8-496A-BC6B-F7CAAC1D0248}" type="parTrans" cxnId="{92BAFA81-B2A7-4824-85D7-94B66BDEABDF}">
      <dgm:prSet/>
      <dgm:spPr/>
      <dgm:t>
        <a:bodyPr/>
        <a:lstStyle/>
        <a:p>
          <a:endParaRPr lang="hu-HU"/>
        </a:p>
      </dgm:t>
    </dgm:pt>
    <dgm:pt modelId="{1557B6C9-6E89-44B4-A534-8DCE4BC9CBD1}" type="sibTrans" cxnId="{92BAFA81-B2A7-4824-85D7-94B66BDEABDF}">
      <dgm:prSet/>
      <dgm:spPr/>
      <dgm:t>
        <a:bodyPr/>
        <a:lstStyle/>
        <a:p>
          <a:endParaRPr lang="hu-HU"/>
        </a:p>
      </dgm:t>
    </dgm:pt>
    <dgm:pt modelId="{9894D33C-81EA-4867-B175-84B2C8439FDC}">
      <dgm:prSet custT="1"/>
      <dgm:spPr/>
      <dgm:t>
        <a:bodyPr/>
        <a:lstStyle/>
        <a:p>
          <a:r>
            <a:rPr lang="hu-HU" sz="1400" dirty="0"/>
            <a:t>the legality of its decisions (regulation, decision);</a:t>
          </a:r>
        </a:p>
      </dgm:t>
    </dgm:pt>
    <dgm:pt modelId="{32032302-4C85-41BF-8FFE-7EF7D16BC12E}" type="parTrans" cxnId="{55381079-F6E0-41D7-A860-C55D623F7AE3}">
      <dgm:prSet/>
      <dgm:spPr/>
      <dgm:t>
        <a:bodyPr/>
        <a:lstStyle/>
        <a:p>
          <a:endParaRPr lang="hu-HU"/>
        </a:p>
      </dgm:t>
    </dgm:pt>
    <dgm:pt modelId="{F36E8EE1-D0EC-4325-9118-83495AEC47D1}" type="sibTrans" cxnId="{55381079-F6E0-41D7-A860-C55D623F7AE3}">
      <dgm:prSet/>
      <dgm:spPr/>
      <dgm:t>
        <a:bodyPr/>
        <a:lstStyle/>
        <a:p>
          <a:endParaRPr lang="hu-HU"/>
        </a:p>
      </dgm:t>
    </dgm:pt>
    <dgm:pt modelId="{03D28044-4F45-470B-9744-F182F079DA40}">
      <dgm:prSet custT="1"/>
      <dgm:spPr/>
      <dgm:t>
        <a:bodyPr/>
        <a:lstStyle/>
        <a:p>
          <a:r>
            <a:rPr lang="hu-HU" sz="1400" dirty="0"/>
            <a:t>to fulfil its statutory legislative and statutory decision-making and public service obligations </a:t>
          </a:r>
        </a:p>
      </dgm:t>
    </dgm:pt>
    <dgm:pt modelId="{38575A76-9F9B-4594-BFEE-3A8924982347}" type="parTrans" cxnId="{853D6E49-A235-4389-A5B7-D4EC075901BB}">
      <dgm:prSet/>
      <dgm:spPr/>
      <dgm:t>
        <a:bodyPr/>
        <a:lstStyle/>
        <a:p>
          <a:endParaRPr lang="hu-HU"/>
        </a:p>
      </dgm:t>
    </dgm:pt>
    <dgm:pt modelId="{A3CB7E57-81E7-4C97-A518-002057DBDC47}" type="sibTrans" cxnId="{853D6E49-A235-4389-A5B7-D4EC075901BB}">
      <dgm:prSet/>
      <dgm:spPr/>
      <dgm:t>
        <a:bodyPr/>
        <a:lstStyle/>
        <a:p>
          <a:endParaRPr lang="hu-HU"/>
        </a:p>
      </dgm:t>
    </dgm:pt>
    <dgm:pt modelId="{82E09400-DC52-4443-8FAD-8146B1084AE0}">
      <dgm:prSet custT="1"/>
      <dgm:spPr/>
      <dgm:t>
        <a:bodyPr/>
        <a:lstStyle/>
        <a:p>
          <a:r>
            <a:rPr lang="hu-HU" sz="1400" dirty="0"/>
            <a:t>there is a judicial or administrative procedure laid down by law,</a:t>
          </a:r>
        </a:p>
      </dgm:t>
    </dgm:pt>
    <dgm:pt modelId="{1E625AA1-9163-4E3C-8A67-868DCAEA209B}" type="parTrans" cxnId="{917797D9-AAE9-4299-B870-F7F26F239DDC}">
      <dgm:prSet/>
      <dgm:spPr/>
      <dgm:t>
        <a:bodyPr/>
        <a:lstStyle/>
        <a:p>
          <a:endParaRPr lang="hu-HU"/>
        </a:p>
      </dgm:t>
    </dgm:pt>
    <dgm:pt modelId="{85EC80BD-4242-4136-B576-F65D90B5CB5D}" type="sibTrans" cxnId="{917797D9-AAE9-4299-B870-F7F26F239DDC}">
      <dgm:prSet/>
      <dgm:spPr/>
      <dgm:t>
        <a:bodyPr/>
        <a:lstStyle/>
        <a:p>
          <a:endParaRPr lang="hu-HU"/>
        </a:p>
      </dgm:t>
    </dgm:pt>
    <dgm:pt modelId="{5B55C70D-F6BB-4104-8A1B-CA487177AB21}">
      <dgm:prSet custT="1"/>
      <dgm:spPr/>
      <dgm:t>
        <a:bodyPr/>
        <a:lstStyle/>
        <a:p>
          <a:r>
            <a:rPr lang="hu-HU" sz="1400" dirty="0"/>
            <a:t>in the case of decisions taken by the body of representatives in its discretion, the Government Office may only examine the legality of the decision-making procedure </a:t>
          </a:r>
        </a:p>
      </dgm:t>
    </dgm:pt>
    <dgm:pt modelId="{95B041E2-201C-47E8-916E-C53EDC8ABC07}" type="parTrans" cxnId="{8733909F-DA46-431D-B8BB-1B4BB44FBE8C}">
      <dgm:prSet/>
      <dgm:spPr/>
      <dgm:t>
        <a:bodyPr/>
        <a:lstStyle/>
        <a:p>
          <a:endParaRPr lang="hu-HU"/>
        </a:p>
      </dgm:t>
    </dgm:pt>
    <dgm:pt modelId="{5A0138C5-0BFD-4191-88DC-651D94255CBA}" type="sibTrans" cxnId="{8733909F-DA46-431D-B8BB-1B4BB44FBE8C}">
      <dgm:prSet/>
      <dgm:spPr/>
      <dgm:t>
        <a:bodyPr/>
        <a:lstStyle/>
        <a:p>
          <a:endParaRPr lang="hu-HU"/>
        </a:p>
      </dgm:t>
    </dgm:pt>
    <dgm:pt modelId="{992D3689-691B-494B-B13A-696C998C1B1F}">
      <dgm:prSet phldrT="[Szöveg]" custT="1"/>
      <dgm:spPr/>
      <dgm:t>
        <a:bodyPr/>
        <a:lstStyle/>
        <a:p>
          <a:r>
            <a:rPr lang="hu-HU" sz="1400" dirty="0"/>
            <a:t>on the basis of which it is considered a labour dispute or a dispute arising out of a civil service relationship (Kfv.IV.37.166/2016/4.) or</a:t>
          </a:r>
        </a:p>
      </dgm:t>
    </dgm:pt>
    <dgm:pt modelId="{989E0827-5F3A-4601-8D66-AB01B49E21FA}" type="parTrans" cxnId="{94663723-6DD1-400C-BEF7-E23DADDE80F6}">
      <dgm:prSet/>
      <dgm:spPr/>
      <dgm:t>
        <a:bodyPr/>
        <a:lstStyle/>
        <a:p>
          <a:endParaRPr lang="hu-HU"/>
        </a:p>
      </dgm:t>
    </dgm:pt>
    <dgm:pt modelId="{37363A6D-E2FF-4E8C-8C38-C890BF47D811}" type="sibTrans" cxnId="{94663723-6DD1-400C-BEF7-E23DADDE80F6}">
      <dgm:prSet/>
      <dgm:spPr/>
      <dgm:t>
        <a:bodyPr/>
        <a:lstStyle/>
        <a:p>
          <a:endParaRPr lang="hu-HU"/>
        </a:p>
      </dgm:t>
    </dgm:pt>
    <dgm:pt modelId="{DE571244-9387-401C-A9D6-1B7B7ED2E843}">
      <dgm:prSet phldrT="[Szöveg]" custT="1"/>
      <dgm:spPr/>
      <dgm:t>
        <a:bodyPr/>
        <a:lstStyle/>
        <a:p>
          <a:r>
            <a:rPr lang="hu-HU" sz="1400" b="1" dirty="0" err="1"/>
            <a:t>Judicial</a:t>
          </a:r>
          <a:r>
            <a:rPr lang="hu-HU" sz="1400" b="1" dirty="0"/>
            <a:t> </a:t>
          </a:r>
          <a:r>
            <a:rPr lang="hu-HU" sz="1400" b="1" dirty="0" err="1"/>
            <a:t>cases</a:t>
          </a:r>
          <a:r>
            <a:rPr lang="hu-HU" sz="1400" b="1" dirty="0"/>
            <a:t> </a:t>
          </a:r>
          <a:r>
            <a:rPr lang="hu-HU" sz="1400" b="1" dirty="0" err="1"/>
            <a:t>on</a:t>
          </a:r>
          <a:r>
            <a:rPr lang="hu-HU" sz="1400" b="1" dirty="0"/>
            <a:t> </a:t>
          </a:r>
          <a:r>
            <a:rPr lang="hu-HU" sz="1400" b="1" dirty="0" err="1"/>
            <a:t>control</a:t>
          </a:r>
          <a:r>
            <a:rPr lang="hu-HU" sz="1400" b="1" dirty="0"/>
            <a:t> </a:t>
          </a:r>
          <a:r>
            <a:rPr lang="hu-HU" sz="1400" b="1" dirty="0" err="1"/>
            <a:t>on</a:t>
          </a:r>
          <a:r>
            <a:rPr lang="hu-HU" sz="1400" b="1" dirty="0"/>
            <a:t> </a:t>
          </a:r>
          <a:r>
            <a:rPr lang="hu-HU" sz="1400" b="1" dirty="0" err="1"/>
            <a:t>municipal</a:t>
          </a:r>
          <a:r>
            <a:rPr lang="hu-HU" sz="1400" b="1" dirty="0"/>
            <a:t> </a:t>
          </a:r>
          <a:r>
            <a:rPr lang="hu-HU" sz="1400" b="1" dirty="0" err="1"/>
            <a:t>finances</a:t>
          </a:r>
          <a:r>
            <a:rPr lang="hu-HU" sz="1400" b="1" dirty="0"/>
            <a:t> </a:t>
          </a:r>
          <a:r>
            <a:rPr lang="hu-HU" sz="1400" b="1" dirty="0" err="1"/>
            <a:t>focusing</a:t>
          </a:r>
          <a:r>
            <a:rPr lang="hu-HU" sz="1400" b="1" dirty="0"/>
            <a:t> </a:t>
          </a:r>
          <a:r>
            <a:rPr lang="hu-HU" sz="1400" b="1" dirty="0" err="1"/>
            <a:t>on</a:t>
          </a:r>
          <a:r>
            <a:rPr lang="hu-HU" sz="1400" b="1" dirty="0"/>
            <a:t> </a:t>
          </a:r>
          <a:r>
            <a:rPr lang="hu-HU" sz="1400" b="1" dirty="0" err="1"/>
            <a:t>these</a:t>
          </a:r>
          <a:r>
            <a:rPr lang="hu-HU" sz="1400" b="1" dirty="0"/>
            <a:t> </a:t>
          </a:r>
          <a:r>
            <a:rPr lang="hu-HU" sz="1400" b="1" dirty="0" err="1"/>
            <a:t>issues</a:t>
          </a:r>
          <a:r>
            <a:rPr lang="hu-HU" sz="1400" b="1" dirty="0"/>
            <a:t>: </a:t>
          </a:r>
          <a:r>
            <a:rPr lang="hu-HU" sz="1400" b="1" dirty="0" err="1"/>
            <a:t>procedural</a:t>
          </a:r>
          <a:r>
            <a:rPr lang="hu-HU" sz="1400" b="1" dirty="0"/>
            <a:t> </a:t>
          </a:r>
          <a:r>
            <a:rPr lang="hu-HU" sz="1400" b="1" dirty="0" err="1"/>
            <a:t>issues</a:t>
          </a:r>
          <a:r>
            <a:rPr lang="hu-HU" sz="1400" b="1" dirty="0"/>
            <a:t> and </a:t>
          </a:r>
          <a:r>
            <a:rPr lang="hu-HU" sz="1400" b="1" dirty="0" err="1"/>
            <a:t>omissions</a:t>
          </a:r>
          <a:r>
            <a:rPr lang="hu-HU" sz="1400" b="1" dirty="0"/>
            <a:t> </a:t>
          </a:r>
        </a:p>
      </dgm:t>
    </dgm:pt>
    <dgm:pt modelId="{E8EEA215-7105-4A30-BEF1-0F73DC627327}" type="parTrans" cxnId="{D6712629-37DB-4EC7-85CA-1F80897FD900}">
      <dgm:prSet/>
      <dgm:spPr/>
    </dgm:pt>
    <dgm:pt modelId="{28F2B2D8-7B86-4524-A2FC-CF1AAE63FA5B}" type="sibTrans" cxnId="{D6712629-37DB-4EC7-85CA-1F80897FD900}">
      <dgm:prSet/>
      <dgm:spPr/>
    </dgm:pt>
    <dgm:pt modelId="{89649AF7-FFB6-4758-B41D-2DC3C02C04C7}" type="pres">
      <dgm:prSet presAssocID="{73539CCB-0250-4739-B72F-16028E393D7F}" presName="Name0" presStyleCnt="0">
        <dgm:presLayoutVars>
          <dgm:dir/>
          <dgm:animLvl val="lvl"/>
          <dgm:resizeHandles val="exact"/>
        </dgm:presLayoutVars>
      </dgm:prSet>
      <dgm:spPr/>
    </dgm:pt>
    <dgm:pt modelId="{AA713551-9E30-422C-9D50-F7E16E5921DE}" type="pres">
      <dgm:prSet presAssocID="{B4BAEB3B-320D-47BC-AC06-5C71B7D4951A}" presName="linNode" presStyleCnt="0"/>
      <dgm:spPr/>
    </dgm:pt>
    <dgm:pt modelId="{C2D70FCC-BDB2-44BA-A189-F2212DAA37F2}" type="pres">
      <dgm:prSet presAssocID="{B4BAEB3B-320D-47BC-AC06-5C71B7D4951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30561C0-7874-400A-B8B5-B5081200C6DD}" type="pres">
      <dgm:prSet presAssocID="{B4BAEB3B-320D-47BC-AC06-5C71B7D4951A}" presName="descendantText" presStyleLbl="alignAccFollowNode1" presStyleIdx="0" presStyleCnt="3" custScaleX="137863">
        <dgm:presLayoutVars>
          <dgm:bulletEnabled val="1"/>
        </dgm:presLayoutVars>
      </dgm:prSet>
      <dgm:spPr/>
    </dgm:pt>
    <dgm:pt modelId="{CFC76561-FDF7-4F6F-8D16-F4868D77A1E2}" type="pres">
      <dgm:prSet presAssocID="{31BF24A7-EAE3-4314-B194-8CEB1A05F244}" presName="sp" presStyleCnt="0"/>
      <dgm:spPr/>
    </dgm:pt>
    <dgm:pt modelId="{B7F3700C-99DA-40DB-8B2A-DDCC9FB3734A}" type="pres">
      <dgm:prSet presAssocID="{93946937-AA59-470E-9599-B1F9C214C203}" presName="linNode" presStyleCnt="0"/>
      <dgm:spPr/>
    </dgm:pt>
    <dgm:pt modelId="{B3C76539-DD65-40A9-BD3B-318D2B259BF6}" type="pres">
      <dgm:prSet presAssocID="{93946937-AA59-470E-9599-B1F9C214C203}" presName="parentText" presStyleLbl="node1" presStyleIdx="1" presStyleCnt="3" custScaleX="84835" custScaleY="123348">
        <dgm:presLayoutVars>
          <dgm:chMax val="1"/>
          <dgm:bulletEnabled val="1"/>
        </dgm:presLayoutVars>
      </dgm:prSet>
      <dgm:spPr/>
    </dgm:pt>
    <dgm:pt modelId="{B5A9C79E-C354-4114-B599-CA2AA07B4C23}" type="pres">
      <dgm:prSet presAssocID="{93946937-AA59-470E-9599-B1F9C214C203}" presName="descendantText" presStyleLbl="alignAccFollowNode1" presStyleIdx="1" presStyleCnt="3" custScaleX="116715" custScaleY="147058">
        <dgm:presLayoutVars>
          <dgm:bulletEnabled val="1"/>
        </dgm:presLayoutVars>
      </dgm:prSet>
      <dgm:spPr/>
    </dgm:pt>
    <dgm:pt modelId="{7A50D859-2528-4682-A490-B11BC616A277}" type="pres">
      <dgm:prSet presAssocID="{F1FE48C7-C5E5-4024-A509-0F15BCBE5005}" presName="sp" presStyleCnt="0"/>
      <dgm:spPr/>
    </dgm:pt>
    <dgm:pt modelId="{9EF9AF32-8854-48DA-A391-B264AB5C81B8}" type="pres">
      <dgm:prSet presAssocID="{BD77C9EE-1E8C-42D1-89EB-219B656A3EA9}" presName="linNode" presStyleCnt="0"/>
      <dgm:spPr/>
    </dgm:pt>
    <dgm:pt modelId="{B94F150F-34BB-45B7-B459-2231A2E637AB}" type="pres">
      <dgm:prSet presAssocID="{BD77C9EE-1E8C-42D1-89EB-219B656A3EA9}" presName="parentText" presStyleLbl="node1" presStyleIdx="2" presStyleCnt="3" custScaleX="85408">
        <dgm:presLayoutVars>
          <dgm:chMax val="1"/>
          <dgm:bulletEnabled val="1"/>
        </dgm:presLayoutVars>
      </dgm:prSet>
      <dgm:spPr/>
    </dgm:pt>
    <dgm:pt modelId="{F3D83579-717E-4E02-BE7A-8A85F36A24E2}" type="pres">
      <dgm:prSet presAssocID="{BD77C9EE-1E8C-42D1-89EB-219B656A3EA9}" presName="descendantText" presStyleLbl="alignAccFollowNode1" presStyleIdx="2" presStyleCnt="3" custScaleX="107819">
        <dgm:presLayoutVars>
          <dgm:bulletEnabled val="1"/>
        </dgm:presLayoutVars>
      </dgm:prSet>
      <dgm:spPr/>
    </dgm:pt>
  </dgm:ptLst>
  <dgm:cxnLst>
    <dgm:cxn modelId="{F4772A06-DD39-40EC-9AF6-B50C6C9CD2F4}" type="presOf" srcId="{6D3BA15F-5A48-4C7A-8A45-27A1B5504AA2}" destId="{B5A9C79E-C354-4114-B599-CA2AA07B4C23}" srcOrd="0" destOrd="0" presId="urn:microsoft.com/office/officeart/2005/8/layout/vList5"/>
    <dgm:cxn modelId="{CD05C407-40A9-426C-8A87-2BDAF35A3BE6}" type="presOf" srcId="{9894D33C-81EA-4867-B175-84B2C8439FDC}" destId="{330561C0-7874-400A-B8B5-B5081200C6DD}" srcOrd="0" destOrd="2" presId="urn:microsoft.com/office/officeart/2005/8/layout/vList5"/>
    <dgm:cxn modelId="{0E34D70A-E6D8-4FAF-97B9-AAECB09627A5}" type="presOf" srcId="{73539CCB-0250-4739-B72F-16028E393D7F}" destId="{89649AF7-FFB6-4758-B41D-2DC3C02C04C7}" srcOrd="0" destOrd="0" presId="urn:microsoft.com/office/officeart/2005/8/layout/vList5"/>
    <dgm:cxn modelId="{37A3C618-25F3-4805-9466-6FB240D60D37}" type="presOf" srcId="{93946937-AA59-470E-9599-B1F9C214C203}" destId="{B3C76539-DD65-40A9-BD3B-318D2B259BF6}" srcOrd="0" destOrd="0" presId="urn:microsoft.com/office/officeart/2005/8/layout/vList5"/>
    <dgm:cxn modelId="{25F31619-1FF4-4590-BFC4-DD504806D1D2}" type="presOf" srcId="{DE571244-9387-401C-A9D6-1B7B7ED2E843}" destId="{F3D83579-717E-4E02-BE7A-8A85F36A24E2}" srcOrd="0" destOrd="1" presId="urn:microsoft.com/office/officeart/2005/8/layout/vList5"/>
    <dgm:cxn modelId="{94663723-6DD1-400C-BEF7-E23DADDE80F6}" srcId="{93946937-AA59-470E-9599-B1F9C214C203}" destId="{992D3689-691B-494B-B13A-696C998C1B1F}" srcOrd="1" destOrd="0" parTransId="{989E0827-5F3A-4601-8D66-AB01B49E21FA}" sibTransId="{37363A6D-E2FF-4E8C-8C38-C890BF47D811}"/>
    <dgm:cxn modelId="{FA4E2F24-03C5-4DA9-AD55-9D2BE3DC4D15}" srcId="{BD77C9EE-1E8C-42D1-89EB-219B656A3EA9}" destId="{68E801BC-CBF5-40F3-A6B4-AF832E8F173B}" srcOrd="0" destOrd="0" parTransId="{472177A9-494C-4869-95CA-60EA0494432D}" sibTransId="{BDE5AC53-BC8F-455C-AF38-8EE522E22737}"/>
    <dgm:cxn modelId="{D6712629-37DB-4EC7-85CA-1F80897FD900}" srcId="{BD77C9EE-1E8C-42D1-89EB-219B656A3EA9}" destId="{DE571244-9387-401C-A9D6-1B7B7ED2E843}" srcOrd="1" destOrd="0" parTransId="{E8EEA215-7105-4A30-BEF1-0F73DC627327}" sibTransId="{28F2B2D8-7B86-4524-A2FC-CF1AAE63FA5B}"/>
    <dgm:cxn modelId="{549EF22A-0FE1-4F16-A1EA-430C4C3D77E6}" srcId="{73539CCB-0250-4739-B72F-16028E393D7F}" destId="{93946937-AA59-470E-9599-B1F9C214C203}" srcOrd="1" destOrd="0" parTransId="{DF0BFA09-4F80-42AE-8359-80F608178D57}" sibTransId="{F1FE48C7-C5E5-4024-A509-0F15BCBE5005}"/>
    <dgm:cxn modelId="{21B27D34-7A8D-4882-BC65-ACE55A95F631}" type="presOf" srcId="{82E09400-DC52-4443-8FAD-8146B1084AE0}" destId="{B5A9C79E-C354-4114-B599-CA2AA07B4C23}" srcOrd="0" destOrd="2" presId="urn:microsoft.com/office/officeart/2005/8/layout/vList5"/>
    <dgm:cxn modelId="{80396465-1698-4E69-B308-B2714B5D7718}" srcId="{73539CCB-0250-4739-B72F-16028E393D7F}" destId="{BD77C9EE-1E8C-42D1-89EB-219B656A3EA9}" srcOrd="2" destOrd="0" parTransId="{03A3DD47-B18E-4F81-B10E-8A1E93A5EEE9}" sibTransId="{B74F54BA-75BB-448D-9EDF-2EE8A9524B33}"/>
    <dgm:cxn modelId="{853D6E49-A235-4389-A5B7-D4EC075901BB}" srcId="{12EEF3C8-96E4-4E20-8EBD-6E370D84223B}" destId="{03D28044-4F45-470B-9744-F182F079DA40}" srcOrd="2" destOrd="0" parTransId="{38575A76-9F9B-4594-BFEE-3A8924982347}" sibTransId="{A3CB7E57-81E7-4C97-A518-002057DBDC47}"/>
    <dgm:cxn modelId="{3B9E2770-00C7-4CE3-BA54-6548854DF885}" type="presOf" srcId="{12EEF3C8-96E4-4E20-8EBD-6E370D84223B}" destId="{330561C0-7874-400A-B8B5-B5081200C6DD}" srcOrd="0" destOrd="0" presId="urn:microsoft.com/office/officeart/2005/8/layout/vList5"/>
    <dgm:cxn modelId="{689FEA55-D558-45A3-BD3F-716D930AAF7A}" type="presOf" srcId="{A7EFEA1F-8F1F-4887-990F-60E4A2EB0AE8}" destId="{330561C0-7874-400A-B8B5-B5081200C6DD}" srcOrd="0" destOrd="1" presId="urn:microsoft.com/office/officeart/2005/8/layout/vList5"/>
    <dgm:cxn modelId="{55381079-F6E0-41D7-A860-C55D623F7AE3}" srcId="{12EEF3C8-96E4-4E20-8EBD-6E370D84223B}" destId="{9894D33C-81EA-4867-B175-84B2C8439FDC}" srcOrd="1" destOrd="0" parTransId="{32032302-4C85-41BF-8FFE-7EF7D16BC12E}" sibTransId="{F36E8EE1-D0EC-4325-9118-83495AEC47D1}"/>
    <dgm:cxn modelId="{92BAFA81-B2A7-4824-85D7-94B66BDEABDF}" srcId="{12EEF3C8-96E4-4E20-8EBD-6E370D84223B}" destId="{A7EFEA1F-8F1F-4887-990F-60E4A2EB0AE8}" srcOrd="0" destOrd="0" parTransId="{2CBB43BB-9BC8-496A-BC6B-F7CAAC1D0248}" sibTransId="{1557B6C9-6E89-44B4-A534-8DCE4BC9CBD1}"/>
    <dgm:cxn modelId="{6FE5FA89-AA1F-4157-B261-7D98F6E89ECA}" type="presOf" srcId="{03D28044-4F45-470B-9744-F182F079DA40}" destId="{330561C0-7874-400A-B8B5-B5081200C6DD}" srcOrd="0" destOrd="3" presId="urn:microsoft.com/office/officeart/2005/8/layout/vList5"/>
    <dgm:cxn modelId="{4788CA8E-2DCB-4347-A969-3A39DD277073}" srcId="{73539CCB-0250-4739-B72F-16028E393D7F}" destId="{B4BAEB3B-320D-47BC-AC06-5C71B7D4951A}" srcOrd="0" destOrd="0" parTransId="{A157B044-0A4F-45A3-AFE1-159C7600C321}" sibTransId="{31BF24A7-EAE3-4314-B194-8CEB1A05F244}"/>
    <dgm:cxn modelId="{8733909F-DA46-431D-B8BB-1B4BB44FBE8C}" srcId="{93946937-AA59-470E-9599-B1F9C214C203}" destId="{5B55C70D-F6BB-4104-8A1B-CA487177AB21}" srcOrd="3" destOrd="0" parTransId="{95B041E2-201C-47E8-916E-C53EDC8ABC07}" sibTransId="{5A0138C5-0BFD-4191-88DC-651D94255CBA}"/>
    <dgm:cxn modelId="{E9DFCCA1-6A47-4EB2-8827-187C4ACE293A}" type="presOf" srcId="{68E801BC-CBF5-40F3-A6B4-AF832E8F173B}" destId="{F3D83579-717E-4E02-BE7A-8A85F36A24E2}" srcOrd="0" destOrd="0" presId="urn:microsoft.com/office/officeart/2005/8/layout/vList5"/>
    <dgm:cxn modelId="{FCE195BA-6727-4FC0-91CF-CD8B507A003B}" srcId="{B4BAEB3B-320D-47BC-AC06-5C71B7D4951A}" destId="{12EEF3C8-96E4-4E20-8EBD-6E370D84223B}" srcOrd="0" destOrd="0" parTransId="{0337308E-D41C-40FA-A930-0BC298871785}" sibTransId="{1ADDCFFB-F7F1-4060-8ECA-C4602E0D0BE8}"/>
    <dgm:cxn modelId="{A8E2BFD0-2F1D-49F0-BC60-39AFE6E5F8BA}" type="presOf" srcId="{B4BAEB3B-320D-47BC-AC06-5C71B7D4951A}" destId="{C2D70FCC-BDB2-44BA-A189-F2212DAA37F2}" srcOrd="0" destOrd="0" presId="urn:microsoft.com/office/officeart/2005/8/layout/vList5"/>
    <dgm:cxn modelId="{917797D9-AAE9-4299-B870-F7F26F239DDC}" srcId="{93946937-AA59-470E-9599-B1F9C214C203}" destId="{82E09400-DC52-4443-8FAD-8146B1084AE0}" srcOrd="2" destOrd="0" parTransId="{1E625AA1-9163-4E3C-8A67-868DCAEA209B}" sibTransId="{85EC80BD-4242-4136-B576-F65D90B5CB5D}"/>
    <dgm:cxn modelId="{331CB5DA-6FDF-4CF3-898E-8F528BD97644}" type="presOf" srcId="{5B55C70D-F6BB-4104-8A1B-CA487177AB21}" destId="{B5A9C79E-C354-4114-B599-CA2AA07B4C23}" srcOrd="0" destOrd="3" presId="urn:microsoft.com/office/officeart/2005/8/layout/vList5"/>
    <dgm:cxn modelId="{864A9ADB-15D8-45D8-9573-6B984DC811DB}" type="presOf" srcId="{BD77C9EE-1E8C-42D1-89EB-219B656A3EA9}" destId="{B94F150F-34BB-45B7-B459-2231A2E637AB}" srcOrd="0" destOrd="0" presId="urn:microsoft.com/office/officeart/2005/8/layout/vList5"/>
    <dgm:cxn modelId="{876781E8-E510-444A-8457-E1A017BC5613}" srcId="{93946937-AA59-470E-9599-B1F9C214C203}" destId="{6D3BA15F-5A48-4C7A-8A45-27A1B5504AA2}" srcOrd="0" destOrd="0" parTransId="{DFC624D8-D969-44B7-B998-BD8C7562C4C7}" sibTransId="{F37743B4-DEB9-4DCB-B668-3CB7645671B9}"/>
    <dgm:cxn modelId="{0570AAEB-0241-4021-815D-7E4467ACD42D}" type="presOf" srcId="{992D3689-691B-494B-B13A-696C998C1B1F}" destId="{B5A9C79E-C354-4114-B599-CA2AA07B4C23}" srcOrd="0" destOrd="1" presId="urn:microsoft.com/office/officeart/2005/8/layout/vList5"/>
    <dgm:cxn modelId="{1EC07FE4-D2E6-406F-A944-761D4A03114D}" type="presParOf" srcId="{89649AF7-FFB6-4758-B41D-2DC3C02C04C7}" destId="{AA713551-9E30-422C-9D50-F7E16E5921DE}" srcOrd="0" destOrd="0" presId="urn:microsoft.com/office/officeart/2005/8/layout/vList5"/>
    <dgm:cxn modelId="{C243AABD-95F6-4308-8E4C-4B6E1B6DFA75}" type="presParOf" srcId="{AA713551-9E30-422C-9D50-F7E16E5921DE}" destId="{C2D70FCC-BDB2-44BA-A189-F2212DAA37F2}" srcOrd="0" destOrd="0" presId="urn:microsoft.com/office/officeart/2005/8/layout/vList5"/>
    <dgm:cxn modelId="{B33B424A-F63F-4462-97B7-EF237E2F358E}" type="presParOf" srcId="{AA713551-9E30-422C-9D50-F7E16E5921DE}" destId="{330561C0-7874-400A-B8B5-B5081200C6DD}" srcOrd="1" destOrd="0" presId="urn:microsoft.com/office/officeart/2005/8/layout/vList5"/>
    <dgm:cxn modelId="{0A8C0528-5423-4FE1-A84A-77C7D6AE3D50}" type="presParOf" srcId="{89649AF7-FFB6-4758-B41D-2DC3C02C04C7}" destId="{CFC76561-FDF7-4F6F-8D16-F4868D77A1E2}" srcOrd="1" destOrd="0" presId="urn:microsoft.com/office/officeart/2005/8/layout/vList5"/>
    <dgm:cxn modelId="{27BCA9FC-B885-4A29-8F98-C6807FF26E5D}" type="presParOf" srcId="{89649AF7-FFB6-4758-B41D-2DC3C02C04C7}" destId="{B7F3700C-99DA-40DB-8B2A-DDCC9FB3734A}" srcOrd="2" destOrd="0" presId="urn:microsoft.com/office/officeart/2005/8/layout/vList5"/>
    <dgm:cxn modelId="{18E3F0AA-5485-40F6-8DDC-39055F461722}" type="presParOf" srcId="{B7F3700C-99DA-40DB-8B2A-DDCC9FB3734A}" destId="{B3C76539-DD65-40A9-BD3B-318D2B259BF6}" srcOrd="0" destOrd="0" presId="urn:microsoft.com/office/officeart/2005/8/layout/vList5"/>
    <dgm:cxn modelId="{52717E1C-7DA3-4DCE-9965-4E52166FF73C}" type="presParOf" srcId="{B7F3700C-99DA-40DB-8B2A-DDCC9FB3734A}" destId="{B5A9C79E-C354-4114-B599-CA2AA07B4C23}" srcOrd="1" destOrd="0" presId="urn:microsoft.com/office/officeart/2005/8/layout/vList5"/>
    <dgm:cxn modelId="{F10A0827-C6C7-4435-966E-AB97F7AC2E26}" type="presParOf" srcId="{89649AF7-FFB6-4758-B41D-2DC3C02C04C7}" destId="{7A50D859-2528-4682-A490-B11BC616A277}" srcOrd="3" destOrd="0" presId="urn:microsoft.com/office/officeart/2005/8/layout/vList5"/>
    <dgm:cxn modelId="{E03F069F-55E9-4CE3-93C7-F45629ADA8CC}" type="presParOf" srcId="{89649AF7-FFB6-4758-B41D-2DC3C02C04C7}" destId="{9EF9AF32-8854-48DA-A391-B264AB5C81B8}" srcOrd="4" destOrd="0" presId="urn:microsoft.com/office/officeart/2005/8/layout/vList5"/>
    <dgm:cxn modelId="{F08F9992-E43C-4A70-97CC-D2356AD6571C}" type="presParOf" srcId="{9EF9AF32-8854-48DA-A391-B264AB5C81B8}" destId="{B94F150F-34BB-45B7-B459-2231A2E637AB}" srcOrd="0" destOrd="0" presId="urn:microsoft.com/office/officeart/2005/8/layout/vList5"/>
    <dgm:cxn modelId="{3F486020-7B89-46FB-B8AC-F82A10F26F56}" type="presParOf" srcId="{9EF9AF32-8854-48DA-A391-B264AB5C81B8}" destId="{F3D83579-717E-4E02-BE7A-8A85F36A24E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435A4-EFFA-4683-9936-4571A9986EE7}">
      <dsp:nvSpPr>
        <dsp:cNvPr id="0" name=""/>
        <dsp:cNvSpPr/>
      </dsp:nvSpPr>
      <dsp:spPr>
        <a:xfrm>
          <a:off x="5040233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 err="1"/>
            <a:t>Municipal</a:t>
          </a:r>
          <a:r>
            <a:rPr lang="hu-HU" sz="2500" kern="1200" dirty="0"/>
            <a:t> </a:t>
          </a:r>
          <a:r>
            <a:rPr lang="hu-HU" sz="2500" kern="1200" dirty="0" err="1"/>
            <a:t>finances</a:t>
          </a:r>
          <a:endParaRPr lang="hu-HU" sz="2500" kern="1200" dirty="0"/>
        </a:p>
      </dsp:txBody>
      <dsp:txXfrm>
        <a:off x="5521380" y="2518706"/>
        <a:ext cx="1430941" cy="1230172"/>
      </dsp:txXfrm>
    </dsp:sp>
    <dsp:sp modelId="{FEC7F126-CE0A-45F6-A038-6EFDE9EC788D}">
      <dsp:nvSpPr>
        <dsp:cNvPr id="0" name=""/>
        <dsp:cNvSpPr/>
      </dsp:nvSpPr>
      <dsp:spPr>
        <a:xfrm>
          <a:off x="3647804" y="1392428"/>
          <a:ext cx="1740535" cy="174053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 err="1"/>
            <a:t>Municipal</a:t>
          </a:r>
          <a:r>
            <a:rPr lang="hu-HU" sz="1600" kern="1200" dirty="0"/>
            <a:t> </a:t>
          </a:r>
          <a:r>
            <a:rPr lang="hu-HU" sz="1600" kern="1200" dirty="0" err="1"/>
            <a:t>services</a:t>
          </a:r>
          <a:endParaRPr lang="hu-HU" sz="1600" kern="1200" dirty="0"/>
        </a:p>
      </dsp:txBody>
      <dsp:txXfrm>
        <a:off x="4085989" y="1833261"/>
        <a:ext cx="864165" cy="858869"/>
      </dsp:txXfrm>
    </dsp:sp>
    <dsp:sp modelId="{6F7A9F9F-08BC-452B-B280-4C0B5B7B1F93}">
      <dsp:nvSpPr>
        <dsp:cNvPr id="0" name=""/>
        <dsp:cNvSpPr/>
      </dsp:nvSpPr>
      <dsp:spPr>
        <a:xfrm rot="20700000">
          <a:off x="4622682" y="191636"/>
          <a:ext cx="1705369" cy="170536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 err="1"/>
            <a:t>State</a:t>
          </a:r>
          <a:r>
            <a:rPr lang="hu-HU" sz="1600" kern="1200" dirty="0"/>
            <a:t> </a:t>
          </a:r>
          <a:r>
            <a:rPr lang="hu-HU" sz="1600" kern="1200" dirty="0" err="1"/>
            <a:t>debt</a:t>
          </a:r>
          <a:endParaRPr lang="hu-HU" sz="1600" kern="1200" dirty="0"/>
        </a:p>
      </dsp:txBody>
      <dsp:txXfrm rot="-20700000">
        <a:off x="4996719" y="565673"/>
        <a:ext cx="957294" cy="957294"/>
      </dsp:txXfrm>
    </dsp:sp>
    <dsp:sp modelId="{33D3C3D6-859A-4AAD-92DB-EACDC75CE84E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25FE1-8B10-4B82-A912-3F95AB515725}">
      <dsp:nvSpPr>
        <dsp:cNvPr id="0" name=""/>
        <dsp:cNvSpPr/>
      </dsp:nvSpPr>
      <dsp:spPr>
        <a:xfrm>
          <a:off x="3339559" y="1006639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D1D52-8E65-49AE-8DC2-148334730017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D57F7-2926-4ADA-9EC2-5D511240059A}">
      <dsp:nvSpPr>
        <dsp:cNvPr id="0" name=""/>
        <dsp:cNvSpPr/>
      </dsp:nvSpPr>
      <dsp:spPr>
        <a:xfrm>
          <a:off x="825070" y="601601"/>
          <a:ext cx="1725871" cy="1725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/>
            <a:t>General </a:t>
          </a:r>
          <a:r>
            <a:rPr lang="hu-HU" sz="1500" kern="1200" dirty="0" err="1"/>
            <a:t>legal</a:t>
          </a:r>
          <a:r>
            <a:rPr lang="hu-HU" sz="1500" kern="1200" dirty="0"/>
            <a:t> </a:t>
          </a:r>
          <a:r>
            <a:rPr lang="hu-HU" sz="1500" kern="1200" dirty="0" err="1"/>
            <a:t>control</a:t>
          </a:r>
          <a:endParaRPr lang="hu-HU" sz="1500" kern="1200" dirty="0"/>
        </a:p>
      </dsp:txBody>
      <dsp:txXfrm>
        <a:off x="1330566" y="1107097"/>
        <a:ext cx="1220375" cy="1220375"/>
      </dsp:txXfrm>
    </dsp:sp>
    <dsp:sp modelId="{183B022B-6CB8-4949-AE16-10AEAF47B861}">
      <dsp:nvSpPr>
        <dsp:cNvPr id="0" name=""/>
        <dsp:cNvSpPr/>
      </dsp:nvSpPr>
      <dsp:spPr>
        <a:xfrm rot="5400000">
          <a:off x="2630658" y="601601"/>
          <a:ext cx="1725871" cy="1725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/>
            <a:t>Professional </a:t>
          </a:r>
          <a:r>
            <a:rPr lang="hu-HU" sz="1500" kern="1200" dirty="0" err="1"/>
            <a:t>control</a:t>
          </a:r>
          <a:r>
            <a:rPr lang="hu-HU" sz="1500" kern="1200" dirty="0"/>
            <a:t> (</a:t>
          </a:r>
          <a:r>
            <a:rPr lang="hu-HU" sz="1500" kern="1200" dirty="0" err="1"/>
            <a:t>general</a:t>
          </a:r>
          <a:r>
            <a:rPr lang="hu-HU" sz="1500" kern="1200" dirty="0"/>
            <a:t> </a:t>
          </a:r>
          <a:r>
            <a:rPr lang="hu-HU" sz="1500" kern="1200" dirty="0" err="1"/>
            <a:t>finances</a:t>
          </a:r>
          <a:r>
            <a:rPr lang="hu-HU" sz="1500" kern="1200" dirty="0"/>
            <a:t>)</a:t>
          </a:r>
        </a:p>
      </dsp:txBody>
      <dsp:txXfrm rot="-5400000">
        <a:off x="2630658" y="1107097"/>
        <a:ext cx="1220375" cy="1220375"/>
      </dsp:txXfrm>
    </dsp:sp>
    <dsp:sp modelId="{BB087BA2-32A0-42CA-9BA6-FA548BE98544}">
      <dsp:nvSpPr>
        <dsp:cNvPr id="0" name=""/>
        <dsp:cNvSpPr/>
      </dsp:nvSpPr>
      <dsp:spPr>
        <a:xfrm rot="10800000">
          <a:off x="2630658" y="2407189"/>
          <a:ext cx="1725871" cy="1725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/>
            <a:t>Professional </a:t>
          </a:r>
          <a:r>
            <a:rPr lang="hu-HU" sz="1500" kern="1200" dirty="0" err="1"/>
            <a:t>control</a:t>
          </a:r>
          <a:r>
            <a:rPr lang="hu-HU" sz="1500" kern="1200" dirty="0"/>
            <a:t> (</a:t>
          </a:r>
          <a:r>
            <a:rPr lang="hu-HU" sz="1500" kern="1200" dirty="0" err="1"/>
            <a:t>specialised</a:t>
          </a:r>
          <a:r>
            <a:rPr lang="hu-HU" sz="1500" kern="1200" dirty="0"/>
            <a:t> </a:t>
          </a:r>
          <a:r>
            <a:rPr lang="hu-HU" sz="1500" kern="1200" dirty="0" err="1"/>
            <a:t>issues</a:t>
          </a:r>
          <a:r>
            <a:rPr lang="hu-HU" sz="1500" kern="1200" dirty="0"/>
            <a:t>)</a:t>
          </a:r>
        </a:p>
      </dsp:txBody>
      <dsp:txXfrm rot="10800000">
        <a:off x="2630658" y="2407189"/>
        <a:ext cx="1220375" cy="1220375"/>
      </dsp:txXfrm>
    </dsp:sp>
    <dsp:sp modelId="{C5A388DC-44CF-4DA6-B713-B83F538CC258}">
      <dsp:nvSpPr>
        <dsp:cNvPr id="0" name=""/>
        <dsp:cNvSpPr/>
      </dsp:nvSpPr>
      <dsp:spPr>
        <a:xfrm rot="16200000">
          <a:off x="825070" y="2407189"/>
          <a:ext cx="1725871" cy="1725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/>
            <a:t>Specialised</a:t>
          </a:r>
          <a:r>
            <a:rPr lang="hu-HU" sz="1500" kern="1200" dirty="0"/>
            <a:t> </a:t>
          </a:r>
          <a:r>
            <a:rPr lang="hu-HU" sz="1500" kern="1200" dirty="0" err="1"/>
            <a:t>legal</a:t>
          </a:r>
          <a:r>
            <a:rPr lang="hu-HU" sz="1500" kern="1200" dirty="0"/>
            <a:t> </a:t>
          </a:r>
          <a:r>
            <a:rPr lang="hu-HU" sz="1500" kern="1200" dirty="0" err="1"/>
            <a:t>control</a:t>
          </a:r>
          <a:endParaRPr lang="hu-HU" sz="1500" kern="1200" dirty="0"/>
        </a:p>
      </dsp:txBody>
      <dsp:txXfrm rot="5400000">
        <a:off x="1330566" y="2407189"/>
        <a:ext cx="1220375" cy="1220375"/>
      </dsp:txXfrm>
    </dsp:sp>
    <dsp:sp modelId="{2F0CDEE5-4414-4F2C-ABD6-21EA95A15FD4}">
      <dsp:nvSpPr>
        <dsp:cNvPr id="0" name=""/>
        <dsp:cNvSpPr/>
      </dsp:nvSpPr>
      <dsp:spPr>
        <a:xfrm>
          <a:off x="2292858" y="2008604"/>
          <a:ext cx="595884" cy="5181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FD717E-595B-4952-A5CA-DA808C42FCDD}">
      <dsp:nvSpPr>
        <dsp:cNvPr id="0" name=""/>
        <dsp:cNvSpPr/>
      </dsp:nvSpPr>
      <dsp:spPr>
        <a:xfrm rot="10800000">
          <a:off x="2292858" y="2207897"/>
          <a:ext cx="595884" cy="5181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79078-06AB-4BA6-951D-3601CEB9020C}">
      <dsp:nvSpPr>
        <dsp:cNvPr id="0" name=""/>
        <dsp:cNvSpPr/>
      </dsp:nvSpPr>
      <dsp:spPr>
        <a:xfrm rot="5400000">
          <a:off x="6613022" y="-2690973"/>
          <a:ext cx="107517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 err="1"/>
            <a:t>Germany</a:t>
          </a:r>
          <a:r>
            <a:rPr lang="hu-HU" sz="2400" kern="1200" dirty="0"/>
            <a:t> </a:t>
          </a:r>
          <a:r>
            <a:rPr lang="hu-HU" sz="2400" kern="1200" dirty="0" err="1"/>
            <a:t>before</a:t>
          </a:r>
          <a:r>
            <a:rPr lang="hu-HU" sz="2400" kern="1200" dirty="0"/>
            <a:t> WW1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/>
            <a:t>Hungary: </a:t>
          </a:r>
          <a:r>
            <a:rPr lang="hu-HU" sz="2400" kern="1200" dirty="0" err="1"/>
            <a:t>theory</a:t>
          </a:r>
          <a:r>
            <a:rPr lang="hu-HU" sz="2400" kern="1200" dirty="0"/>
            <a:t> </a:t>
          </a:r>
          <a:r>
            <a:rPr lang="hu-HU" sz="2400" kern="1200" dirty="0" err="1"/>
            <a:t>on</a:t>
          </a:r>
          <a:r>
            <a:rPr lang="hu-HU" sz="2400" kern="1200" dirty="0"/>
            <a:t> </a:t>
          </a:r>
          <a:r>
            <a:rPr lang="hu-HU" sz="2400" kern="1200" dirty="0" err="1"/>
            <a:t>hierarchical</a:t>
          </a:r>
          <a:r>
            <a:rPr lang="hu-HU" sz="2400" kern="1200" dirty="0"/>
            <a:t> </a:t>
          </a:r>
          <a:r>
            <a:rPr lang="hu-HU" sz="2400" kern="1200" dirty="0" err="1"/>
            <a:t>supervision</a:t>
          </a:r>
          <a:r>
            <a:rPr lang="hu-HU" sz="2400" kern="1200" dirty="0"/>
            <a:t> (Madarász)</a:t>
          </a:r>
        </a:p>
      </dsp:txBody>
      <dsp:txXfrm rot="-5400000">
        <a:off x="3785616" y="188919"/>
        <a:ext cx="6677498" cy="970199"/>
      </dsp:txXfrm>
    </dsp:sp>
    <dsp:sp modelId="{046C9935-D7FB-4640-A25E-7316B666F99A}">
      <dsp:nvSpPr>
        <dsp:cNvPr id="0" name=""/>
        <dsp:cNvSpPr/>
      </dsp:nvSpPr>
      <dsp:spPr>
        <a:xfrm>
          <a:off x="0" y="2036"/>
          <a:ext cx="3785616" cy="1343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 dirty="0"/>
            <a:t>Etatista-</a:t>
          </a:r>
          <a:r>
            <a:rPr lang="hu-HU" sz="3800" kern="1200" dirty="0" err="1"/>
            <a:t>formalist</a:t>
          </a:r>
          <a:endParaRPr lang="hu-HU" sz="3800" kern="1200" dirty="0"/>
        </a:p>
      </dsp:txBody>
      <dsp:txXfrm>
        <a:off x="65607" y="67643"/>
        <a:ext cx="3654402" cy="1212750"/>
      </dsp:txXfrm>
    </dsp:sp>
    <dsp:sp modelId="{D3839378-F037-487C-9417-FEAFAD5748A4}">
      <dsp:nvSpPr>
        <dsp:cNvPr id="0" name=""/>
        <dsp:cNvSpPr/>
      </dsp:nvSpPr>
      <dsp:spPr>
        <a:xfrm rot="5400000">
          <a:off x="6613022" y="-1279810"/>
          <a:ext cx="107517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 err="1"/>
            <a:t>Municipalities</a:t>
          </a:r>
          <a:r>
            <a:rPr lang="hu-HU" sz="2400" kern="1200" dirty="0"/>
            <a:t> </a:t>
          </a:r>
          <a:r>
            <a:rPr lang="hu-HU" sz="2400" kern="1200" dirty="0" err="1"/>
            <a:t>as</a:t>
          </a:r>
          <a:r>
            <a:rPr lang="hu-HU" sz="2400" kern="1200" dirty="0"/>
            <a:t> an </a:t>
          </a:r>
          <a:r>
            <a:rPr lang="hu-HU" sz="2400" kern="1200" dirty="0" err="1"/>
            <a:t>element</a:t>
          </a:r>
          <a:r>
            <a:rPr lang="hu-HU" sz="2400" kern="1200" dirty="0"/>
            <a:t> of integration</a:t>
          </a:r>
        </a:p>
      </dsp:txBody>
      <dsp:txXfrm rot="-5400000">
        <a:off x="3785616" y="1600082"/>
        <a:ext cx="6677498" cy="970199"/>
      </dsp:txXfrm>
    </dsp:sp>
    <dsp:sp modelId="{0C7DA4A9-4C80-4A6E-873A-81EA9FCB0F57}">
      <dsp:nvSpPr>
        <dsp:cNvPr id="0" name=""/>
        <dsp:cNvSpPr/>
      </dsp:nvSpPr>
      <dsp:spPr>
        <a:xfrm>
          <a:off x="0" y="1436033"/>
          <a:ext cx="3785616" cy="1343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 dirty="0"/>
            <a:t>Cooperating</a:t>
          </a:r>
        </a:p>
      </dsp:txBody>
      <dsp:txXfrm>
        <a:off x="65607" y="1501640"/>
        <a:ext cx="3654402" cy="1212750"/>
      </dsp:txXfrm>
    </dsp:sp>
    <dsp:sp modelId="{786C558D-69E8-4CD7-9744-15FDDBF159FB}">
      <dsp:nvSpPr>
        <dsp:cNvPr id="0" name=""/>
        <dsp:cNvSpPr/>
      </dsp:nvSpPr>
      <dsp:spPr>
        <a:xfrm rot="5400000">
          <a:off x="6613022" y="131352"/>
          <a:ext cx="107517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/>
            <a:t>Based </a:t>
          </a:r>
          <a:r>
            <a:rPr lang="hu-HU" sz="2400" kern="1200" dirty="0" err="1"/>
            <a:t>on</a:t>
          </a:r>
          <a:r>
            <a:rPr lang="hu-HU" sz="2400" kern="1200" dirty="0"/>
            <a:t> </a:t>
          </a:r>
          <a:r>
            <a:rPr lang="hu-HU" sz="2400" kern="1200" dirty="0" err="1"/>
            <a:t>the</a:t>
          </a:r>
          <a:r>
            <a:rPr lang="hu-HU" sz="2400" kern="1200" dirty="0"/>
            <a:t> </a:t>
          </a:r>
          <a:r>
            <a:rPr lang="hu-HU" sz="2400" kern="1200" dirty="0" err="1"/>
            <a:t>protection</a:t>
          </a:r>
          <a:r>
            <a:rPr lang="hu-HU" sz="2400" kern="1200" dirty="0"/>
            <a:t> of local </a:t>
          </a:r>
          <a:r>
            <a:rPr lang="hu-HU" sz="2400" kern="1200" dirty="0" err="1"/>
            <a:t>democracy</a:t>
          </a:r>
          <a:r>
            <a:rPr lang="hu-HU" sz="2400" kern="1200" dirty="0"/>
            <a:t>, </a:t>
          </a:r>
          <a:r>
            <a:rPr lang="hu-HU" sz="2400" kern="1200" dirty="0" err="1"/>
            <a:t>rule</a:t>
          </a:r>
          <a:r>
            <a:rPr lang="hu-HU" sz="2400" kern="1200" dirty="0"/>
            <a:t> of law, </a:t>
          </a:r>
          <a:r>
            <a:rPr lang="hu-HU" sz="2400" kern="1200" dirty="0" err="1"/>
            <a:t>municipal</a:t>
          </a:r>
          <a:r>
            <a:rPr lang="hu-HU" sz="2400" kern="1200" dirty="0"/>
            <a:t> </a:t>
          </a:r>
          <a:r>
            <a:rPr lang="hu-HU" sz="2400" kern="1200" dirty="0" err="1"/>
            <a:t>autonomy</a:t>
          </a:r>
          <a:endParaRPr lang="hu-H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 err="1"/>
            <a:t>Protection</a:t>
          </a:r>
          <a:r>
            <a:rPr lang="hu-HU" sz="2400" kern="1200" dirty="0"/>
            <a:t> of </a:t>
          </a:r>
          <a:r>
            <a:rPr lang="hu-HU" sz="2400" kern="1200" dirty="0" err="1"/>
            <a:t>municipal</a:t>
          </a:r>
          <a:r>
            <a:rPr lang="hu-HU" sz="2400" kern="1200" dirty="0"/>
            <a:t> </a:t>
          </a:r>
          <a:r>
            <a:rPr lang="hu-HU" sz="2400" kern="1200" dirty="0" err="1"/>
            <a:t>tasks</a:t>
          </a:r>
          <a:r>
            <a:rPr lang="hu-HU" sz="2400" kern="1200" dirty="0"/>
            <a:t> and </a:t>
          </a:r>
          <a:r>
            <a:rPr lang="hu-HU" sz="2400" kern="1200" dirty="0" err="1"/>
            <a:t>duties</a:t>
          </a:r>
          <a:r>
            <a:rPr lang="hu-HU" sz="2400" kern="1200" dirty="0"/>
            <a:t> </a:t>
          </a:r>
        </a:p>
      </dsp:txBody>
      <dsp:txXfrm rot="-5400000">
        <a:off x="3785616" y="3011244"/>
        <a:ext cx="6677498" cy="970199"/>
      </dsp:txXfrm>
    </dsp:sp>
    <dsp:sp modelId="{5A315C9D-AEB8-471E-A706-9479C3BAAFDF}">
      <dsp:nvSpPr>
        <dsp:cNvPr id="0" name=""/>
        <dsp:cNvSpPr/>
      </dsp:nvSpPr>
      <dsp:spPr>
        <a:xfrm>
          <a:off x="0" y="2824362"/>
          <a:ext cx="3785616" cy="1343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 dirty="0" err="1"/>
            <a:t>Collaborative-cooperating</a:t>
          </a:r>
          <a:endParaRPr lang="hu-HU" sz="3800" kern="1200" dirty="0"/>
        </a:p>
      </dsp:txBody>
      <dsp:txXfrm>
        <a:off x="65607" y="2889969"/>
        <a:ext cx="3654402" cy="12127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561C0-7874-400A-B8B5-B5081200C6DD}">
      <dsp:nvSpPr>
        <dsp:cNvPr id="0" name=""/>
        <dsp:cNvSpPr/>
      </dsp:nvSpPr>
      <dsp:spPr>
        <a:xfrm rot="5400000">
          <a:off x="5471534" y="-2650817"/>
          <a:ext cx="1031562" cy="65936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The Government Office is investigating: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the legality of its organisation, operation and decision-making procedures;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the legality of its decisions (regulation, decision);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to fulfil its statutory legislative and statutory decision-making and public service obligations </a:t>
          </a:r>
        </a:p>
      </dsp:txBody>
      <dsp:txXfrm rot="-5400000">
        <a:off x="2690466" y="180608"/>
        <a:ext cx="6543342" cy="930848"/>
      </dsp:txXfrm>
    </dsp:sp>
    <dsp:sp modelId="{C2D70FCC-BDB2-44BA-A189-F2212DAA37F2}">
      <dsp:nvSpPr>
        <dsp:cNvPr id="0" name=""/>
        <dsp:cNvSpPr/>
      </dsp:nvSpPr>
      <dsp:spPr>
        <a:xfrm>
          <a:off x="146" y="1305"/>
          <a:ext cx="2690319" cy="1289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 dirty="0"/>
            <a:t>Main rule (+)</a:t>
          </a:r>
        </a:p>
      </dsp:txBody>
      <dsp:txXfrm>
        <a:off x="63092" y="64251"/>
        <a:ext cx="2564427" cy="1163561"/>
      </dsp:txXfrm>
    </dsp:sp>
    <dsp:sp modelId="{B5A9C79E-C354-4114-B599-CA2AA07B4C23}">
      <dsp:nvSpPr>
        <dsp:cNvPr id="0" name=""/>
        <dsp:cNvSpPr/>
      </dsp:nvSpPr>
      <dsp:spPr>
        <a:xfrm rot="5400000">
          <a:off x="5232506" y="-1145332"/>
          <a:ext cx="1516995" cy="65916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u-HU" sz="1400" kern="1200" dirty="0"/>
            <a:t>It does not investigate: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on the basis of which it is considered a labour dispute or a dispute arising out of a civil service relationship (Kfv.IV.37.166/2016/4.) 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there is a judicial or administrative procedure laid down by law,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in the case of decisions taken by the body of representatives in its discretion, the Government Office may only examine the legality of the decision-making procedure </a:t>
          </a:r>
        </a:p>
      </dsp:txBody>
      <dsp:txXfrm rot="-5400000">
        <a:off x="2695182" y="1466046"/>
        <a:ext cx="6517589" cy="1368887"/>
      </dsp:txXfrm>
    </dsp:sp>
    <dsp:sp modelId="{B3C76539-DD65-40A9-BD3B-318D2B259BF6}">
      <dsp:nvSpPr>
        <dsp:cNvPr id="0" name=""/>
        <dsp:cNvSpPr/>
      </dsp:nvSpPr>
      <dsp:spPr>
        <a:xfrm>
          <a:off x="146" y="1355231"/>
          <a:ext cx="2695036" cy="15905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 dirty="0"/>
            <a:t>Exception (-)</a:t>
          </a:r>
        </a:p>
      </dsp:txBody>
      <dsp:txXfrm>
        <a:off x="77789" y="1432874"/>
        <a:ext cx="2539750" cy="1435229"/>
      </dsp:txXfrm>
    </dsp:sp>
    <dsp:sp modelId="{F3D83579-717E-4E02-BE7A-8A85F36A24E2}">
      <dsp:nvSpPr>
        <dsp:cNvPr id="0" name=""/>
        <dsp:cNvSpPr/>
      </dsp:nvSpPr>
      <dsp:spPr>
        <a:xfrm rot="5400000">
          <a:off x="5544018" y="450747"/>
          <a:ext cx="1031562" cy="64083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kern="1200" dirty="0"/>
            <a:t>In </a:t>
          </a:r>
          <a:r>
            <a:rPr lang="hu-HU" sz="1400" kern="1200" dirty="0" err="1"/>
            <a:t>discretionary</a:t>
          </a:r>
          <a:r>
            <a:rPr lang="hu-HU" sz="1400" kern="1200" dirty="0"/>
            <a:t> </a:t>
          </a:r>
          <a:r>
            <a:rPr lang="hu-HU" sz="1400" kern="1200" dirty="0" err="1"/>
            <a:t>powers</a:t>
          </a:r>
          <a:r>
            <a:rPr lang="hu-HU" sz="1400" kern="1200" dirty="0"/>
            <a:t> and margin of </a:t>
          </a:r>
          <a:r>
            <a:rPr lang="hu-HU" sz="1400" kern="1200" dirty="0" err="1"/>
            <a:t>appreciation</a:t>
          </a:r>
          <a:r>
            <a:rPr lang="hu-HU" sz="1400" kern="1200" dirty="0"/>
            <a:t>  matters, if the investigation relates to the legality of the organisation, decision-making and functioning of the local </a:t>
          </a:r>
          <a:r>
            <a:rPr lang="hu-HU" sz="1400" kern="1200" dirty="0" err="1"/>
            <a:t>government</a:t>
          </a:r>
          <a:r>
            <a:rPr lang="hu-HU" sz="1400" kern="1200" dirty="0"/>
            <a:t>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400" b="1" kern="1200" dirty="0" err="1"/>
            <a:t>Judicial</a:t>
          </a:r>
          <a:r>
            <a:rPr lang="hu-HU" sz="1400" b="1" kern="1200" dirty="0"/>
            <a:t> </a:t>
          </a:r>
          <a:r>
            <a:rPr lang="hu-HU" sz="1400" b="1" kern="1200" dirty="0" err="1"/>
            <a:t>cases</a:t>
          </a:r>
          <a:r>
            <a:rPr lang="hu-HU" sz="1400" b="1" kern="1200" dirty="0"/>
            <a:t> </a:t>
          </a:r>
          <a:r>
            <a:rPr lang="hu-HU" sz="1400" b="1" kern="1200" dirty="0" err="1"/>
            <a:t>on</a:t>
          </a:r>
          <a:r>
            <a:rPr lang="hu-HU" sz="1400" b="1" kern="1200" dirty="0"/>
            <a:t> </a:t>
          </a:r>
          <a:r>
            <a:rPr lang="hu-HU" sz="1400" b="1" kern="1200" dirty="0" err="1"/>
            <a:t>control</a:t>
          </a:r>
          <a:r>
            <a:rPr lang="hu-HU" sz="1400" b="1" kern="1200" dirty="0"/>
            <a:t> </a:t>
          </a:r>
          <a:r>
            <a:rPr lang="hu-HU" sz="1400" b="1" kern="1200" dirty="0" err="1"/>
            <a:t>on</a:t>
          </a:r>
          <a:r>
            <a:rPr lang="hu-HU" sz="1400" b="1" kern="1200" dirty="0"/>
            <a:t> </a:t>
          </a:r>
          <a:r>
            <a:rPr lang="hu-HU" sz="1400" b="1" kern="1200" dirty="0" err="1"/>
            <a:t>municipal</a:t>
          </a:r>
          <a:r>
            <a:rPr lang="hu-HU" sz="1400" b="1" kern="1200" dirty="0"/>
            <a:t> </a:t>
          </a:r>
          <a:r>
            <a:rPr lang="hu-HU" sz="1400" b="1" kern="1200" dirty="0" err="1"/>
            <a:t>finances</a:t>
          </a:r>
          <a:r>
            <a:rPr lang="hu-HU" sz="1400" b="1" kern="1200" dirty="0"/>
            <a:t> </a:t>
          </a:r>
          <a:r>
            <a:rPr lang="hu-HU" sz="1400" b="1" kern="1200" dirty="0" err="1"/>
            <a:t>focusing</a:t>
          </a:r>
          <a:r>
            <a:rPr lang="hu-HU" sz="1400" b="1" kern="1200" dirty="0"/>
            <a:t> </a:t>
          </a:r>
          <a:r>
            <a:rPr lang="hu-HU" sz="1400" b="1" kern="1200" dirty="0" err="1"/>
            <a:t>on</a:t>
          </a:r>
          <a:r>
            <a:rPr lang="hu-HU" sz="1400" b="1" kern="1200" dirty="0"/>
            <a:t> </a:t>
          </a:r>
          <a:r>
            <a:rPr lang="hu-HU" sz="1400" b="1" kern="1200" dirty="0" err="1"/>
            <a:t>these</a:t>
          </a:r>
          <a:r>
            <a:rPr lang="hu-HU" sz="1400" b="1" kern="1200" dirty="0"/>
            <a:t> </a:t>
          </a:r>
          <a:r>
            <a:rPr lang="hu-HU" sz="1400" b="1" kern="1200" dirty="0" err="1"/>
            <a:t>issues</a:t>
          </a:r>
          <a:r>
            <a:rPr lang="hu-HU" sz="1400" b="1" kern="1200" dirty="0"/>
            <a:t>: </a:t>
          </a:r>
          <a:r>
            <a:rPr lang="hu-HU" sz="1400" b="1" kern="1200" dirty="0" err="1"/>
            <a:t>procedural</a:t>
          </a:r>
          <a:r>
            <a:rPr lang="hu-HU" sz="1400" b="1" kern="1200" dirty="0"/>
            <a:t> </a:t>
          </a:r>
          <a:r>
            <a:rPr lang="hu-HU" sz="1400" b="1" kern="1200" dirty="0" err="1"/>
            <a:t>issues</a:t>
          </a:r>
          <a:r>
            <a:rPr lang="hu-HU" sz="1400" b="1" kern="1200" dirty="0"/>
            <a:t> and </a:t>
          </a:r>
          <a:r>
            <a:rPr lang="hu-HU" sz="1400" b="1" kern="1200" dirty="0" err="1"/>
            <a:t>omissions</a:t>
          </a:r>
          <a:r>
            <a:rPr lang="hu-HU" sz="1400" b="1" kern="1200" dirty="0"/>
            <a:t> </a:t>
          </a:r>
        </a:p>
      </dsp:txBody>
      <dsp:txXfrm rot="-5400000">
        <a:off x="2855601" y="3189522"/>
        <a:ext cx="6358040" cy="930848"/>
      </dsp:txXfrm>
    </dsp:sp>
    <dsp:sp modelId="{B94F150F-34BB-45B7-B459-2231A2E637AB}">
      <dsp:nvSpPr>
        <dsp:cNvPr id="0" name=""/>
        <dsp:cNvSpPr/>
      </dsp:nvSpPr>
      <dsp:spPr>
        <a:xfrm>
          <a:off x="146" y="3010219"/>
          <a:ext cx="2855454" cy="1289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 dirty="0" err="1"/>
            <a:t>Exception</a:t>
          </a:r>
          <a:r>
            <a:rPr lang="hu-HU" sz="2900" kern="1200" dirty="0"/>
            <a:t> </a:t>
          </a:r>
          <a:r>
            <a:rPr lang="hu-HU" sz="2900" kern="1200" dirty="0" err="1"/>
            <a:t>to</a:t>
          </a:r>
          <a:r>
            <a:rPr lang="hu-HU" sz="2900" kern="1200" dirty="0"/>
            <a:t> </a:t>
          </a:r>
          <a:r>
            <a:rPr lang="hu-HU" sz="2900" kern="1200" dirty="0" err="1"/>
            <a:t>the</a:t>
          </a:r>
          <a:r>
            <a:rPr lang="hu-HU" sz="2900" kern="1200" dirty="0"/>
            <a:t> </a:t>
          </a:r>
          <a:r>
            <a:rPr lang="hu-HU" sz="2900" kern="1200" dirty="0" err="1"/>
            <a:t>exception</a:t>
          </a:r>
          <a:r>
            <a:rPr lang="hu-HU" sz="2900" kern="1200" dirty="0"/>
            <a:t> (+)</a:t>
          </a:r>
        </a:p>
      </dsp:txBody>
      <dsp:txXfrm>
        <a:off x="63092" y="3073165"/>
        <a:ext cx="2729562" cy="1163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393B-998D-3C45-ACA4-5C51E3A83922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25AA-5A0B-7648-B33A-37E9A013F97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87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7E45EC-E857-984F-8379-10CA33E70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2B867FF-3DD2-3745-B706-AC701B7DF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7AE546B-4E7E-E547-9D80-07E655B0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5290C3-6C58-2E4A-8424-D73D86FA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A29E28C-056B-A645-B058-2EE956B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545467-4FEB-AC4B-86DB-3FD3F146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65892B6-EF09-3B46-9ED5-497097EED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A5E4A4E-8912-334F-8D89-2FBF158C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98BD7A6-876F-734E-B813-5A6BA17F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104CC0E-6CBB-D64C-BF1B-08A795AE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1133CCC-AF07-184C-876D-D74B91AD3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878B64-CD80-C241-9481-92B2ED863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1819BC4-C938-874F-97B6-78FEC093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6C2461-B42C-554E-9291-357E9E2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423E59-173B-0743-85AA-4E16C640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FE9060-7EEE-4A44-8102-3682CBE9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4336AF-62CC-C443-B562-71A31CC0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8537EEE-B4E7-5E4E-87BA-CF4C0F2D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23910D-698C-364E-AE93-62930A6D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F666EDC-A796-E049-AD2B-7E0CC39F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2E0768-69DD-F748-9589-AFBF48F6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509AE6D-5FCA-024A-8930-77A63BB93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320CDD8-8E72-0D49-8265-1819EBC4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EB66E96-9F74-C842-879A-7FAC5A72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509121-0443-5546-8EB3-FC0433F9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8D64E7-9DF5-7849-B50B-F4CFDF41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82EC89-DE48-4B49-8494-8EF55975D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AC62C9-535D-674C-BAB1-9FFC0069C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3E2C7C6-B91C-7545-89A2-4D87534A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7F536E3-9EC2-7C42-A5A6-DD946AAE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9239D36-2F9D-5E47-A91D-CB4ECF4D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6E212D-EFC9-E843-AEF9-4697F435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F4C0F8-A495-6242-8F9E-34A6AEED9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12D6E2A-C35D-C240-AAB7-324EE81F6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81330E7-B625-424C-8217-22573F56F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3F22E5C-A586-AB40-A686-186F5106A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6070531-A794-454B-AC6D-98AB51FB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F4896FC-7628-F84A-834A-87FC631E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095E2F2-F3BA-7F41-BB1C-6346416B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8C240B-11F8-B34C-8BFB-1FE5AB55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5954971-DEEB-3244-8632-9615BD20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5F868A1-5A8C-274D-AC44-95414589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4375EDA-CE8D-2542-9A84-592CB860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CA46F65-79E5-6640-BB8A-88AC3744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76F9CD8-62E8-A344-8837-0E8848AD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FE744F3-F316-EC4D-A357-B10CF610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121203-76E8-CF48-AFDD-C08BD94A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8C0D2F-119B-5D42-8A65-746B723B3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CCF4AF3-AB8F-4F40-A5BC-5938AF9E1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B2DC796-CB61-4641-A562-F133196F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E6BC2EB-A5D4-9649-BCCF-DB7FB647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6E71873-612B-FD46-98D9-5EE27F46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C57719-3DA3-F840-BF88-A98938D7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86DB84D-E331-2D4D-B110-8579350ED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4F07BD4-77ED-A24F-8126-77639250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353D5D8-8518-BF43-A85D-494896B7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1E4CF2F-3330-B147-93CE-BCEE7C9C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91B097-73EA-454C-9770-E7201C41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BF4A4A6-0F8B-8C48-B454-E43C26D0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55834CF-022D-E94D-8E0A-E917ADE6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F9CCE1-DE1B-C447-A4F1-CA789A4E5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8268-C1E1-5C45-A952-D7B95B0AE97A}" type="datetimeFigureOut">
              <a:rPr lang="hu-HU" smtClean="0"/>
              <a:t>2024. 03. 17.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C2F029-7EC5-EF46-8DEA-E7DAC381D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E9C6E1-4BD7-454B-90C2-FAB8A2FC1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713A3B80-8FFF-6C4D-82FC-7640877090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87063" cy="6857998"/>
          </a:xfrm>
          <a:prstGeom prst="rect">
            <a:avLst/>
          </a:prstGeo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922844" y="1860155"/>
            <a:ext cx="10545257" cy="213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hu-HU" sz="8800" b="1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Transforming</a:t>
            </a:r>
            <a:r>
              <a:rPr lang="hu-HU" sz="8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8800" b="1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external</a:t>
            </a:r>
            <a:r>
              <a:rPr lang="hu-HU" sz="8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8800" b="1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hu-HU" sz="8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sz="8800" b="1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municipal</a:t>
            </a:r>
            <a:r>
              <a:rPr lang="hu-HU" sz="8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8800" b="1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finances</a:t>
            </a:r>
            <a:r>
              <a:rPr lang="hu-HU" sz="8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Hungary </a:t>
            </a:r>
            <a:endParaRPr lang="hu-HU" sz="60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46220C8-18AF-4FD2-A0E3-B402C4421CA8}"/>
              </a:ext>
            </a:extLst>
          </p:cNvPr>
          <p:cNvSpPr txBox="1">
            <a:spLocks/>
          </p:cNvSpPr>
          <p:nvPr/>
        </p:nvSpPr>
        <p:spPr>
          <a:xfrm>
            <a:off x="723899" y="3999739"/>
            <a:ext cx="7929907" cy="2042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4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Hoffman István</a:t>
            </a:r>
          </a:p>
          <a:p>
            <a:pPr>
              <a:lnSpc>
                <a:spcPct val="134000"/>
              </a:lnSpc>
            </a:pP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Professor, Eötvös Loránd University (Budapest),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Faculty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Law</a:t>
            </a:r>
          </a:p>
          <a:p>
            <a:pPr>
              <a:lnSpc>
                <a:spcPct val="134000"/>
              </a:lnSpc>
            </a:pP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Research Professor, HUN-REN Centre for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Sciences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Institute for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Legal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Studies</a:t>
            </a:r>
            <a:endParaRPr lang="hu-HU" sz="24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34000"/>
              </a:lnSpc>
            </a:pP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Professor of University, Maria Curie-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Skłodowska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University (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Lublin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Poland),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Faculty</a:t>
            </a:r>
            <a:r>
              <a:rPr lang="hu-HU" sz="2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Law and </a:t>
            </a:r>
            <a:r>
              <a:rPr lang="hu-HU" sz="2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Administration</a:t>
            </a:r>
            <a:endParaRPr lang="hu-HU" sz="14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81288BA-6D9D-4519-B627-D3320E1CCA2E}"/>
              </a:ext>
            </a:extLst>
          </p:cNvPr>
          <p:cNvSpPr txBox="1">
            <a:spLocks/>
          </p:cNvSpPr>
          <p:nvPr/>
        </p:nvSpPr>
        <p:spPr>
          <a:xfrm>
            <a:off x="723899" y="5523747"/>
            <a:ext cx="7365636" cy="597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8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85A247-6930-45A5-B7A5-F397F1C92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Cases covered by the </a:t>
            </a:r>
            <a:r>
              <a:rPr lang="hu-HU" dirty="0" err="1"/>
              <a:t>legality</a:t>
            </a:r>
            <a:r>
              <a:rPr lang="hu-HU" dirty="0"/>
              <a:t> </a:t>
            </a:r>
            <a:r>
              <a:rPr lang="hu-HU" dirty="0" err="1"/>
              <a:t>supervision</a:t>
            </a:r>
            <a:endParaRPr lang="hu-HU" dirty="0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9F6F17A-46A9-4724-A132-86FFF2630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234970"/>
              </p:ext>
            </p:extLst>
          </p:nvPr>
        </p:nvGraphicFramePr>
        <p:xfrm>
          <a:off x="923827" y="1600200"/>
          <a:ext cx="9286973" cy="4300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Kép 2">
            <a:extLst>
              <a:ext uri="{FF2B5EF4-FFF2-40B4-BE49-F238E27FC236}">
                <a16:creationId xmlns:a16="http://schemas.microsoft.com/office/drawing/2014/main" id="{30E79FB4-9DD9-6355-3299-8098017A393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4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E431D0-AC86-4250-80D3-3C492D978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HU" dirty="0"/>
              <a:t>New </a:t>
            </a:r>
            <a:r>
              <a:rPr lang="hu-HU" dirty="0" err="1"/>
              <a:t>tools</a:t>
            </a:r>
            <a:r>
              <a:rPr lang="hu-HU" dirty="0"/>
              <a:t> for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control</a:t>
            </a:r>
            <a:r>
              <a:rPr lang="hu-HU" dirty="0"/>
              <a:t> of </a:t>
            </a:r>
            <a:r>
              <a:rPr lang="hu-HU" dirty="0" err="1"/>
              <a:t>municipial</a:t>
            </a:r>
            <a:r>
              <a:rPr lang="hu-HU" dirty="0"/>
              <a:t> </a:t>
            </a:r>
            <a:r>
              <a:rPr lang="hu-HU" dirty="0" err="1"/>
              <a:t>finances</a:t>
            </a:r>
            <a:r>
              <a:rPr lang="hu-HU" dirty="0"/>
              <a:t>: </a:t>
            </a:r>
            <a:r>
              <a:rPr lang="hu-HU" dirty="0" err="1"/>
              <a:t>tools</a:t>
            </a:r>
            <a:r>
              <a:rPr lang="hu-HU" dirty="0"/>
              <a:t> for </a:t>
            </a:r>
            <a:r>
              <a:rPr lang="hu-HU" dirty="0" err="1"/>
              <a:t>sustainability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end of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autonomy</a:t>
            </a:r>
            <a:r>
              <a:rPr lang="hu-HU" dirty="0"/>
              <a:t>?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81E09178-89F2-8803-8BEA-19CB8B96C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825625"/>
            <a:ext cx="10656216" cy="4170255"/>
          </a:xfrm>
        </p:spPr>
        <p:txBody>
          <a:bodyPr>
            <a:normAutofit lnSpcReduction="10000"/>
          </a:bodyPr>
          <a:lstStyle/>
          <a:p>
            <a:r>
              <a:rPr lang="hu-HU" dirty="0" err="1"/>
              <a:t>Dogmatically</a:t>
            </a:r>
            <a:r>
              <a:rPr lang="hu-HU" dirty="0"/>
              <a:t> </a:t>
            </a:r>
            <a:r>
              <a:rPr lang="hu-HU" dirty="0" err="1"/>
              <a:t>clear</a:t>
            </a:r>
            <a:r>
              <a:rPr lang="hu-HU" dirty="0"/>
              <a:t> </a:t>
            </a:r>
            <a:r>
              <a:rPr lang="hu-HU" dirty="0" err="1"/>
              <a:t>solution</a:t>
            </a:r>
            <a:r>
              <a:rPr lang="hu-HU" dirty="0"/>
              <a:t>: </a:t>
            </a:r>
            <a:r>
              <a:rPr lang="hu-HU" dirty="0" err="1"/>
              <a:t>distinguishing</a:t>
            </a:r>
            <a:r>
              <a:rPr lang="hu-HU" dirty="0"/>
              <a:t> </a:t>
            </a:r>
            <a:r>
              <a:rPr lang="hu-HU" dirty="0" err="1"/>
              <a:t>between</a:t>
            </a:r>
            <a:r>
              <a:rPr lang="hu-HU" dirty="0"/>
              <a:t> </a:t>
            </a:r>
            <a:r>
              <a:rPr lang="hu-HU" dirty="0" err="1"/>
              <a:t>legal</a:t>
            </a:r>
            <a:r>
              <a:rPr lang="hu-HU" dirty="0"/>
              <a:t> and </a:t>
            </a:r>
            <a:r>
              <a:rPr lang="hu-HU" dirty="0" err="1"/>
              <a:t>professional</a:t>
            </a:r>
            <a:r>
              <a:rPr lang="hu-HU" dirty="0"/>
              <a:t> </a:t>
            </a:r>
            <a:r>
              <a:rPr lang="hu-HU" dirty="0" err="1"/>
              <a:t>control</a:t>
            </a:r>
            <a:r>
              <a:rPr lang="hu-HU" dirty="0"/>
              <a:t> </a:t>
            </a:r>
          </a:p>
          <a:p>
            <a:r>
              <a:rPr lang="hu-HU" dirty="0"/>
              <a:t>New </a:t>
            </a:r>
            <a:r>
              <a:rPr lang="hu-HU" dirty="0" err="1"/>
              <a:t>elements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1st </a:t>
            </a:r>
            <a:r>
              <a:rPr lang="hu-HU" dirty="0" err="1"/>
              <a:t>October</a:t>
            </a:r>
            <a:r>
              <a:rPr lang="hu-HU" dirty="0"/>
              <a:t> 2024:</a:t>
            </a:r>
          </a:p>
          <a:p>
            <a:pPr lvl="1"/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aids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Cover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revenues</a:t>
            </a:r>
            <a:r>
              <a:rPr lang="hu-HU" dirty="0"/>
              <a:t> </a:t>
            </a:r>
          </a:p>
          <a:p>
            <a:r>
              <a:rPr lang="hu-HU" dirty="0"/>
              <a:t>Legally </a:t>
            </a:r>
            <a:r>
              <a:rPr lang="hu-HU" dirty="0" err="1"/>
              <a:t>defined</a:t>
            </a:r>
            <a:r>
              <a:rPr lang="hu-HU" dirty="0"/>
              <a:t> </a:t>
            </a:r>
            <a:r>
              <a:rPr lang="hu-HU" dirty="0" err="1"/>
              <a:t>regulation</a:t>
            </a:r>
            <a:r>
              <a:rPr lang="hu-HU" dirty="0"/>
              <a:t> </a:t>
            </a:r>
            <a:r>
              <a:rPr lang="hu-HU" dirty="0" err="1"/>
              <a:t>which</a:t>
            </a:r>
            <a:r>
              <a:rPr lang="hu-HU" dirty="0"/>
              <a:t> </a:t>
            </a:r>
            <a:r>
              <a:rPr lang="hu-HU" dirty="0" err="1"/>
              <a:t>focuses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financial</a:t>
            </a:r>
            <a:r>
              <a:rPr lang="hu-HU" dirty="0"/>
              <a:t> </a:t>
            </a:r>
            <a:r>
              <a:rPr lang="hu-HU" dirty="0" err="1"/>
              <a:t>decisions</a:t>
            </a:r>
            <a:r>
              <a:rPr lang="hu-HU" dirty="0"/>
              <a:t> </a:t>
            </a:r>
          </a:p>
          <a:p>
            <a:r>
              <a:rPr lang="hu-HU" dirty="0" err="1"/>
              <a:t>Sustainability</a:t>
            </a:r>
            <a:r>
              <a:rPr lang="hu-HU" dirty="0"/>
              <a:t>?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avoiding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municipal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debts</a:t>
            </a:r>
            <a:r>
              <a:rPr lang="hu-HU" dirty="0">
                <a:sym typeface="Wingdings" panose="05000000000000000000" pitchFamily="2" charset="2"/>
              </a:rPr>
              <a:t> </a:t>
            </a:r>
          </a:p>
          <a:p>
            <a:r>
              <a:rPr lang="hu-HU" dirty="0" err="1">
                <a:sym typeface="Wingdings" panose="05000000000000000000" pitchFamily="2" charset="2"/>
              </a:rPr>
              <a:t>Decreasing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municipal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autonomy</a:t>
            </a:r>
            <a:r>
              <a:rPr lang="hu-HU" dirty="0">
                <a:sym typeface="Wingdings" panose="05000000000000000000" pitchFamily="2" charset="2"/>
              </a:rPr>
              <a:t>?  </a:t>
            </a:r>
            <a:r>
              <a:rPr lang="hu-HU" dirty="0" err="1">
                <a:sym typeface="Wingdings" panose="05000000000000000000" pitchFamily="2" charset="2"/>
              </a:rPr>
              <a:t>possibility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administrative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guardianship</a:t>
            </a:r>
            <a:r>
              <a:rPr lang="hu-HU" dirty="0">
                <a:sym typeface="Wingdings" panose="05000000000000000000" pitchFamily="2" charset="2"/>
              </a:rPr>
              <a:t> </a:t>
            </a:r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A7B58A0-86D6-5D28-22B5-B8683DA848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380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225477-4BCB-03C6-E229-4348D50A9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An </a:t>
            </a:r>
            <a:r>
              <a:rPr lang="hu-HU" dirty="0" err="1"/>
              <a:t>urban</a:t>
            </a:r>
            <a:r>
              <a:rPr lang="hu-HU" dirty="0"/>
              <a:t> </a:t>
            </a:r>
            <a:r>
              <a:rPr lang="hu-HU" dirty="0" err="1"/>
              <a:t>issue</a:t>
            </a:r>
            <a:r>
              <a:rPr lang="hu-HU" dirty="0"/>
              <a:t>? 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7159FE5-5112-1A87-C2A9-8BDF2623E9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Urban </a:t>
            </a:r>
            <a:r>
              <a:rPr lang="hu-HU" dirty="0" err="1"/>
              <a:t>municipalities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Major </a:t>
            </a:r>
            <a:r>
              <a:rPr lang="hu-HU" dirty="0" err="1"/>
              <a:t>owners</a:t>
            </a:r>
            <a:r>
              <a:rPr lang="hu-HU" dirty="0"/>
              <a:t> of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companies</a:t>
            </a:r>
            <a:r>
              <a:rPr lang="hu-HU" dirty="0"/>
              <a:t> </a:t>
            </a:r>
          </a:p>
          <a:p>
            <a:pPr lvl="1"/>
            <a:r>
              <a:rPr lang="hu-HU" dirty="0"/>
              <a:t>Major </a:t>
            </a:r>
            <a:r>
              <a:rPr lang="hu-HU" dirty="0" err="1"/>
              <a:t>tax</a:t>
            </a:r>
            <a:r>
              <a:rPr lang="hu-HU" dirty="0"/>
              <a:t> </a:t>
            </a:r>
            <a:r>
              <a:rPr lang="hu-HU" dirty="0" err="1"/>
              <a:t>revenues</a:t>
            </a:r>
            <a:r>
              <a:rPr lang="hu-HU" dirty="0"/>
              <a:t> 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 err="1">
                <a:sym typeface="Wingdings" panose="05000000000000000000" pitchFamily="2" charset="2"/>
              </a:rPr>
              <a:t>Largest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expenditures</a:t>
            </a:r>
            <a:r>
              <a:rPr lang="hu-HU" dirty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Major </a:t>
            </a:r>
            <a:r>
              <a:rPr lang="hu-HU" dirty="0" err="1">
                <a:sym typeface="Wingdings" panose="05000000000000000000" pitchFamily="2" charset="2"/>
              </a:rPr>
              <a:t>impact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on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municipal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financial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system</a:t>
            </a:r>
            <a:r>
              <a:rPr lang="hu-HU" dirty="0">
                <a:sym typeface="Wingdings" panose="05000000000000000000" pitchFamily="2" charset="2"/>
              </a:rPr>
              <a:t> 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F5BCB06-6720-5A54-DC96-017F0FBD01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  <p:graphicFrame>
        <p:nvGraphicFramePr>
          <p:cNvPr id="7" name="Tartalom helye 6">
            <a:extLst>
              <a:ext uri="{FF2B5EF4-FFF2-40B4-BE49-F238E27FC236}">
                <a16:creationId xmlns:a16="http://schemas.microsoft.com/office/drawing/2014/main" id="{5CDF341C-03DE-5DCE-9024-8EC6486A495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2062800"/>
              </p:ext>
            </p:extLst>
          </p:nvPr>
        </p:nvGraphicFramePr>
        <p:xfrm>
          <a:off x="838200" y="1825625"/>
          <a:ext cx="5181600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43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443672-ED92-6861-3A65-3E54DE38C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Professional </a:t>
            </a:r>
            <a:r>
              <a:rPr lang="hu-HU" dirty="0" err="1"/>
              <a:t>supersivision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C96732-EAFA-6381-73F7-39779A010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3835"/>
          </a:xfrm>
        </p:spPr>
        <p:txBody>
          <a:bodyPr/>
          <a:lstStyle/>
          <a:p>
            <a:r>
              <a:rPr lang="hu-HU" dirty="0"/>
              <a:t>Professional </a:t>
            </a:r>
            <a:r>
              <a:rPr lang="hu-HU" dirty="0" err="1"/>
              <a:t>supervision</a:t>
            </a:r>
            <a:r>
              <a:rPr lang="hu-HU" dirty="0"/>
              <a:t>: </a:t>
            </a:r>
            <a:r>
              <a:rPr lang="hu-HU" dirty="0" err="1"/>
              <a:t>State</a:t>
            </a:r>
            <a:r>
              <a:rPr lang="hu-HU" dirty="0"/>
              <a:t> Audit Office of Hungary </a:t>
            </a:r>
          </a:p>
          <a:p>
            <a:r>
              <a:rPr lang="hu-HU" dirty="0" err="1"/>
              <a:t>Constititional</a:t>
            </a:r>
            <a:r>
              <a:rPr lang="hu-HU" dirty="0"/>
              <a:t> </a:t>
            </a:r>
            <a:r>
              <a:rPr lang="hu-HU" dirty="0" err="1"/>
              <a:t>background</a:t>
            </a:r>
            <a:r>
              <a:rPr lang="hu-HU" dirty="0"/>
              <a:t>: </a:t>
            </a:r>
            <a:r>
              <a:rPr lang="hu-HU" dirty="0" err="1"/>
              <a:t>control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legislative</a:t>
            </a:r>
            <a:r>
              <a:rPr lang="hu-HU" dirty="0"/>
              <a:t> </a:t>
            </a:r>
            <a:r>
              <a:rPr lang="hu-HU" dirty="0" err="1"/>
              <a:t>power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according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to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separation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powers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Wide </a:t>
            </a:r>
            <a:r>
              <a:rPr lang="hu-HU" dirty="0" err="1">
                <a:sym typeface="Wingdings" panose="05000000000000000000" pitchFamily="2" charset="2"/>
              </a:rPr>
              <a:t>powers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control</a:t>
            </a:r>
            <a:r>
              <a:rPr lang="hu-HU" dirty="0">
                <a:sym typeface="Wingdings" panose="05000000000000000000" pitchFamily="2" charset="2"/>
              </a:rPr>
              <a:t> </a:t>
            </a:r>
          </a:p>
          <a:p>
            <a:r>
              <a:rPr lang="hu-HU" dirty="0">
                <a:sym typeface="Wingdings" panose="05000000000000000000" pitchFamily="2" charset="2"/>
              </a:rPr>
              <a:t>Limited </a:t>
            </a:r>
            <a:r>
              <a:rPr lang="hu-HU" dirty="0" err="1">
                <a:sym typeface="Wingdings" panose="05000000000000000000" pitchFamily="2" charset="2"/>
              </a:rPr>
              <a:t>possibility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to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intervention</a:t>
            </a:r>
            <a:r>
              <a:rPr lang="hu-HU" dirty="0">
                <a:sym typeface="Wingdings" panose="05000000000000000000" pitchFamily="2" charset="2"/>
              </a:rPr>
              <a:t> 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0A47AFB-55C2-A5C1-FB93-8ECE9D6C4D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21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AA979B-6435-73E0-73C0-3FC46AD1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Control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Hungarian</a:t>
            </a:r>
            <a:r>
              <a:rPr lang="hu-HU" dirty="0"/>
              <a:t> </a:t>
            </a:r>
            <a:r>
              <a:rPr lang="hu-HU" dirty="0" err="1"/>
              <a:t>State</a:t>
            </a:r>
            <a:r>
              <a:rPr lang="hu-HU" dirty="0"/>
              <a:t> </a:t>
            </a:r>
            <a:r>
              <a:rPr lang="hu-HU" dirty="0" err="1"/>
              <a:t>Treasury</a:t>
            </a:r>
            <a:r>
              <a:rPr lang="hu-HU" dirty="0"/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ED2FA5-D648-0A60-CB0E-C1CA0DBDA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0255"/>
          </a:xfrm>
        </p:spPr>
        <p:txBody>
          <a:bodyPr>
            <a:normAutofit lnSpcReduction="10000"/>
          </a:bodyPr>
          <a:lstStyle/>
          <a:p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state</a:t>
            </a:r>
            <a:r>
              <a:rPr lang="hu-HU" dirty="0"/>
              <a:t> </a:t>
            </a:r>
            <a:r>
              <a:rPr lang="hu-HU" dirty="0" err="1"/>
              <a:t>subsidies</a:t>
            </a:r>
            <a:endParaRPr lang="hu-HU" dirty="0"/>
          </a:p>
          <a:p>
            <a:pPr lvl="1"/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forms</a:t>
            </a:r>
            <a:r>
              <a:rPr lang="hu-HU" dirty="0"/>
              <a:t> and </a:t>
            </a:r>
            <a:r>
              <a:rPr lang="hu-HU" dirty="0" err="1"/>
              <a:t>types</a:t>
            </a:r>
            <a:endParaRPr lang="hu-HU" dirty="0"/>
          </a:p>
          <a:p>
            <a:pPr lvl="1"/>
            <a:r>
              <a:rPr lang="hu-HU" dirty="0" err="1"/>
              <a:t>Mainly</a:t>
            </a:r>
            <a:r>
              <a:rPr lang="hu-HU" dirty="0"/>
              <a:t>: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population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service </a:t>
            </a:r>
            <a:r>
              <a:rPr lang="hu-HU" dirty="0" err="1"/>
              <a:t>recipients</a:t>
            </a:r>
            <a:endParaRPr lang="hu-HU" dirty="0"/>
          </a:p>
          <a:p>
            <a:pPr lvl="1"/>
            <a:r>
              <a:rPr lang="hu-HU" dirty="0" err="1"/>
              <a:t>Individual</a:t>
            </a:r>
            <a:r>
              <a:rPr lang="hu-HU" dirty="0"/>
              <a:t> </a:t>
            </a:r>
            <a:r>
              <a:rPr lang="hu-HU" dirty="0" err="1"/>
              <a:t>act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authorities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scope</a:t>
            </a:r>
            <a:r>
              <a:rPr lang="hu-HU" dirty="0"/>
              <a:t> CGAP </a:t>
            </a:r>
          </a:p>
          <a:p>
            <a:pPr lvl="1"/>
            <a:r>
              <a:rPr lang="hu-HU" dirty="0" err="1"/>
              <a:t>Judicial</a:t>
            </a:r>
            <a:r>
              <a:rPr lang="hu-HU" dirty="0"/>
              <a:t> </a:t>
            </a:r>
            <a:r>
              <a:rPr lang="hu-HU" dirty="0" err="1"/>
              <a:t>review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CACP </a:t>
            </a:r>
          </a:p>
          <a:p>
            <a:pPr lvl="1"/>
            <a:r>
              <a:rPr lang="hu-HU" dirty="0" err="1"/>
              <a:t>Special</a:t>
            </a:r>
            <a:r>
              <a:rPr lang="hu-HU" dirty="0"/>
              <a:t> </a:t>
            </a:r>
            <a:r>
              <a:rPr lang="hu-HU" dirty="0" err="1"/>
              <a:t>regulation</a:t>
            </a:r>
            <a:r>
              <a:rPr lang="hu-HU" dirty="0"/>
              <a:t>:</a:t>
            </a:r>
          </a:p>
          <a:p>
            <a:pPr lvl="2"/>
            <a:r>
              <a:rPr lang="hu-HU" dirty="0"/>
              <a:t>Rapid</a:t>
            </a:r>
          </a:p>
          <a:p>
            <a:pPr lvl="2"/>
            <a:r>
              <a:rPr lang="hu-HU" dirty="0" err="1"/>
              <a:t>Accountable</a:t>
            </a:r>
            <a:r>
              <a:rPr lang="hu-HU" dirty="0"/>
              <a:t> </a:t>
            </a:r>
          </a:p>
          <a:p>
            <a:pPr marL="914400" lvl="2" indent="0">
              <a:buNone/>
            </a:pPr>
            <a:r>
              <a:rPr lang="hu-HU" dirty="0"/>
              <a:t>Decision </a:t>
            </a:r>
            <a:r>
              <a:rPr lang="hu-HU" dirty="0" err="1"/>
              <a:t>making</a:t>
            </a:r>
            <a:r>
              <a:rPr lang="hu-HU" dirty="0"/>
              <a:t>  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893422A-98D2-2DE3-925D-874916A2B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1825625"/>
            <a:ext cx="5181600" cy="4170255"/>
          </a:xfrm>
        </p:spPr>
        <p:txBody>
          <a:bodyPr>
            <a:normAutofit lnSpcReduction="10000"/>
          </a:bodyPr>
          <a:lstStyle/>
          <a:p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EU co-</a:t>
            </a:r>
            <a:r>
              <a:rPr lang="hu-HU" dirty="0" err="1"/>
              <a:t>financed</a:t>
            </a:r>
            <a:r>
              <a:rPr lang="hu-HU" dirty="0"/>
              <a:t> </a:t>
            </a:r>
            <a:r>
              <a:rPr lang="hu-HU" dirty="0" err="1"/>
              <a:t>funds</a:t>
            </a:r>
            <a:endParaRPr lang="hu-HU" dirty="0"/>
          </a:p>
          <a:p>
            <a:pPr lvl="1"/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bodies</a:t>
            </a:r>
            <a:r>
              <a:rPr lang="hu-HU" dirty="0"/>
              <a:t> (</a:t>
            </a:r>
            <a:r>
              <a:rPr lang="hu-HU" dirty="0" err="1"/>
              <a:t>managing</a:t>
            </a:r>
            <a:r>
              <a:rPr lang="hu-HU" dirty="0"/>
              <a:t> </a:t>
            </a:r>
            <a:r>
              <a:rPr lang="hu-HU" dirty="0" err="1"/>
              <a:t>authorities</a:t>
            </a:r>
            <a:r>
              <a:rPr lang="hu-HU" dirty="0"/>
              <a:t>)</a:t>
            </a:r>
          </a:p>
          <a:p>
            <a:pPr lvl="1"/>
            <a:r>
              <a:rPr lang="hu-HU" dirty="0" err="1"/>
              <a:t>Hungarian</a:t>
            </a:r>
            <a:r>
              <a:rPr lang="hu-HU" dirty="0"/>
              <a:t> </a:t>
            </a:r>
            <a:r>
              <a:rPr lang="hu-HU" dirty="0" err="1"/>
              <a:t>State</a:t>
            </a:r>
            <a:r>
              <a:rPr lang="hu-HU" dirty="0"/>
              <a:t> </a:t>
            </a:r>
            <a:r>
              <a:rPr lang="hu-HU" dirty="0" err="1"/>
              <a:t>Treasury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a major </a:t>
            </a:r>
            <a:r>
              <a:rPr lang="hu-HU" dirty="0" err="1"/>
              <a:t>player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Mulitlayer</a:t>
            </a:r>
            <a:r>
              <a:rPr lang="hu-HU" dirty="0"/>
              <a:t> </a:t>
            </a:r>
            <a:r>
              <a:rPr lang="hu-HU" dirty="0" err="1"/>
              <a:t>regulation</a:t>
            </a:r>
            <a:r>
              <a:rPr lang="hu-HU" dirty="0"/>
              <a:t>: EU </a:t>
            </a:r>
            <a:r>
              <a:rPr lang="hu-HU" dirty="0" err="1"/>
              <a:t>regulations</a:t>
            </a:r>
            <a:r>
              <a:rPr lang="hu-HU" dirty="0"/>
              <a:t>, </a:t>
            </a:r>
            <a:r>
              <a:rPr lang="hu-HU" dirty="0" err="1"/>
              <a:t>Government</a:t>
            </a:r>
            <a:r>
              <a:rPr lang="hu-HU" dirty="0"/>
              <a:t> </a:t>
            </a:r>
            <a:r>
              <a:rPr lang="hu-HU" dirty="0" err="1"/>
              <a:t>decrees</a:t>
            </a:r>
            <a:r>
              <a:rPr lang="hu-HU" dirty="0"/>
              <a:t> and </a:t>
            </a:r>
            <a:r>
              <a:rPr lang="hu-HU" dirty="0" err="1"/>
              <a:t>even</a:t>
            </a:r>
            <a:r>
              <a:rPr lang="hu-HU" dirty="0"/>
              <a:t> </a:t>
            </a:r>
            <a:r>
              <a:rPr lang="hu-HU" dirty="0" err="1"/>
              <a:t>soft-law</a:t>
            </a:r>
            <a:r>
              <a:rPr lang="hu-HU" dirty="0"/>
              <a:t> </a:t>
            </a:r>
            <a:r>
              <a:rPr lang="hu-HU" dirty="0" err="1"/>
              <a:t>documents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Remedies</a:t>
            </a:r>
            <a:r>
              <a:rPr lang="hu-HU" dirty="0"/>
              <a:t> and </a:t>
            </a:r>
            <a:r>
              <a:rPr lang="hu-HU" dirty="0" err="1"/>
              <a:t>official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Important</a:t>
            </a:r>
            <a:r>
              <a:rPr lang="hu-HU" dirty="0"/>
              <a:t> </a:t>
            </a:r>
            <a:r>
              <a:rPr lang="hu-HU" dirty="0" err="1"/>
              <a:t>role</a:t>
            </a:r>
            <a:r>
              <a:rPr lang="hu-HU" dirty="0"/>
              <a:t>: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developments</a:t>
            </a:r>
            <a:r>
              <a:rPr lang="hu-HU" dirty="0"/>
              <a:t> and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sustainability</a:t>
            </a:r>
            <a:r>
              <a:rPr lang="hu-HU" dirty="0"/>
              <a:t>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0A02B38-1C72-D8AA-5BD1-3A8776EDD0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69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03D662-46EA-B6F5-EA8B-D502C2C2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Importance</a:t>
            </a:r>
            <a:r>
              <a:rPr lang="hu-HU" dirty="0"/>
              <a:t> of EU </a:t>
            </a:r>
            <a:r>
              <a:rPr lang="hu-HU" dirty="0" err="1"/>
              <a:t>funds</a:t>
            </a:r>
            <a:r>
              <a:rPr lang="hu-HU" dirty="0"/>
              <a:t> 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599796A-1CD9-C45D-961A-08FCCFA34B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Share</a:t>
            </a:r>
            <a:r>
              <a:rPr lang="hu-HU" dirty="0"/>
              <a:t> of EU co-</a:t>
            </a:r>
            <a:r>
              <a:rPr lang="hu-HU" dirty="0" err="1"/>
              <a:t>financed</a:t>
            </a:r>
            <a:r>
              <a:rPr lang="hu-HU" dirty="0"/>
              <a:t> project (in %) in </a:t>
            </a:r>
            <a:r>
              <a:rPr lang="hu-HU" dirty="0" err="1"/>
              <a:t>the</a:t>
            </a:r>
            <a:r>
              <a:rPr lang="hu-HU" dirty="0"/>
              <a:t> GDP of V4 </a:t>
            </a:r>
            <a:r>
              <a:rPr lang="hu-HU" dirty="0" err="1"/>
              <a:t>countries</a:t>
            </a:r>
            <a:r>
              <a:rPr lang="hu-HU" dirty="0"/>
              <a:t> (2014-2020)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8A14520-FD0B-F5E6-E5E2-68DF0CDB8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u-HU" dirty="0"/>
              <a:t>EU and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development</a:t>
            </a:r>
            <a:r>
              <a:rPr lang="hu-HU" dirty="0"/>
              <a:t> in Hungary 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A7C7D1A-3BE9-B784-890F-FF406163C3E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/>
              <a:t>Hungarian</a:t>
            </a:r>
            <a:r>
              <a:rPr lang="hu-HU" dirty="0"/>
              <a:t> </a:t>
            </a:r>
            <a:r>
              <a:rPr lang="hu-HU" dirty="0" err="1"/>
              <a:t>municipal</a:t>
            </a:r>
            <a:r>
              <a:rPr lang="hu-HU" dirty="0"/>
              <a:t> </a:t>
            </a:r>
            <a:r>
              <a:rPr lang="hu-HU" dirty="0" err="1"/>
              <a:t>developments</a:t>
            </a:r>
            <a:r>
              <a:rPr lang="hu-HU" dirty="0"/>
              <a:t>: </a:t>
            </a:r>
            <a:r>
              <a:rPr lang="hu-HU" dirty="0" err="1"/>
              <a:t>addicted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strike="sngStrike" dirty="0" err="1"/>
              <a:t>you</a:t>
            </a:r>
            <a:r>
              <a:rPr lang="hu-HU" dirty="0"/>
              <a:t> EU?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Main </a:t>
            </a:r>
            <a:r>
              <a:rPr lang="hu-HU" dirty="0" err="1"/>
              <a:t>Operative</a:t>
            </a:r>
            <a:r>
              <a:rPr lang="hu-HU" dirty="0"/>
              <a:t> </a:t>
            </a:r>
            <a:r>
              <a:rPr lang="hu-HU" dirty="0" err="1"/>
              <a:t>Programs</a:t>
            </a:r>
            <a:r>
              <a:rPr lang="hu-HU" dirty="0"/>
              <a:t>: TOP+,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even</a:t>
            </a:r>
            <a:r>
              <a:rPr lang="hu-HU" dirty="0"/>
              <a:t> EFOP+, IKOP+ etc. …</a:t>
            </a:r>
          </a:p>
          <a:p>
            <a:endParaRPr lang="hu-HU" dirty="0"/>
          </a:p>
        </p:txBody>
      </p:sp>
      <p:graphicFrame>
        <p:nvGraphicFramePr>
          <p:cNvPr id="7" name="Tartalom helye 4">
            <a:extLst>
              <a:ext uri="{FF2B5EF4-FFF2-40B4-BE49-F238E27FC236}">
                <a16:creationId xmlns:a16="http://schemas.microsoft.com/office/drawing/2014/main" id="{B4D0F601-52BC-4EFC-8D53-A635E10C2A8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7279255"/>
              </p:ext>
            </p:extLst>
          </p:nvPr>
        </p:nvGraphicFramePr>
        <p:xfrm>
          <a:off x="814388" y="2505075"/>
          <a:ext cx="5183188" cy="349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Addicted to You (Avicii song) - Wikipedia">
            <a:extLst>
              <a:ext uri="{FF2B5EF4-FFF2-40B4-BE49-F238E27FC236}">
                <a16:creationId xmlns:a16="http://schemas.microsoft.com/office/drawing/2014/main" id="{AAACA0BC-3012-7634-9120-B3CD672DF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044" y="3147325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A3789B5C-1014-FCB1-247B-154E9E27C0F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705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BDA980-1B44-7CE3-A543-C72BEDB8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Public </a:t>
            </a:r>
            <a:r>
              <a:rPr lang="hu-HU" dirty="0" err="1"/>
              <a:t>prosecutors</a:t>
            </a:r>
            <a:r>
              <a:rPr lang="hu-HU" dirty="0"/>
              <a:t> – a </a:t>
            </a:r>
            <a:r>
              <a:rPr lang="hu-HU" dirty="0" err="1"/>
              <a:t>complementary</a:t>
            </a:r>
            <a:r>
              <a:rPr lang="hu-HU" dirty="0"/>
              <a:t> </a:t>
            </a:r>
            <a:r>
              <a:rPr lang="hu-HU" dirty="0" err="1"/>
              <a:t>element</a:t>
            </a:r>
            <a:r>
              <a:rPr lang="hu-HU" dirty="0"/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289D024-2152-8F18-3783-A28DA1A74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0255"/>
          </a:xfrm>
        </p:spPr>
        <p:txBody>
          <a:bodyPr/>
          <a:lstStyle/>
          <a:p>
            <a:r>
              <a:rPr lang="hu-HU" dirty="0"/>
              <a:t>Public </a:t>
            </a:r>
            <a:r>
              <a:rPr lang="hu-HU" dirty="0" err="1"/>
              <a:t>prosecutors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protectors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public</a:t>
            </a:r>
            <a:r>
              <a:rPr lang="hu-HU" dirty="0"/>
              <a:t> interest (and </a:t>
            </a:r>
            <a:r>
              <a:rPr lang="hu-HU" dirty="0" err="1"/>
              <a:t>its</a:t>
            </a:r>
            <a:r>
              <a:rPr lang="hu-HU" dirty="0"/>
              <a:t> </a:t>
            </a:r>
            <a:r>
              <a:rPr lang="hu-HU" dirty="0" err="1"/>
              <a:t>roots</a:t>
            </a:r>
            <a:r>
              <a:rPr lang="hu-HU" dirty="0"/>
              <a:t>)</a:t>
            </a:r>
          </a:p>
          <a:p>
            <a:r>
              <a:rPr lang="hu-HU" dirty="0"/>
              <a:t>Public interest and </a:t>
            </a:r>
            <a:r>
              <a:rPr lang="hu-HU" dirty="0" err="1"/>
              <a:t>contracts</a:t>
            </a:r>
            <a:r>
              <a:rPr lang="hu-HU" dirty="0"/>
              <a:t> (</a:t>
            </a:r>
            <a:r>
              <a:rPr lang="hu-HU" dirty="0" err="1"/>
              <a:t>even</a:t>
            </a:r>
            <a:r>
              <a:rPr lang="hu-HU" dirty="0"/>
              <a:t> </a:t>
            </a:r>
            <a:r>
              <a:rPr lang="hu-HU" dirty="0" err="1"/>
              <a:t>governed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private</a:t>
            </a:r>
            <a:r>
              <a:rPr lang="hu-HU" dirty="0"/>
              <a:t> </a:t>
            </a:r>
            <a:r>
              <a:rPr lang="hu-HU" dirty="0" err="1"/>
              <a:t>law</a:t>
            </a:r>
            <a:r>
              <a:rPr lang="hu-HU" dirty="0"/>
              <a:t>)</a:t>
            </a:r>
          </a:p>
          <a:p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mechanisms</a:t>
            </a:r>
            <a:r>
              <a:rPr lang="hu-HU" dirty="0"/>
              <a:t> of </a:t>
            </a:r>
            <a:r>
              <a:rPr lang="hu-HU" dirty="0" err="1"/>
              <a:t>public</a:t>
            </a:r>
            <a:r>
              <a:rPr lang="hu-HU" dirty="0"/>
              <a:t> </a:t>
            </a:r>
            <a:r>
              <a:rPr lang="hu-HU" dirty="0" err="1"/>
              <a:t>prosecutors</a:t>
            </a:r>
            <a:r>
              <a:rPr lang="hu-HU" dirty="0"/>
              <a:t> </a:t>
            </a:r>
          </a:p>
          <a:p>
            <a:r>
              <a:rPr lang="hu-HU" dirty="0" err="1"/>
              <a:t>Impact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actions</a:t>
            </a:r>
            <a:r>
              <a:rPr lang="hu-HU" dirty="0"/>
              <a:t> of </a:t>
            </a:r>
            <a:r>
              <a:rPr lang="hu-HU" dirty="0" err="1"/>
              <a:t>public</a:t>
            </a:r>
            <a:r>
              <a:rPr lang="hu-HU" dirty="0"/>
              <a:t> </a:t>
            </a:r>
            <a:r>
              <a:rPr lang="hu-HU" dirty="0" err="1"/>
              <a:t>prosecutors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COMPLEMENTARY ELEMENT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0FFB1932-2F97-B7E5-993C-08E7A10342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  <p:sp>
        <p:nvSpPr>
          <p:cNvPr id="5" name="Nyíl: lefelé mutató 4">
            <a:extLst>
              <a:ext uri="{FF2B5EF4-FFF2-40B4-BE49-F238E27FC236}">
                <a16:creationId xmlns:a16="http://schemas.microsoft.com/office/drawing/2014/main" id="{87A77A00-EBB5-2250-E267-A0E79C51D969}"/>
              </a:ext>
            </a:extLst>
          </p:cNvPr>
          <p:cNvSpPr/>
          <p:nvPr/>
        </p:nvSpPr>
        <p:spPr>
          <a:xfrm>
            <a:off x="5901179" y="3959258"/>
            <a:ext cx="603316" cy="85680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6098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6FD027-0D84-8752-DF61-E9F05064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848" y="1033517"/>
            <a:ext cx="10515600" cy="2852737"/>
          </a:xfrm>
        </p:spPr>
        <p:txBody>
          <a:bodyPr/>
          <a:lstStyle/>
          <a:p>
            <a:r>
              <a:rPr lang="hu-HU" dirty="0" err="1">
                <a:solidFill>
                  <a:srgbClr val="012851"/>
                </a:solidFill>
              </a:rPr>
              <a:t>Closing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remarks</a:t>
            </a:r>
            <a:r>
              <a:rPr lang="hu-HU" dirty="0">
                <a:solidFill>
                  <a:srgbClr val="012851"/>
                </a:solidFill>
              </a:rPr>
              <a:t> 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7CA1C2E-7A33-9C56-4C11-A097A3F6E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3886254"/>
            <a:ext cx="10515600" cy="1500187"/>
          </a:xfrm>
        </p:spPr>
        <p:txBody>
          <a:bodyPr/>
          <a:lstStyle/>
          <a:p>
            <a:r>
              <a:rPr lang="hu-HU" dirty="0">
                <a:solidFill>
                  <a:srgbClr val="012851"/>
                </a:solidFill>
              </a:rPr>
              <a:t>A </a:t>
            </a:r>
            <a:r>
              <a:rPr lang="hu-HU" dirty="0" err="1">
                <a:solidFill>
                  <a:srgbClr val="012851"/>
                </a:solidFill>
              </a:rPr>
              <a:t>multilayer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system</a:t>
            </a:r>
            <a:endParaRPr lang="hu-HU" dirty="0">
              <a:solidFill>
                <a:srgbClr val="012851"/>
              </a:solidFill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E65C1FE0-4A38-2171-E813-F17C6EAADB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62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D19CDF-781C-FD01-7E01-98D71186A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12851"/>
                </a:solidFill>
              </a:rPr>
              <a:t>A </a:t>
            </a:r>
            <a:r>
              <a:rPr lang="hu-HU" dirty="0" err="1">
                <a:solidFill>
                  <a:srgbClr val="012851"/>
                </a:solidFill>
              </a:rPr>
              <a:t>multilayer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system</a:t>
            </a:r>
            <a:endParaRPr lang="hu-HU" dirty="0">
              <a:solidFill>
                <a:srgbClr val="012851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0E9516F-5890-8CC0-BFFF-4758AE439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248"/>
            <a:ext cx="10879318" cy="4351338"/>
          </a:xfrm>
        </p:spPr>
        <p:txBody>
          <a:bodyPr>
            <a:normAutofit/>
          </a:bodyPr>
          <a:lstStyle/>
          <a:p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Traditional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continental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aprroach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                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blurring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boundaries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</a:t>
            </a:r>
          </a:p>
          <a:p>
            <a:pPr marL="0" indent="0">
              <a:buNone/>
            </a:pPr>
            <a:endParaRPr lang="hu-HU" dirty="0">
              <a:solidFill>
                <a:srgbClr val="012851"/>
              </a:solidFill>
              <a:sym typeface="Wingdings" panose="05000000000000000000" pitchFamily="2" charset="2"/>
            </a:endParaRPr>
          </a:p>
          <a:p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End of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the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traditional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dogmatics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                 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innovative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solutions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</a:t>
            </a:r>
          </a:p>
          <a:p>
            <a:pPr marL="0" indent="0">
              <a:buNone/>
            </a:pPr>
            <a:endParaRPr lang="hu-HU" dirty="0">
              <a:solidFill>
                <a:srgbClr val="012851"/>
              </a:solidFill>
              <a:sym typeface="Wingdings" panose="05000000000000000000" pitchFamily="2" charset="2"/>
            </a:endParaRPr>
          </a:p>
          <a:p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Tools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for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sustainable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municipal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finances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    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decreasing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autonomy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 </a:t>
            </a:r>
          </a:p>
          <a:p>
            <a:pPr marL="0" indent="0">
              <a:buNone/>
            </a:pPr>
            <a:endParaRPr lang="hu-HU" dirty="0">
              <a:solidFill>
                <a:srgbClr val="012851"/>
              </a:solidFill>
              <a:sym typeface="Wingdings" panose="05000000000000000000" pitchFamily="2" charset="2"/>
            </a:endParaRPr>
          </a:p>
          <a:p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Inbnovative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tools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and ICT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solutions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     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new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forms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of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centralisation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(?)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D41C67FB-3ED2-2A81-8A21-06846A8507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  <p:sp>
        <p:nvSpPr>
          <p:cNvPr id="5" name="Nyíl: balra-jobbra mutató 4">
            <a:extLst>
              <a:ext uri="{FF2B5EF4-FFF2-40B4-BE49-F238E27FC236}">
                <a16:creationId xmlns:a16="http://schemas.microsoft.com/office/drawing/2014/main" id="{FA495ABD-B0F7-6AF8-2B5C-73863E05F020}"/>
              </a:ext>
            </a:extLst>
          </p:cNvPr>
          <p:cNvSpPr/>
          <p:nvPr/>
        </p:nvSpPr>
        <p:spPr>
          <a:xfrm>
            <a:off x="6563400" y="1907782"/>
            <a:ext cx="936396" cy="22624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balra-jobbra mutató 5">
            <a:extLst>
              <a:ext uri="{FF2B5EF4-FFF2-40B4-BE49-F238E27FC236}">
                <a16:creationId xmlns:a16="http://schemas.microsoft.com/office/drawing/2014/main" id="{26D34A02-1A08-D06A-2FFF-997B3E8D0D79}"/>
              </a:ext>
            </a:extLst>
          </p:cNvPr>
          <p:cNvSpPr/>
          <p:nvPr/>
        </p:nvSpPr>
        <p:spPr>
          <a:xfrm>
            <a:off x="6563400" y="2925452"/>
            <a:ext cx="936396" cy="22624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balra-jobbra mutató 6">
            <a:extLst>
              <a:ext uri="{FF2B5EF4-FFF2-40B4-BE49-F238E27FC236}">
                <a16:creationId xmlns:a16="http://schemas.microsoft.com/office/drawing/2014/main" id="{B9FF7147-F82F-D114-D96B-E2FD0A6F7ADB}"/>
              </a:ext>
            </a:extLst>
          </p:cNvPr>
          <p:cNvSpPr/>
          <p:nvPr/>
        </p:nvSpPr>
        <p:spPr>
          <a:xfrm>
            <a:off x="7334827" y="3706305"/>
            <a:ext cx="329938" cy="22624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balra-jobbra mutató 7">
            <a:extLst>
              <a:ext uri="{FF2B5EF4-FFF2-40B4-BE49-F238E27FC236}">
                <a16:creationId xmlns:a16="http://schemas.microsoft.com/office/drawing/2014/main" id="{8F5C3575-8CF6-D17F-9FFE-9C42A9B41962}"/>
              </a:ext>
            </a:extLst>
          </p:cNvPr>
          <p:cNvSpPr/>
          <p:nvPr/>
        </p:nvSpPr>
        <p:spPr>
          <a:xfrm>
            <a:off x="6636470" y="4716544"/>
            <a:ext cx="489396" cy="22624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4637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F630B10B-60BF-A84E-9096-D952E0861A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468" y="0"/>
            <a:ext cx="12187063" cy="6857998"/>
          </a:xfrm>
          <a:prstGeom prst="rect">
            <a:avLst/>
          </a:prstGeo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723898" y="2590095"/>
            <a:ext cx="10744202" cy="1796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5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Thank</a:t>
            </a:r>
            <a:r>
              <a:rPr lang="hu-HU" sz="5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5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hu-HU" sz="5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</a:t>
            </a:r>
            <a:r>
              <a:rPr lang="hu-HU" sz="5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hu-HU" sz="5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5400" spc="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attention</a:t>
            </a:r>
            <a:r>
              <a:rPr lang="hu-HU" sz="5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hu-HU" sz="5400" dirty="0">
              <a:solidFill>
                <a:schemeClr val="bg1"/>
              </a:solidFill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AA9478DD-715D-4A8A-A6BD-85A4F855DF8E}"/>
              </a:ext>
            </a:extLst>
          </p:cNvPr>
          <p:cNvSpPr txBox="1">
            <a:spLocks/>
          </p:cNvSpPr>
          <p:nvPr/>
        </p:nvSpPr>
        <p:spPr>
          <a:xfrm>
            <a:off x="723899" y="3902149"/>
            <a:ext cx="7365636" cy="969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endParaRPr lang="hu-HU" sz="12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5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0B6499-BD43-33CA-3062-5D90F0CB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671497"/>
            <a:ext cx="10515600" cy="2852737"/>
          </a:xfrm>
        </p:spPr>
        <p:txBody>
          <a:bodyPr/>
          <a:lstStyle/>
          <a:p>
            <a:r>
              <a:rPr lang="hu-HU" dirty="0" err="1">
                <a:solidFill>
                  <a:srgbClr val="012851"/>
                </a:solidFill>
              </a:rPr>
              <a:t>Introduction</a:t>
            </a:r>
            <a:r>
              <a:rPr lang="hu-HU" dirty="0">
                <a:solidFill>
                  <a:srgbClr val="012851"/>
                </a:solidFill>
              </a:rPr>
              <a:t>, </a:t>
            </a:r>
            <a:r>
              <a:rPr lang="hu-HU" dirty="0" err="1">
                <a:solidFill>
                  <a:srgbClr val="012851"/>
                </a:solidFill>
              </a:rPr>
              <a:t>methodology</a:t>
            </a:r>
            <a:endParaRPr lang="hu-HU" dirty="0">
              <a:solidFill>
                <a:srgbClr val="012851"/>
              </a:solidFill>
            </a:endParaRP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4358A36-7F5B-2214-00CF-290831C6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3524234"/>
            <a:ext cx="10515600" cy="1500187"/>
          </a:xfrm>
        </p:spPr>
        <p:txBody>
          <a:bodyPr/>
          <a:lstStyle/>
          <a:p>
            <a:r>
              <a:rPr lang="hu-HU" dirty="0">
                <a:solidFill>
                  <a:srgbClr val="012851"/>
                </a:solidFill>
              </a:rPr>
              <a:t>Önkormányzatiság, közszolgáltatások, összehasonlító módszertan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FEA28E8-DA65-5C18-2174-1D39CAEE49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9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B5EE5-3BEC-B37F-2326-0D992C0ED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Methodological</a:t>
            </a:r>
            <a:r>
              <a:rPr lang="hu-HU" dirty="0"/>
              <a:t> </a:t>
            </a:r>
            <a:r>
              <a:rPr lang="hu-HU" dirty="0" err="1"/>
              <a:t>issues</a:t>
            </a:r>
            <a:r>
              <a:rPr lang="hu-HU" dirty="0"/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08F822B-2C1A-D061-C720-09ED94318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94408"/>
          </a:xfrm>
        </p:spPr>
        <p:txBody>
          <a:bodyPr/>
          <a:lstStyle/>
          <a:p>
            <a:r>
              <a:rPr lang="hu-HU" sz="3200" dirty="0"/>
              <a:t>The </a:t>
            </a:r>
            <a:r>
              <a:rPr lang="hu-HU" sz="3200" dirty="0" err="1"/>
              <a:t>primary</a:t>
            </a:r>
            <a:r>
              <a:rPr lang="hu-HU" sz="3200" dirty="0"/>
              <a:t> </a:t>
            </a:r>
            <a:r>
              <a:rPr lang="hu-HU" sz="3200" dirty="0" err="1"/>
              <a:t>methodology</a:t>
            </a:r>
            <a:r>
              <a:rPr lang="hu-HU" sz="3200" dirty="0"/>
              <a:t> of </a:t>
            </a:r>
            <a:r>
              <a:rPr lang="hu-HU" sz="3200" dirty="0" err="1"/>
              <a:t>this</a:t>
            </a:r>
            <a:r>
              <a:rPr lang="hu-HU" sz="3200" dirty="0"/>
              <a:t> </a:t>
            </a:r>
            <a:r>
              <a:rPr lang="hu-HU" sz="3200" dirty="0" err="1"/>
              <a:t>presentation</a:t>
            </a:r>
            <a:r>
              <a:rPr lang="hu-HU" sz="3200" dirty="0"/>
              <a:t>: </a:t>
            </a:r>
            <a:r>
              <a:rPr lang="hu-HU" sz="3200" b="1" dirty="0" err="1"/>
              <a:t>institutional</a:t>
            </a:r>
            <a:endParaRPr lang="hu-HU" sz="3200" b="1" dirty="0"/>
          </a:p>
          <a:p>
            <a:r>
              <a:rPr lang="hu-HU" sz="3200" dirty="0" err="1"/>
              <a:t>Primarily</a:t>
            </a:r>
            <a:r>
              <a:rPr lang="hu-HU" sz="3200" dirty="0"/>
              <a:t>: </a:t>
            </a:r>
            <a:r>
              <a:rPr lang="hu-HU" sz="3200" dirty="0" err="1"/>
              <a:t>jurisprudence</a:t>
            </a:r>
            <a:r>
              <a:rPr lang="hu-HU" sz="3200" dirty="0"/>
              <a:t> (</a:t>
            </a:r>
            <a:r>
              <a:rPr lang="hu-HU" sz="3200" dirty="0" err="1"/>
              <a:t>based</a:t>
            </a:r>
            <a:r>
              <a:rPr lang="hu-HU" sz="3200" dirty="0"/>
              <a:t> </a:t>
            </a:r>
            <a:r>
              <a:rPr lang="hu-HU" sz="3200" dirty="0" err="1"/>
              <a:t>on</a:t>
            </a:r>
            <a:r>
              <a:rPr lang="hu-HU" sz="3200" dirty="0"/>
              <a:t> </a:t>
            </a:r>
            <a:r>
              <a:rPr lang="hu-HU" sz="3200" dirty="0" err="1"/>
              <a:t>continental</a:t>
            </a:r>
            <a:r>
              <a:rPr lang="hu-HU" sz="3200" dirty="0"/>
              <a:t> </a:t>
            </a:r>
            <a:r>
              <a:rPr lang="hu-HU" sz="3200" dirty="0" err="1"/>
              <a:t>approach</a:t>
            </a:r>
            <a:r>
              <a:rPr lang="hu-HU" sz="3200" dirty="0"/>
              <a:t>), </a:t>
            </a:r>
            <a:r>
              <a:rPr lang="hu-HU" sz="3200" dirty="0" err="1"/>
              <a:t>but</a:t>
            </a:r>
            <a:r>
              <a:rPr lang="hu-HU" sz="3200" dirty="0"/>
              <a:t> </a:t>
            </a:r>
            <a:r>
              <a:rPr lang="hu-HU" sz="3200" dirty="0" err="1"/>
              <a:t>even</a:t>
            </a:r>
            <a:r>
              <a:rPr lang="hu-HU" sz="3200" dirty="0"/>
              <a:t> </a:t>
            </a:r>
            <a:r>
              <a:rPr lang="hu-HU" sz="3200" dirty="0" err="1"/>
              <a:t>administrative</a:t>
            </a:r>
            <a:r>
              <a:rPr lang="hu-HU" sz="3200" dirty="0"/>
              <a:t> </a:t>
            </a:r>
            <a:r>
              <a:rPr lang="hu-HU" sz="3200" dirty="0" err="1"/>
              <a:t>sciences</a:t>
            </a:r>
            <a:r>
              <a:rPr lang="hu-HU" sz="3200" dirty="0"/>
              <a:t> </a:t>
            </a:r>
            <a:endParaRPr lang="hu-HU" sz="3200" b="1" dirty="0"/>
          </a:p>
          <a:p>
            <a:r>
              <a:rPr lang="hu-HU" sz="3200" dirty="0" err="1"/>
              <a:t>Partially</a:t>
            </a:r>
            <a:r>
              <a:rPr lang="hu-HU" sz="3200" dirty="0"/>
              <a:t>: </a:t>
            </a:r>
            <a:r>
              <a:rPr lang="hu-HU" sz="3200" dirty="0" err="1"/>
              <a:t>data</a:t>
            </a:r>
            <a:r>
              <a:rPr lang="hu-HU" sz="3200" dirty="0"/>
              <a:t> </a:t>
            </a:r>
            <a:r>
              <a:rPr lang="hu-HU" sz="3200" dirty="0" err="1"/>
              <a:t>on</a:t>
            </a:r>
            <a:r>
              <a:rPr lang="hu-HU" sz="3200" dirty="0"/>
              <a:t> </a:t>
            </a:r>
            <a:r>
              <a:rPr lang="hu-HU" sz="3200" dirty="0" err="1"/>
              <a:t>economic</a:t>
            </a:r>
            <a:r>
              <a:rPr lang="hu-HU" sz="3200" dirty="0"/>
              <a:t> </a:t>
            </a:r>
            <a:r>
              <a:rPr lang="hu-HU" sz="3200" dirty="0" err="1"/>
              <a:t>outputs</a:t>
            </a:r>
            <a:r>
              <a:rPr lang="hu-HU" sz="3200" dirty="0"/>
              <a:t> and </a:t>
            </a:r>
            <a:r>
              <a:rPr lang="hu-HU" sz="3200" dirty="0" err="1"/>
              <a:t>revenues</a:t>
            </a:r>
            <a:r>
              <a:rPr lang="hu-HU" sz="3200" dirty="0"/>
              <a:t>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F7BAD05D-0F22-49FD-7750-94EE258F7D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A85C07-D2EE-363C-631C-E64B27D0B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012851"/>
                </a:solidFill>
              </a:rPr>
              <a:t>Importance</a:t>
            </a:r>
            <a:r>
              <a:rPr lang="hu-HU" dirty="0">
                <a:solidFill>
                  <a:srgbClr val="012851"/>
                </a:solidFill>
              </a:rPr>
              <a:t> of </a:t>
            </a:r>
            <a:r>
              <a:rPr lang="hu-HU" dirty="0" err="1">
                <a:solidFill>
                  <a:srgbClr val="012851"/>
                </a:solidFill>
              </a:rPr>
              <a:t>the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topic</a:t>
            </a:r>
            <a:r>
              <a:rPr lang="hu-HU" dirty="0">
                <a:solidFill>
                  <a:srgbClr val="012851"/>
                </a:solidFill>
              </a:rPr>
              <a:t>  </a:t>
            </a:r>
            <a:endParaRPr lang="hu-HU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E465F41B-9156-ACC6-1BEC-783E6D4E4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872363"/>
              </p:ext>
            </p:extLst>
          </p:nvPr>
        </p:nvGraphicFramePr>
        <p:xfrm>
          <a:off x="838199" y="161308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Kép 3">
            <a:extLst>
              <a:ext uri="{FF2B5EF4-FFF2-40B4-BE49-F238E27FC236}">
                <a16:creationId xmlns:a16="http://schemas.microsoft.com/office/drawing/2014/main" id="{B2C7541E-8B15-1B0F-32FD-63C0C8C84B1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2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93BB75-8590-10C7-03CF-FDD8B45F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municipalities</a:t>
            </a:r>
            <a:r>
              <a:rPr lang="hu-HU" dirty="0"/>
              <a:t> in </a:t>
            </a:r>
            <a:r>
              <a:rPr lang="hu-HU" dirty="0" err="1"/>
              <a:t>national</a:t>
            </a:r>
            <a:r>
              <a:rPr lang="hu-HU" dirty="0"/>
              <a:t> </a:t>
            </a:r>
            <a:r>
              <a:rPr lang="hu-HU" dirty="0" err="1"/>
              <a:t>economic</a:t>
            </a:r>
            <a:r>
              <a:rPr lang="hu-HU" dirty="0"/>
              <a:t> </a:t>
            </a:r>
            <a:r>
              <a:rPr lang="hu-HU" dirty="0" err="1"/>
              <a:t>systems</a:t>
            </a:r>
            <a:r>
              <a:rPr lang="hu-HU" dirty="0"/>
              <a:t> 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08A9FC-68C7-C062-CD37-D60001173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transforming</a:t>
            </a:r>
            <a:r>
              <a:rPr lang="hu-HU" dirty="0"/>
              <a:t> </a:t>
            </a:r>
            <a:r>
              <a:rPr lang="hu-HU" dirty="0" err="1"/>
              <a:t>role</a:t>
            </a:r>
            <a:r>
              <a:rPr lang="hu-HU" dirty="0"/>
              <a:t> (</a:t>
            </a:r>
            <a:r>
              <a:rPr lang="hu-HU" dirty="0" err="1"/>
              <a:t>slight</a:t>
            </a:r>
            <a:r>
              <a:rPr lang="hu-HU" dirty="0"/>
              <a:t> </a:t>
            </a:r>
            <a:r>
              <a:rPr lang="hu-HU" dirty="0" err="1"/>
              <a:t>centralisation</a:t>
            </a:r>
            <a:r>
              <a:rPr lang="hu-HU" dirty="0"/>
              <a:t> in Europe, </a:t>
            </a:r>
            <a:r>
              <a:rPr lang="hu-HU" dirty="0" err="1"/>
              <a:t>radical</a:t>
            </a:r>
            <a:r>
              <a:rPr lang="hu-HU" dirty="0"/>
              <a:t> in Hungary…)</a:t>
            </a:r>
          </a:p>
          <a:p>
            <a:r>
              <a:rPr lang="hu-HU" dirty="0" err="1"/>
              <a:t>Even</a:t>
            </a:r>
            <a:r>
              <a:rPr lang="hu-HU" dirty="0"/>
              <a:t> in Hungary: </a:t>
            </a:r>
            <a:r>
              <a:rPr lang="hu-HU" dirty="0" err="1"/>
              <a:t>important</a:t>
            </a:r>
            <a:r>
              <a:rPr lang="hu-HU" dirty="0"/>
              <a:t> </a:t>
            </a:r>
            <a:r>
              <a:rPr lang="hu-HU" dirty="0" err="1"/>
              <a:t>role</a:t>
            </a:r>
            <a:r>
              <a:rPr lang="hu-HU" dirty="0"/>
              <a:t> in </a:t>
            </a:r>
            <a:r>
              <a:rPr lang="hu-HU" dirty="0" err="1"/>
              <a:t>national</a:t>
            </a:r>
            <a:r>
              <a:rPr lang="hu-HU" dirty="0"/>
              <a:t> </a:t>
            </a:r>
            <a:r>
              <a:rPr lang="hu-HU" dirty="0" err="1"/>
              <a:t>economic</a:t>
            </a:r>
            <a:r>
              <a:rPr lang="hu-HU" dirty="0"/>
              <a:t> </a:t>
            </a:r>
            <a:r>
              <a:rPr lang="hu-HU" dirty="0" err="1"/>
              <a:t>system</a:t>
            </a:r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54F21E0C-BEF4-768E-317A-3BC4B7D066B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608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4F8046-BCF9-1089-3DBD-11D4636D0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395" y="199337"/>
            <a:ext cx="10515600" cy="1325563"/>
          </a:xfrm>
        </p:spPr>
        <p:txBody>
          <a:bodyPr/>
          <a:lstStyle/>
          <a:p>
            <a:r>
              <a:rPr lang="hu-HU" dirty="0" err="1">
                <a:solidFill>
                  <a:srgbClr val="012851"/>
                </a:solidFill>
              </a:rPr>
              <a:t>Dogmatical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background</a:t>
            </a:r>
            <a:r>
              <a:rPr lang="hu-HU" dirty="0">
                <a:solidFill>
                  <a:srgbClr val="012851"/>
                </a:solidFill>
              </a:rPr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3E0A3E-706F-AFBD-8D85-C21C9854F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9"/>
            <a:ext cx="5181600" cy="4305192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>
                <a:solidFill>
                  <a:srgbClr val="012851"/>
                </a:solidFill>
              </a:rPr>
              <a:t>Dual</a:t>
            </a:r>
            <a:r>
              <a:rPr lang="hu-HU" dirty="0">
                <a:solidFill>
                  <a:srgbClr val="012851"/>
                </a:solidFill>
              </a:rPr>
              <a:t> and </a:t>
            </a:r>
            <a:r>
              <a:rPr lang="hu-HU" dirty="0" err="1">
                <a:solidFill>
                  <a:srgbClr val="012851"/>
                </a:solidFill>
              </a:rPr>
              <a:t>monist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systems</a:t>
            </a:r>
            <a:endParaRPr lang="hu-HU" dirty="0">
              <a:solidFill>
                <a:srgbClr val="012851"/>
              </a:solidFill>
            </a:endParaRPr>
          </a:p>
          <a:p>
            <a:r>
              <a:rPr lang="hu-HU" dirty="0" err="1">
                <a:solidFill>
                  <a:srgbClr val="012851"/>
                </a:solidFill>
              </a:rPr>
              <a:t>Monist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system</a:t>
            </a:r>
            <a:r>
              <a:rPr lang="hu-HU" dirty="0">
                <a:solidFill>
                  <a:srgbClr val="012851"/>
                </a:solidFill>
              </a:rPr>
              <a:t>: </a:t>
            </a:r>
            <a:r>
              <a:rPr lang="hu-HU" dirty="0" err="1">
                <a:solidFill>
                  <a:srgbClr val="012851"/>
                </a:solidFill>
              </a:rPr>
              <a:t>common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law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systems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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sectoral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control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(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central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government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and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its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agencies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)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based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on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sectoral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legislation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Dual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system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: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distinction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between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legal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and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professional</a:t>
            </a:r>
            <a:r>
              <a:rPr lang="hu-HU" dirty="0">
                <a:solidFill>
                  <a:srgbClr val="012851"/>
                </a:solidFill>
                <a:sym typeface="Wingdings" panose="05000000000000000000" pitchFamily="2" charset="2"/>
              </a:rPr>
              <a:t> </a:t>
            </a:r>
            <a:r>
              <a:rPr lang="hu-HU" dirty="0" err="1">
                <a:solidFill>
                  <a:srgbClr val="012851"/>
                </a:solidFill>
                <a:sym typeface="Wingdings" panose="05000000000000000000" pitchFamily="2" charset="2"/>
              </a:rPr>
              <a:t>control</a:t>
            </a:r>
            <a:endParaRPr lang="hu-HU" dirty="0">
              <a:solidFill>
                <a:srgbClr val="012851"/>
              </a:solidFill>
              <a:sym typeface="Wingdings" panose="05000000000000000000" pitchFamily="2" charset="2"/>
            </a:endParaRPr>
          </a:p>
          <a:p>
            <a:r>
              <a:rPr lang="hu-HU" dirty="0">
                <a:solidFill>
                  <a:srgbClr val="012851"/>
                </a:solidFill>
              </a:rPr>
              <a:t>Professional </a:t>
            </a:r>
            <a:r>
              <a:rPr lang="hu-HU" dirty="0" err="1">
                <a:solidFill>
                  <a:srgbClr val="012851"/>
                </a:solidFill>
              </a:rPr>
              <a:t>control</a:t>
            </a:r>
            <a:r>
              <a:rPr lang="hu-HU" dirty="0">
                <a:solidFill>
                  <a:srgbClr val="012851"/>
                </a:solidFill>
              </a:rPr>
              <a:t>:</a:t>
            </a:r>
          </a:p>
          <a:p>
            <a:pPr lvl="1"/>
            <a:r>
              <a:rPr lang="hu-HU" dirty="0" err="1">
                <a:solidFill>
                  <a:srgbClr val="012851"/>
                </a:solidFill>
              </a:rPr>
              <a:t>Delegated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state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tasks</a:t>
            </a:r>
            <a:endParaRPr lang="hu-HU" dirty="0">
              <a:solidFill>
                <a:srgbClr val="012851"/>
              </a:solidFill>
            </a:endParaRPr>
          </a:p>
          <a:p>
            <a:pPr lvl="1"/>
            <a:r>
              <a:rPr lang="hu-HU" dirty="0" err="1">
                <a:solidFill>
                  <a:srgbClr val="012851"/>
                </a:solidFill>
              </a:rPr>
              <a:t>Municipal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finances</a:t>
            </a:r>
            <a:r>
              <a:rPr lang="hu-HU" dirty="0">
                <a:solidFill>
                  <a:srgbClr val="012851"/>
                </a:solidFill>
              </a:rPr>
              <a:t>: </a:t>
            </a:r>
            <a:r>
              <a:rPr lang="hu-HU" dirty="0" err="1">
                <a:solidFill>
                  <a:srgbClr val="012851"/>
                </a:solidFill>
              </a:rPr>
              <a:t>other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brances</a:t>
            </a:r>
            <a:r>
              <a:rPr lang="hu-HU" dirty="0">
                <a:solidFill>
                  <a:srgbClr val="012851"/>
                </a:solidFill>
              </a:rPr>
              <a:t> of </a:t>
            </a:r>
            <a:r>
              <a:rPr lang="hu-HU" dirty="0" err="1">
                <a:solidFill>
                  <a:srgbClr val="012851"/>
                </a:solidFill>
              </a:rPr>
              <a:t>power</a:t>
            </a:r>
            <a:r>
              <a:rPr lang="hu-HU" dirty="0">
                <a:solidFill>
                  <a:srgbClr val="012851"/>
                </a:solidFill>
              </a:rPr>
              <a:t> 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B0653F61-09FC-60D2-A572-32966839E3F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54376747"/>
              </p:ext>
            </p:extLst>
          </p:nvPr>
        </p:nvGraphicFramePr>
        <p:xfrm>
          <a:off x="6172200" y="1442301"/>
          <a:ext cx="5181600" cy="4734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4">
            <a:extLst>
              <a:ext uri="{FF2B5EF4-FFF2-40B4-BE49-F238E27FC236}">
                <a16:creationId xmlns:a16="http://schemas.microsoft.com/office/drawing/2014/main" id="{F74249E2-71F6-C0A2-FEF7-EF538AD2949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357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929F960-2326-C7D8-8987-7EA900274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hu-HU" sz="5200" dirty="0">
                <a:solidFill>
                  <a:srgbClr val="012851"/>
                </a:solidFill>
              </a:rPr>
              <a:t>Research </a:t>
            </a:r>
            <a:r>
              <a:rPr lang="hu-HU" sz="5200" dirty="0" err="1">
                <a:solidFill>
                  <a:srgbClr val="012851"/>
                </a:solidFill>
              </a:rPr>
              <a:t>questions</a:t>
            </a:r>
            <a:r>
              <a:rPr lang="hu-HU" sz="5200" dirty="0">
                <a:solidFill>
                  <a:srgbClr val="012851"/>
                </a:solidFill>
              </a:rPr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8F7E47-22A4-4D88-618E-17460BD8F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2" y="1899005"/>
            <a:ext cx="5164645" cy="3597254"/>
          </a:xfrm>
        </p:spPr>
        <p:txBody>
          <a:bodyPr>
            <a:normAutofit/>
          </a:bodyPr>
          <a:lstStyle/>
          <a:p>
            <a:r>
              <a:rPr lang="hu-HU" sz="3200" dirty="0" err="1">
                <a:solidFill>
                  <a:srgbClr val="012851"/>
                </a:solidFill>
              </a:rPr>
              <a:t>Role</a:t>
            </a:r>
            <a:r>
              <a:rPr lang="hu-HU" sz="3200" dirty="0">
                <a:solidFill>
                  <a:srgbClr val="012851"/>
                </a:solidFill>
              </a:rPr>
              <a:t> of </a:t>
            </a:r>
            <a:r>
              <a:rPr lang="hu-HU" sz="3200" dirty="0" err="1">
                <a:solidFill>
                  <a:srgbClr val="012851"/>
                </a:solidFill>
              </a:rPr>
              <a:t>miunicipalities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</a:p>
          <a:p>
            <a:r>
              <a:rPr lang="hu-HU" sz="3200" dirty="0" err="1">
                <a:solidFill>
                  <a:srgbClr val="012851"/>
                </a:solidFill>
              </a:rPr>
              <a:t>Sustainability</a:t>
            </a:r>
            <a:r>
              <a:rPr lang="hu-HU" sz="3200" dirty="0">
                <a:solidFill>
                  <a:srgbClr val="012851"/>
                </a:solidFill>
              </a:rPr>
              <a:t> of </a:t>
            </a:r>
            <a:r>
              <a:rPr lang="hu-HU" sz="3200" dirty="0" err="1">
                <a:solidFill>
                  <a:srgbClr val="012851"/>
                </a:solidFill>
              </a:rPr>
              <a:t>municipal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finances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</a:p>
          <a:p>
            <a:r>
              <a:rPr lang="hu-HU" sz="3200" dirty="0" err="1">
                <a:solidFill>
                  <a:srgbClr val="012851"/>
                </a:solidFill>
              </a:rPr>
              <a:t>External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control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as</a:t>
            </a:r>
            <a:r>
              <a:rPr lang="hu-HU" sz="3200" dirty="0">
                <a:solidFill>
                  <a:srgbClr val="012851"/>
                </a:solidFill>
              </a:rPr>
              <a:t> a </a:t>
            </a:r>
            <a:r>
              <a:rPr lang="hu-HU" sz="3200" dirty="0" err="1">
                <a:solidFill>
                  <a:srgbClr val="012851"/>
                </a:solidFill>
              </a:rPr>
              <a:t>tool</a:t>
            </a:r>
            <a:r>
              <a:rPr lang="hu-HU" sz="3200" dirty="0">
                <a:solidFill>
                  <a:srgbClr val="012851"/>
                </a:solidFill>
              </a:rPr>
              <a:t> for </a:t>
            </a:r>
            <a:r>
              <a:rPr lang="hu-HU" sz="3200" dirty="0" err="1">
                <a:solidFill>
                  <a:srgbClr val="012851"/>
                </a:solidFill>
              </a:rPr>
              <a:t>sustainabilty</a:t>
            </a:r>
            <a:endParaRPr lang="hu-HU" sz="3200" dirty="0">
              <a:solidFill>
                <a:srgbClr val="012851"/>
              </a:solidFill>
            </a:endParaRPr>
          </a:p>
          <a:p>
            <a:r>
              <a:rPr lang="hu-HU" sz="3200" dirty="0" err="1">
                <a:solidFill>
                  <a:srgbClr val="012851"/>
                </a:solidFill>
              </a:rPr>
              <a:t>Different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types</a:t>
            </a:r>
            <a:r>
              <a:rPr lang="hu-HU" sz="3200" dirty="0">
                <a:solidFill>
                  <a:srgbClr val="012851"/>
                </a:solidFill>
              </a:rPr>
              <a:t> of </a:t>
            </a:r>
            <a:r>
              <a:rPr lang="hu-HU" sz="3200" dirty="0" err="1">
                <a:solidFill>
                  <a:srgbClr val="012851"/>
                </a:solidFill>
              </a:rPr>
              <a:t>external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control</a:t>
            </a:r>
            <a:endParaRPr lang="hu-HU" sz="3200" dirty="0">
              <a:solidFill>
                <a:srgbClr val="012851"/>
              </a:solidFill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0650DB8-1F45-A215-0251-46B9F51D7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0672" y="1819373"/>
            <a:ext cx="5164645" cy="3676886"/>
          </a:xfrm>
        </p:spPr>
        <p:txBody>
          <a:bodyPr>
            <a:normAutofit/>
          </a:bodyPr>
          <a:lstStyle/>
          <a:p>
            <a:r>
              <a:rPr lang="hu-HU" sz="3200" dirty="0" err="1">
                <a:solidFill>
                  <a:srgbClr val="012851"/>
                </a:solidFill>
              </a:rPr>
              <a:t>Municipal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autonomy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</a:p>
          <a:p>
            <a:r>
              <a:rPr lang="hu-HU" sz="3200" dirty="0" err="1">
                <a:solidFill>
                  <a:srgbClr val="012851"/>
                </a:solidFill>
              </a:rPr>
              <a:t>Municipal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  <a:r>
              <a:rPr lang="hu-HU" sz="3200" dirty="0" err="1">
                <a:solidFill>
                  <a:srgbClr val="012851"/>
                </a:solidFill>
              </a:rPr>
              <a:t>services</a:t>
            </a:r>
            <a:r>
              <a:rPr lang="hu-HU" sz="3200" dirty="0">
                <a:solidFill>
                  <a:srgbClr val="012851"/>
                </a:solidFill>
              </a:rPr>
              <a:t>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569D9553-B1F9-7817-7EAE-7A74B74F59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7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0B6499-BD43-33CA-3062-5D90F0CB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671497"/>
            <a:ext cx="10515600" cy="2852737"/>
          </a:xfrm>
        </p:spPr>
        <p:txBody>
          <a:bodyPr/>
          <a:lstStyle/>
          <a:p>
            <a:r>
              <a:rPr lang="hu-HU" dirty="0" err="1">
                <a:solidFill>
                  <a:srgbClr val="012851"/>
                </a:solidFill>
              </a:rPr>
              <a:t>Different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tools</a:t>
            </a:r>
            <a:r>
              <a:rPr lang="hu-HU" dirty="0">
                <a:solidFill>
                  <a:srgbClr val="012851"/>
                </a:solidFill>
              </a:rPr>
              <a:t> of </a:t>
            </a:r>
            <a:r>
              <a:rPr lang="hu-HU" dirty="0" err="1">
                <a:solidFill>
                  <a:srgbClr val="012851"/>
                </a:solidFill>
              </a:rPr>
              <a:t>external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control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mechanisms</a:t>
            </a:r>
            <a:endParaRPr lang="hu-HU" dirty="0">
              <a:solidFill>
                <a:srgbClr val="012851"/>
              </a:solidFill>
            </a:endParaRP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4358A36-7F5B-2214-00CF-290831C6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3524234"/>
            <a:ext cx="10515600" cy="1500187"/>
          </a:xfrm>
        </p:spPr>
        <p:txBody>
          <a:bodyPr/>
          <a:lstStyle/>
          <a:p>
            <a:r>
              <a:rPr lang="hu-HU" dirty="0">
                <a:solidFill>
                  <a:srgbClr val="012851"/>
                </a:solidFill>
              </a:rPr>
              <a:t>National interest, </a:t>
            </a:r>
            <a:r>
              <a:rPr lang="hu-HU" dirty="0" err="1">
                <a:solidFill>
                  <a:srgbClr val="012851"/>
                </a:solidFill>
              </a:rPr>
              <a:t>autonomy</a:t>
            </a:r>
            <a:r>
              <a:rPr lang="hu-HU" dirty="0">
                <a:solidFill>
                  <a:srgbClr val="012851"/>
                </a:solidFill>
              </a:rPr>
              <a:t> and </a:t>
            </a:r>
            <a:r>
              <a:rPr lang="hu-HU" dirty="0" err="1">
                <a:solidFill>
                  <a:srgbClr val="012851"/>
                </a:solidFill>
              </a:rPr>
              <a:t>sustainability</a:t>
            </a:r>
            <a:r>
              <a:rPr lang="hu-HU" dirty="0">
                <a:solidFill>
                  <a:srgbClr val="012851"/>
                </a:solidFill>
              </a:rPr>
              <a:t> of </a:t>
            </a:r>
            <a:r>
              <a:rPr lang="hu-HU" dirty="0" err="1">
                <a:solidFill>
                  <a:srgbClr val="012851"/>
                </a:solidFill>
              </a:rPr>
              <a:t>municipal</a:t>
            </a:r>
            <a:r>
              <a:rPr lang="hu-HU" dirty="0">
                <a:solidFill>
                  <a:srgbClr val="012851"/>
                </a:solidFill>
              </a:rPr>
              <a:t> </a:t>
            </a:r>
            <a:r>
              <a:rPr lang="hu-HU" dirty="0" err="1">
                <a:solidFill>
                  <a:srgbClr val="012851"/>
                </a:solidFill>
              </a:rPr>
              <a:t>system</a:t>
            </a:r>
            <a:r>
              <a:rPr lang="hu-HU" dirty="0">
                <a:solidFill>
                  <a:srgbClr val="012851"/>
                </a:solidFill>
              </a:rPr>
              <a:t>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FEA28E8-DA65-5C18-2174-1D39CAEE49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0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80C010-8A5C-BD82-6519-715C54C5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Main </a:t>
            </a:r>
            <a:r>
              <a:rPr lang="hu-HU" dirty="0" err="1"/>
              <a:t>supervision</a:t>
            </a:r>
            <a:r>
              <a:rPr lang="hu-HU" dirty="0"/>
              <a:t> </a:t>
            </a:r>
            <a:r>
              <a:rPr lang="hu-HU" dirty="0" err="1"/>
              <a:t>theories</a:t>
            </a:r>
            <a:r>
              <a:rPr lang="hu-HU" dirty="0"/>
              <a:t> (</a:t>
            </a:r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Kahl</a:t>
            </a:r>
            <a:r>
              <a:rPr lang="hu-HU" dirty="0"/>
              <a:t>)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D3D14013-B379-8324-65BB-47EC797A2B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2" y="5995880"/>
            <a:ext cx="12191975" cy="856802"/>
          </a:xfrm>
          <a:prstGeom prst="rect">
            <a:avLst/>
          </a:prstGeom>
        </p:spPr>
      </p:pic>
      <p:graphicFrame>
        <p:nvGraphicFramePr>
          <p:cNvPr id="5" name="Tartalom helye 3">
            <a:extLst>
              <a:ext uri="{FF2B5EF4-FFF2-40B4-BE49-F238E27FC236}">
                <a16:creationId xmlns:a16="http://schemas.microsoft.com/office/drawing/2014/main" id="{6BC98D26-8730-403C-8328-5BCCCD8D7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661477"/>
              </p:ext>
            </p:extLst>
          </p:nvPr>
        </p:nvGraphicFramePr>
        <p:xfrm>
          <a:off x="838200" y="1825625"/>
          <a:ext cx="10515600" cy="417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160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d6cab24-ed72-49d6-8881-32fb61e7ad6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4D37C38799F37F4385C35487F6F5C280" ma:contentTypeVersion="13" ma:contentTypeDescription="Új dokumentum létrehozása." ma:contentTypeScope="" ma:versionID="94098f94171479a8d3ea83698a05fe41">
  <xsd:schema xmlns:xsd="http://www.w3.org/2001/XMLSchema" xmlns:xs="http://www.w3.org/2001/XMLSchema" xmlns:p="http://schemas.microsoft.com/office/2006/metadata/properties" xmlns:ns3="3064c141-4503-4d16-8df1-e3a5c19e68d7" xmlns:ns4="3d6cab24-ed72-49d6-8881-32fb61e7ad66" targetNamespace="http://schemas.microsoft.com/office/2006/metadata/properties" ma:root="true" ma:fieldsID="e80af2d27fcf90b6965c05c818722b32" ns3:_="" ns4:_="">
    <xsd:import namespace="3064c141-4503-4d16-8df1-e3a5c19e68d7"/>
    <xsd:import namespace="3d6cab24-ed72-49d6-8881-32fb61e7ad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Auto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64c141-4503-4d16-8df1-e3a5c19e68d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Megosztási tipp kivonat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6cab24-ed72-49d6-8881-32fb61e7ad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2CE31-221B-4302-8FAC-3D039E9F66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5FFF6A-E225-4252-A1DD-4079A0AC8E28}">
  <ds:schemaRefs>
    <ds:schemaRef ds:uri="http://schemas.microsoft.com/office/infopath/2007/PartnerControls"/>
    <ds:schemaRef ds:uri="3064c141-4503-4d16-8df1-e3a5c19e68d7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3d6cab24-ed72-49d6-8881-32fb61e7ad6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5E9B762-D2F7-48C6-A247-FED0515EF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64c141-4503-4d16-8df1-e3a5c19e68d7"/>
    <ds:schemaRef ds:uri="3d6cab24-ed72-49d6-8881-32fb61e7ad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2114</TotalTime>
  <Words>815</Words>
  <Application>Microsoft Office PowerPoint</Application>
  <PresentationFormat>Szélesvásznú</PresentationFormat>
  <Paragraphs>127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Wingdings</vt:lpstr>
      <vt:lpstr>Office-téma</vt:lpstr>
      <vt:lpstr>PowerPoint-bemutató</vt:lpstr>
      <vt:lpstr>Introduction, methodology</vt:lpstr>
      <vt:lpstr>Methodological issues </vt:lpstr>
      <vt:lpstr>Importance of the topic  </vt:lpstr>
      <vt:lpstr>Role of municipalities in national economic systems </vt:lpstr>
      <vt:lpstr>Dogmatical background </vt:lpstr>
      <vt:lpstr>Research questions </vt:lpstr>
      <vt:lpstr>Different tools of external control mechanisms</vt:lpstr>
      <vt:lpstr>Main supervision theories (after Kahl)</vt:lpstr>
      <vt:lpstr>Cases covered by the legality supervision</vt:lpstr>
      <vt:lpstr>New tools for the control of municipial finances: tools for sustainability or the end of municipal autonomy?</vt:lpstr>
      <vt:lpstr>An urban issue? </vt:lpstr>
      <vt:lpstr>Professional supersivision</vt:lpstr>
      <vt:lpstr>Control of the Hungarian State Treasury </vt:lpstr>
      <vt:lpstr>Importance of EU funds </vt:lpstr>
      <vt:lpstr>Public prosecutors – a complementary element </vt:lpstr>
      <vt:lpstr>Closing remarks </vt:lpstr>
      <vt:lpstr>A multilayer system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Dr. Hoffman István</cp:lastModifiedBy>
  <cp:revision>50</cp:revision>
  <dcterms:created xsi:type="dcterms:W3CDTF">2021-07-01T15:39:11Z</dcterms:created>
  <dcterms:modified xsi:type="dcterms:W3CDTF">2024-03-17T22:54:54Z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0x0101004D37C38799F37F4385C35487F6F5C280</vt:lpwstr>
  </property>
</Properties>
</file>