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453" r:id="rId3"/>
    <p:sldId id="400" r:id="rId4"/>
    <p:sldId id="454" r:id="rId5"/>
    <p:sldId id="455" r:id="rId6"/>
    <p:sldId id="458" r:id="rId7"/>
    <p:sldId id="456" r:id="rId8"/>
    <p:sldId id="457" r:id="rId9"/>
    <p:sldId id="459" r:id="rId10"/>
    <p:sldId id="460" r:id="rId11"/>
    <p:sldId id="461" r:id="rId12"/>
    <p:sldId id="462" r:id="rId13"/>
    <p:sldId id="466" r:id="rId14"/>
    <p:sldId id="463" r:id="rId15"/>
    <p:sldId id="464" r:id="rId16"/>
    <p:sldId id="467" r:id="rId17"/>
    <p:sldId id="468" r:id="rId18"/>
    <p:sldId id="469" r:id="rId19"/>
    <p:sldId id="470" r:id="rId20"/>
    <p:sldId id="471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26" autoAdjust="0"/>
    <p:restoredTop sz="94569" autoAdjust="0"/>
  </p:normalViewPr>
  <p:slideViewPr>
    <p:cSldViewPr snapToGrid="0" snapToObjects="1">
      <p:cViewPr varScale="1">
        <p:scale>
          <a:sx n="68" d="100"/>
          <a:sy n="68" d="100"/>
        </p:scale>
        <p:origin x="42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Scimago jogi lapok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1E85-4555-AB37-85FC88FB2782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E85-4555-AB37-85FC88FB2782}"/>
              </c:ext>
            </c:extLst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1E85-4555-AB37-85FC88FB2782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E85-4555-AB37-85FC88FB278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Munka1!$A$2:$A$7</c:f>
              <c:strCache>
                <c:ptCount val="5"/>
                <c:pt idx="0">
                  <c:v>Összes listázott folyóirat</c:v>
                </c:pt>
                <c:pt idx="1">
                  <c:v>Észak-amerikai folyóiratok</c:v>
                </c:pt>
                <c:pt idx="2">
                  <c:v>Egyesült Királyság</c:v>
                </c:pt>
                <c:pt idx="3">
                  <c:v>Egyéb "nyugati" lapok</c:v>
                </c:pt>
                <c:pt idx="4">
                  <c:v>Kelet-európai lapok</c:v>
                </c:pt>
              </c:strCache>
            </c:strRef>
          </c:cat>
          <c:val>
            <c:numRef>
              <c:f>Munka1!$B$2:$B$7</c:f>
              <c:numCache>
                <c:formatCode>General</c:formatCode>
                <c:ptCount val="6"/>
                <c:pt idx="0">
                  <c:v>818</c:v>
                </c:pt>
                <c:pt idx="1">
                  <c:v>198</c:v>
                </c:pt>
                <c:pt idx="2">
                  <c:v>230</c:v>
                </c:pt>
                <c:pt idx="3">
                  <c:v>240</c:v>
                </c:pt>
                <c:pt idx="4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85-4555-AB37-85FC88FB27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8039088"/>
        <c:axId val="538036136"/>
      </c:barChart>
      <c:catAx>
        <c:axId val="538039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38036136"/>
        <c:crosses val="autoZero"/>
        <c:auto val="1"/>
        <c:lblAlgn val="ctr"/>
        <c:lblOffset val="100"/>
        <c:noMultiLvlLbl val="0"/>
      </c:catAx>
      <c:valAx>
        <c:axId val="538036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38039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Q1+Q2 lapok (Scimago, jogi terület)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C9F-4E0C-9CC2-7F150BE6BC8C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3C9F-4E0C-9CC2-7F150BE6BC8C}"/>
              </c:ext>
            </c:extLst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C9F-4E0C-9CC2-7F150BE6BC8C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3C9F-4E0C-9CC2-7F150BE6BC8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Munka1!$A$2:$A$6</c:f>
              <c:strCache>
                <c:ptCount val="5"/>
                <c:pt idx="0">
                  <c:v>Összesen </c:v>
                </c:pt>
                <c:pt idx="1">
                  <c:v>Észak-Amerika</c:v>
                </c:pt>
                <c:pt idx="2">
                  <c:v>Egyesült Királyság</c:v>
                </c:pt>
                <c:pt idx="3">
                  <c:v>Egyéb "nyugati" országok</c:v>
                </c:pt>
                <c:pt idx="4">
                  <c:v>Kelet-európai lapok</c:v>
                </c:pt>
              </c:strCache>
            </c:strRef>
          </c:cat>
          <c:val>
            <c:numRef>
              <c:f>Munka1!$B$2:$B$6</c:f>
              <c:numCache>
                <c:formatCode>General</c:formatCode>
                <c:ptCount val="5"/>
                <c:pt idx="0">
                  <c:v>396</c:v>
                </c:pt>
                <c:pt idx="1">
                  <c:v>120</c:v>
                </c:pt>
                <c:pt idx="2">
                  <c:v>161</c:v>
                </c:pt>
                <c:pt idx="3">
                  <c:v>83</c:v>
                </c:pt>
                <c:pt idx="4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9F-4E0C-9CC2-7F150BE6BC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9700904"/>
        <c:axId val="391218376"/>
      </c:barChart>
      <c:catAx>
        <c:axId val="379700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91218376"/>
        <c:crosses val="autoZero"/>
        <c:auto val="1"/>
        <c:lblAlgn val="ctr"/>
        <c:lblOffset val="100"/>
        <c:noMultiLvlLbl val="0"/>
      </c:catAx>
      <c:valAx>
        <c:axId val="391218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79700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Q4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Munka1!$A$2:$A$11</c:f>
              <c:strCache>
                <c:ptCount val="10"/>
                <c:pt idx="0">
                  <c:v>ELTE ÁJK</c:v>
                </c:pt>
                <c:pt idx="1">
                  <c:v>PPKE JÁK</c:v>
                </c:pt>
                <c:pt idx="2">
                  <c:v>SZTE ÁJK</c:v>
                </c:pt>
                <c:pt idx="3">
                  <c:v>NKE ÁNTK</c:v>
                </c:pt>
                <c:pt idx="4">
                  <c:v>PTE ÁJK</c:v>
                </c:pt>
                <c:pt idx="5">
                  <c:v>DE ÁJK</c:v>
                </c:pt>
                <c:pt idx="6">
                  <c:v>KRE ÁJK</c:v>
                </c:pt>
                <c:pt idx="7">
                  <c:v>ME ÁJK</c:v>
                </c:pt>
                <c:pt idx="8">
                  <c:v>SZE DFÁJK</c:v>
                </c:pt>
                <c:pt idx="9">
                  <c:v>NKE RTK</c:v>
                </c:pt>
              </c:strCache>
            </c:strRef>
          </c:cat>
          <c:val>
            <c:numRef>
              <c:f>Munka1!$B$2:$B$11</c:f>
              <c:numCache>
                <c:formatCode>General</c:formatCode>
                <c:ptCount val="10"/>
                <c:pt idx="0">
                  <c:v>36</c:v>
                </c:pt>
                <c:pt idx="1">
                  <c:v>19</c:v>
                </c:pt>
                <c:pt idx="2">
                  <c:v>17</c:v>
                </c:pt>
                <c:pt idx="3">
                  <c:v>10</c:v>
                </c:pt>
                <c:pt idx="4">
                  <c:v>12</c:v>
                </c:pt>
                <c:pt idx="5">
                  <c:v>7</c:v>
                </c:pt>
                <c:pt idx="6">
                  <c:v>7</c:v>
                </c:pt>
                <c:pt idx="7">
                  <c:v>5</c:v>
                </c:pt>
                <c:pt idx="8">
                  <c:v>7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1F-4B9E-9713-D271AFDD5F4E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Q3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Munka1!$A$2:$A$11</c:f>
              <c:strCache>
                <c:ptCount val="10"/>
                <c:pt idx="0">
                  <c:v>ELTE ÁJK</c:v>
                </c:pt>
                <c:pt idx="1">
                  <c:v>PPKE JÁK</c:v>
                </c:pt>
                <c:pt idx="2">
                  <c:v>SZTE ÁJK</c:v>
                </c:pt>
                <c:pt idx="3">
                  <c:v>NKE ÁNTK</c:v>
                </c:pt>
                <c:pt idx="4">
                  <c:v>PTE ÁJK</c:v>
                </c:pt>
                <c:pt idx="5">
                  <c:v>DE ÁJK</c:v>
                </c:pt>
                <c:pt idx="6">
                  <c:v>KRE ÁJK</c:v>
                </c:pt>
                <c:pt idx="7">
                  <c:v>ME ÁJK</c:v>
                </c:pt>
                <c:pt idx="8">
                  <c:v>SZE DFÁJK</c:v>
                </c:pt>
                <c:pt idx="9">
                  <c:v>NKE RTK</c:v>
                </c:pt>
              </c:strCache>
            </c:strRef>
          </c:cat>
          <c:val>
            <c:numRef>
              <c:f>Munka1!$C$2:$C$11</c:f>
              <c:numCache>
                <c:formatCode>General</c:formatCode>
                <c:ptCount val="10"/>
                <c:pt idx="0">
                  <c:v>31</c:v>
                </c:pt>
                <c:pt idx="1">
                  <c:v>5</c:v>
                </c:pt>
                <c:pt idx="2">
                  <c:v>5</c:v>
                </c:pt>
                <c:pt idx="3">
                  <c:v>15</c:v>
                </c:pt>
                <c:pt idx="4">
                  <c:v>7</c:v>
                </c:pt>
                <c:pt idx="5">
                  <c:v>7</c:v>
                </c:pt>
                <c:pt idx="6">
                  <c:v>6</c:v>
                </c:pt>
                <c:pt idx="7">
                  <c:v>4</c:v>
                </c:pt>
                <c:pt idx="8">
                  <c:v>4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1F-4B9E-9713-D271AFDD5F4E}"/>
            </c:ext>
          </c:extLst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Q2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41F-4B9E-9713-D271AFDD5F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Munka1!$A$2:$A$11</c:f>
              <c:strCache>
                <c:ptCount val="10"/>
                <c:pt idx="0">
                  <c:v>ELTE ÁJK</c:v>
                </c:pt>
                <c:pt idx="1">
                  <c:v>PPKE JÁK</c:v>
                </c:pt>
                <c:pt idx="2">
                  <c:v>SZTE ÁJK</c:v>
                </c:pt>
                <c:pt idx="3">
                  <c:v>NKE ÁNTK</c:v>
                </c:pt>
                <c:pt idx="4">
                  <c:v>PTE ÁJK</c:v>
                </c:pt>
                <c:pt idx="5">
                  <c:v>DE ÁJK</c:v>
                </c:pt>
                <c:pt idx="6">
                  <c:v>KRE ÁJK</c:v>
                </c:pt>
                <c:pt idx="7">
                  <c:v>ME ÁJK</c:v>
                </c:pt>
                <c:pt idx="8">
                  <c:v>SZE DFÁJK</c:v>
                </c:pt>
                <c:pt idx="9">
                  <c:v>NKE RTK</c:v>
                </c:pt>
              </c:strCache>
            </c:strRef>
          </c:cat>
          <c:val>
            <c:numRef>
              <c:f>Munka1!$D$2:$D$11</c:f>
              <c:numCache>
                <c:formatCode>General</c:formatCode>
                <c:ptCount val="10"/>
                <c:pt idx="0">
                  <c:v>27</c:v>
                </c:pt>
                <c:pt idx="1">
                  <c:v>10</c:v>
                </c:pt>
                <c:pt idx="2">
                  <c:v>11</c:v>
                </c:pt>
                <c:pt idx="3">
                  <c:v>5</c:v>
                </c:pt>
                <c:pt idx="4">
                  <c:v>5</c:v>
                </c:pt>
                <c:pt idx="5">
                  <c:v>2</c:v>
                </c:pt>
                <c:pt idx="6">
                  <c:v>1</c:v>
                </c:pt>
                <c:pt idx="7">
                  <c:v>2</c:v>
                </c:pt>
                <c:pt idx="8">
                  <c:v>0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1F-4B9E-9713-D271AFDD5F4E}"/>
            </c:ext>
          </c:extLst>
        </c:ser>
        <c:ser>
          <c:idx val="3"/>
          <c:order val="3"/>
          <c:tx>
            <c:strRef>
              <c:f>Munka1!$E$1</c:f>
              <c:strCache>
                <c:ptCount val="1"/>
                <c:pt idx="0">
                  <c:v>Q1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41F-4B9E-9713-D271AFDD5F4E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41F-4B9E-9713-D271AFDD5F4E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41F-4B9E-9713-D271AFDD5F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Munka1!$A$2:$A$11</c:f>
              <c:strCache>
                <c:ptCount val="10"/>
                <c:pt idx="0">
                  <c:v>ELTE ÁJK</c:v>
                </c:pt>
                <c:pt idx="1">
                  <c:v>PPKE JÁK</c:v>
                </c:pt>
                <c:pt idx="2">
                  <c:v>SZTE ÁJK</c:v>
                </c:pt>
                <c:pt idx="3">
                  <c:v>NKE ÁNTK</c:v>
                </c:pt>
                <c:pt idx="4">
                  <c:v>PTE ÁJK</c:v>
                </c:pt>
                <c:pt idx="5">
                  <c:v>DE ÁJK</c:v>
                </c:pt>
                <c:pt idx="6">
                  <c:v>KRE ÁJK</c:v>
                </c:pt>
                <c:pt idx="7">
                  <c:v>ME ÁJK</c:v>
                </c:pt>
                <c:pt idx="8">
                  <c:v>SZE DFÁJK</c:v>
                </c:pt>
                <c:pt idx="9">
                  <c:v>NKE RTK</c:v>
                </c:pt>
              </c:strCache>
            </c:strRef>
          </c:cat>
          <c:val>
            <c:numRef>
              <c:f>Munka1!$E$2:$E$11</c:f>
              <c:numCache>
                <c:formatCode>General</c:formatCode>
                <c:ptCount val="10"/>
                <c:pt idx="0">
                  <c:v>9</c:v>
                </c:pt>
                <c:pt idx="1">
                  <c:v>6</c:v>
                </c:pt>
                <c:pt idx="2">
                  <c:v>3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41F-4B9E-9713-D271AFDD5F4E}"/>
            </c:ext>
          </c:extLst>
        </c:ser>
        <c:ser>
          <c:idx val="4"/>
          <c:order val="4"/>
          <c:tx>
            <c:strRef>
              <c:f>Munka1!$F$1</c:f>
              <c:strCache>
                <c:ptCount val="1"/>
                <c:pt idx="0">
                  <c:v>D1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41F-4B9E-9713-D271AFDD5F4E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41F-4B9E-9713-D271AFDD5F4E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41F-4B9E-9713-D271AFDD5F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Munka1!$A$2:$A$11</c:f>
              <c:strCache>
                <c:ptCount val="10"/>
                <c:pt idx="0">
                  <c:v>ELTE ÁJK</c:v>
                </c:pt>
                <c:pt idx="1">
                  <c:v>PPKE JÁK</c:v>
                </c:pt>
                <c:pt idx="2">
                  <c:v>SZTE ÁJK</c:v>
                </c:pt>
                <c:pt idx="3">
                  <c:v>NKE ÁNTK</c:v>
                </c:pt>
                <c:pt idx="4">
                  <c:v>PTE ÁJK</c:v>
                </c:pt>
                <c:pt idx="5">
                  <c:v>DE ÁJK</c:v>
                </c:pt>
                <c:pt idx="6">
                  <c:v>KRE ÁJK</c:v>
                </c:pt>
                <c:pt idx="7">
                  <c:v>ME ÁJK</c:v>
                </c:pt>
                <c:pt idx="8">
                  <c:v>SZE DFÁJK</c:v>
                </c:pt>
                <c:pt idx="9">
                  <c:v>NKE RTK</c:v>
                </c:pt>
              </c:strCache>
            </c:strRef>
          </c:cat>
          <c:val>
            <c:numRef>
              <c:f>Munka1!$F$2:$F$11</c:f>
              <c:numCache>
                <c:formatCode>General</c:formatCode>
                <c:ptCount val="10"/>
                <c:pt idx="0">
                  <c:v>5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5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41F-4B9E-9713-D271AFDD5F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58665912"/>
        <c:axId val="558667552"/>
      </c:barChart>
      <c:catAx>
        <c:axId val="558665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58667552"/>
        <c:crosses val="autoZero"/>
        <c:auto val="1"/>
        <c:lblAlgn val="ctr"/>
        <c:lblOffset val="100"/>
        <c:noMultiLvlLbl val="0"/>
      </c:catAx>
      <c:valAx>
        <c:axId val="558667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58665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D1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Munka1!$A$2:$A$11</c:f>
              <c:strCache>
                <c:ptCount val="10"/>
                <c:pt idx="0">
                  <c:v>DE ÁJK</c:v>
                </c:pt>
                <c:pt idx="1">
                  <c:v>ELTE ÁJK</c:v>
                </c:pt>
                <c:pt idx="2">
                  <c:v>KRE ÁJK</c:v>
                </c:pt>
                <c:pt idx="3">
                  <c:v>ME ÁJK</c:v>
                </c:pt>
                <c:pt idx="4">
                  <c:v>NKE ÁNTK</c:v>
                </c:pt>
                <c:pt idx="5">
                  <c:v>NKE RTK</c:v>
                </c:pt>
                <c:pt idx="6">
                  <c:v>PPKE JÁK</c:v>
                </c:pt>
                <c:pt idx="7">
                  <c:v>PTE ÁJK</c:v>
                </c:pt>
                <c:pt idx="8">
                  <c:v>SZE DFÁJK</c:v>
                </c:pt>
                <c:pt idx="9">
                  <c:v>SZTE ÁJK</c:v>
                </c:pt>
              </c:strCache>
            </c:strRef>
          </c:cat>
          <c:val>
            <c:numRef>
              <c:f>Munka1!$B$2:$B$11</c:f>
              <c:numCache>
                <c:formatCode>General</c:formatCode>
                <c:ptCount val="10"/>
                <c:pt idx="0">
                  <c:v>4</c:v>
                </c:pt>
                <c:pt idx="1">
                  <c:v>7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14-41C6-B062-654F0735CEC2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Q1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Munka1!$A$2:$A$11</c:f>
              <c:strCache>
                <c:ptCount val="10"/>
                <c:pt idx="0">
                  <c:v>DE ÁJK</c:v>
                </c:pt>
                <c:pt idx="1">
                  <c:v>ELTE ÁJK</c:v>
                </c:pt>
                <c:pt idx="2">
                  <c:v>KRE ÁJK</c:v>
                </c:pt>
                <c:pt idx="3">
                  <c:v>ME ÁJK</c:v>
                </c:pt>
                <c:pt idx="4">
                  <c:v>NKE ÁNTK</c:v>
                </c:pt>
                <c:pt idx="5">
                  <c:v>NKE RTK</c:v>
                </c:pt>
                <c:pt idx="6">
                  <c:v>PPKE JÁK</c:v>
                </c:pt>
                <c:pt idx="7">
                  <c:v>PTE ÁJK</c:v>
                </c:pt>
                <c:pt idx="8">
                  <c:v>SZE DFÁJK</c:v>
                </c:pt>
                <c:pt idx="9">
                  <c:v>SZTE ÁJK</c:v>
                </c:pt>
              </c:strCache>
            </c:strRef>
          </c:cat>
          <c:val>
            <c:numRef>
              <c:f>Munka1!$C$2:$C$11</c:f>
              <c:numCache>
                <c:formatCode>General</c:formatCode>
                <c:ptCount val="10"/>
                <c:pt idx="0">
                  <c:v>4</c:v>
                </c:pt>
                <c:pt idx="1">
                  <c:v>9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2</c:v>
                </c:pt>
                <c:pt idx="6">
                  <c:v>4</c:v>
                </c:pt>
                <c:pt idx="7">
                  <c:v>3</c:v>
                </c:pt>
                <c:pt idx="8">
                  <c:v>0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14-41C6-B062-654F0735CEC2}"/>
            </c:ext>
          </c:extLst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Q2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Munka1!$A$2:$A$11</c:f>
              <c:strCache>
                <c:ptCount val="10"/>
                <c:pt idx="0">
                  <c:v>DE ÁJK</c:v>
                </c:pt>
                <c:pt idx="1">
                  <c:v>ELTE ÁJK</c:v>
                </c:pt>
                <c:pt idx="2">
                  <c:v>KRE ÁJK</c:v>
                </c:pt>
                <c:pt idx="3">
                  <c:v>ME ÁJK</c:v>
                </c:pt>
                <c:pt idx="4">
                  <c:v>NKE ÁNTK</c:v>
                </c:pt>
                <c:pt idx="5">
                  <c:v>NKE RTK</c:v>
                </c:pt>
                <c:pt idx="6">
                  <c:v>PPKE JÁK</c:v>
                </c:pt>
                <c:pt idx="7">
                  <c:v>PTE ÁJK</c:v>
                </c:pt>
                <c:pt idx="8">
                  <c:v>SZE DFÁJK</c:v>
                </c:pt>
                <c:pt idx="9">
                  <c:v>SZTE ÁJK</c:v>
                </c:pt>
              </c:strCache>
            </c:strRef>
          </c:cat>
          <c:val>
            <c:numRef>
              <c:f>Munka1!$D$2:$D$11</c:f>
              <c:numCache>
                <c:formatCode>General</c:formatCode>
                <c:ptCount val="10"/>
                <c:pt idx="0">
                  <c:v>2</c:v>
                </c:pt>
                <c:pt idx="1">
                  <c:v>21</c:v>
                </c:pt>
                <c:pt idx="2">
                  <c:v>1</c:v>
                </c:pt>
                <c:pt idx="3">
                  <c:v>2</c:v>
                </c:pt>
                <c:pt idx="4">
                  <c:v>5</c:v>
                </c:pt>
                <c:pt idx="5">
                  <c:v>5</c:v>
                </c:pt>
                <c:pt idx="6">
                  <c:v>6</c:v>
                </c:pt>
                <c:pt idx="7">
                  <c:v>5</c:v>
                </c:pt>
                <c:pt idx="8">
                  <c:v>0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E14-41C6-B062-654F0735CE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7841368"/>
        <c:axId val="297842024"/>
      </c:barChart>
      <c:catAx>
        <c:axId val="297841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97842024"/>
        <c:crosses val="autoZero"/>
        <c:auto val="1"/>
        <c:lblAlgn val="ctr"/>
        <c:lblOffset val="100"/>
        <c:noMultiLvlLbl val="0"/>
      </c:catAx>
      <c:valAx>
        <c:axId val="297842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97841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EB5C6D-31DE-4A8C-A5B5-21F1AA11194B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71B20611-75D3-4C0B-8804-2362ADDD0243}">
      <dgm:prSet phldrT="[Szöveg]" custT="1"/>
      <dgm:spPr/>
      <dgm:t>
        <a:bodyPr/>
        <a:lstStyle/>
        <a:p>
          <a:r>
            <a:rPr lang="hu-HU" sz="1800" dirty="0"/>
            <a:t>Összehasonlít-ható(?)</a:t>
          </a:r>
        </a:p>
      </dgm:t>
    </dgm:pt>
    <dgm:pt modelId="{12AA1CE4-E78D-4812-86F7-19067A1BCB98}" type="parTrans" cxnId="{34D019E4-29BF-4572-B995-9E29DF241EC0}">
      <dgm:prSet/>
      <dgm:spPr/>
      <dgm:t>
        <a:bodyPr/>
        <a:lstStyle/>
        <a:p>
          <a:endParaRPr lang="hu-HU"/>
        </a:p>
      </dgm:t>
    </dgm:pt>
    <dgm:pt modelId="{46B4A577-02EC-44FB-A18D-060F7B7863CB}" type="sibTrans" cxnId="{34D019E4-29BF-4572-B995-9E29DF241EC0}">
      <dgm:prSet/>
      <dgm:spPr/>
      <dgm:t>
        <a:bodyPr/>
        <a:lstStyle/>
        <a:p>
          <a:endParaRPr lang="hu-HU"/>
        </a:p>
      </dgm:t>
    </dgm:pt>
    <dgm:pt modelId="{8DD852F7-695D-4655-8F2D-0A0E4FB10EE8}">
      <dgm:prSet phldrT="[Szöveg]" custT="1"/>
      <dgm:spPr/>
      <dgm:t>
        <a:bodyPr/>
        <a:lstStyle/>
        <a:p>
          <a:r>
            <a:rPr lang="hu-HU" sz="1600" dirty="0"/>
            <a:t>Mérhető?</a:t>
          </a:r>
          <a:r>
            <a:rPr lang="hu-HU" sz="1300" dirty="0"/>
            <a:t> </a:t>
          </a:r>
        </a:p>
      </dgm:t>
    </dgm:pt>
    <dgm:pt modelId="{389222DA-F146-42B5-94B3-4E60252564CF}" type="parTrans" cxnId="{FA1703B1-B556-47F5-9A5B-4ACA76B8A0CF}">
      <dgm:prSet/>
      <dgm:spPr/>
      <dgm:t>
        <a:bodyPr/>
        <a:lstStyle/>
        <a:p>
          <a:endParaRPr lang="hu-HU"/>
        </a:p>
      </dgm:t>
    </dgm:pt>
    <dgm:pt modelId="{6C112481-9546-43A3-86E8-EDFDE3F97E2A}" type="sibTrans" cxnId="{FA1703B1-B556-47F5-9A5B-4ACA76B8A0CF}">
      <dgm:prSet/>
      <dgm:spPr/>
      <dgm:t>
        <a:bodyPr/>
        <a:lstStyle/>
        <a:p>
          <a:endParaRPr lang="hu-HU"/>
        </a:p>
      </dgm:t>
    </dgm:pt>
    <dgm:pt modelId="{CFDC42AE-CA92-4A1F-B117-D17CB1E7DB91}">
      <dgm:prSet phldrT="[Szöveg]"/>
      <dgm:spPr/>
      <dgm:t>
        <a:bodyPr/>
        <a:lstStyle/>
        <a:p>
          <a:r>
            <a:rPr lang="hu-HU" dirty="0"/>
            <a:t>Tudományos teljesítmény </a:t>
          </a:r>
        </a:p>
      </dgm:t>
    </dgm:pt>
    <dgm:pt modelId="{7DD05D2A-93FF-465D-8B18-5809DF9472AF}" type="parTrans" cxnId="{63878C8B-B278-48DA-84B6-6AEEC128D281}">
      <dgm:prSet/>
      <dgm:spPr/>
      <dgm:t>
        <a:bodyPr/>
        <a:lstStyle/>
        <a:p>
          <a:endParaRPr lang="hu-HU"/>
        </a:p>
      </dgm:t>
    </dgm:pt>
    <dgm:pt modelId="{83EFFFFB-F385-4C55-9357-18BBC8CB65F3}" type="sibTrans" cxnId="{63878C8B-B278-48DA-84B6-6AEEC128D281}">
      <dgm:prSet/>
      <dgm:spPr/>
      <dgm:t>
        <a:bodyPr/>
        <a:lstStyle/>
        <a:p>
          <a:endParaRPr lang="hu-HU"/>
        </a:p>
      </dgm:t>
    </dgm:pt>
    <dgm:pt modelId="{C26E2F9E-C4B8-4D11-ADA1-47E1CF58A002}" type="pres">
      <dgm:prSet presAssocID="{A4EB5C6D-31DE-4A8C-A5B5-21F1AA11194B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A4C3A324-2FDC-4E88-8DCA-3EC369360310}" type="pres">
      <dgm:prSet presAssocID="{71B20611-75D3-4C0B-8804-2362ADDD0243}" presName="gear1" presStyleLbl="node1" presStyleIdx="0" presStyleCnt="3">
        <dgm:presLayoutVars>
          <dgm:chMax val="1"/>
          <dgm:bulletEnabled val="1"/>
        </dgm:presLayoutVars>
      </dgm:prSet>
      <dgm:spPr/>
    </dgm:pt>
    <dgm:pt modelId="{E3BE445F-1593-4D50-8CD4-F52F3FDDBE5E}" type="pres">
      <dgm:prSet presAssocID="{71B20611-75D3-4C0B-8804-2362ADDD0243}" presName="gear1srcNode" presStyleLbl="node1" presStyleIdx="0" presStyleCnt="3"/>
      <dgm:spPr/>
    </dgm:pt>
    <dgm:pt modelId="{A37C9F92-738B-4882-84A9-9F6745B7B5BD}" type="pres">
      <dgm:prSet presAssocID="{71B20611-75D3-4C0B-8804-2362ADDD0243}" presName="gear1dstNode" presStyleLbl="node1" presStyleIdx="0" presStyleCnt="3"/>
      <dgm:spPr/>
    </dgm:pt>
    <dgm:pt modelId="{5D921FDD-5F0F-48D6-B44A-2E2CFB04562A}" type="pres">
      <dgm:prSet presAssocID="{8DD852F7-695D-4655-8F2D-0A0E4FB10EE8}" presName="gear2" presStyleLbl="node1" presStyleIdx="1" presStyleCnt="3">
        <dgm:presLayoutVars>
          <dgm:chMax val="1"/>
          <dgm:bulletEnabled val="1"/>
        </dgm:presLayoutVars>
      </dgm:prSet>
      <dgm:spPr/>
    </dgm:pt>
    <dgm:pt modelId="{DFD474D3-296F-447C-ABB2-B34DAD52F87F}" type="pres">
      <dgm:prSet presAssocID="{8DD852F7-695D-4655-8F2D-0A0E4FB10EE8}" presName="gear2srcNode" presStyleLbl="node1" presStyleIdx="1" presStyleCnt="3"/>
      <dgm:spPr/>
    </dgm:pt>
    <dgm:pt modelId="{1B576D3D-D35D-44D1-BDB6-29DC305F4680}" type="pres">
      <dgm:prSet presAssocID="{8DD852F7-695D-4655-8F2D-0A0E4FB10EE8}" presName="gear2dstNode" presStyleLbl="node1" presStyleIdx="1" presStyleCnt="3"/>
      <dgm:spPr/>
    </dgm:pt>
    <dgm:pt modelId="{938B46F8-A18D-4CFF-AA62-E66374A7CBF3}" type="pres">
      <dgm:prSet presAssocID="{CFDC42AE-CA92-4A1F-B117-D17CB1E7DB91}" presName="gear3" presStyleLbl="node1" presStyleIdx="2" presStyleCnt="3"/>
      <dgm:spPr/>
    </dgm:pt>
    <dgm:pt modelId="{CC364816-D485-42AC-8856-70766F4250A1}" type="pres">
      <dgm:prSet presAssocID="{CFDC42AE-CA92-4A1F-B117-D17CB1E7DB91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BD4B89AA-DEBA-4FFB-8C0A-EBBE67CFC708}" type="pres">
      <dgm:prSet presAssocID="{CFDC42AE-CA92-4A1F-B117-D17CB1E7DB91}" presName="gear3srcNode" presStyleLbl="node1" presStyleIdx="2" presStyleCnt="3"/>
      <dgm:spPr/>
    </dgm:pt>
    <dgm:pt modelId="{248E15DB-B91C-4C81-9E06-FBAA78ECBB99}" type="pres">
      <dgm:prSet presAssocID="{CFDC42AE-CA92-4A1F-B117-D17CB1E7DB91}" presName="gear3dstNode" presStyleLbl="node1" presStyleIdx="2" presStyleCnt="3"/>
      <dgm:spPr/>
    </dgm:pt>
    <dgm:pt modelId="{464DDDEE-65BC-4A1D-837A-DA36FB37F308}" type="pres">
      <dgm:prSet presAssocID="{46B4A577-02EC-44FB-A18D-060F7B7863CB}" presName="connector1" presStyleLbl="sibTrans2D1" presStyleIdx="0" presStyleCnt="3"/>
      <dgm:spPr/>
    </dgm:pt>
    <dgm:pt modelId="{B93053F6-A22E-4C1B-A279-4120913532E8}" type="pres">
      <dgm:prSet presAssocID="{6C112481-9546-43A3-86E8-EDFDE3F97E2A}" presName="connector2" presStyleLbl="sibTrans2D1" presStyleIdx="1" presStyleCnt="3"/>
      <dgm:spPr/>
    </dgm:pt>
    <dgm:pt modelId="{9472BDD8-B34B-4AB1-A7E9-E764D129D94F}" type="pres">
      <dgm:prSet presAssocID="{83EFFFFB-F385-4C55-9357-18BBC8CB65F3}" presName="connector3" presStyleLbl="sibTrans2D1" presStyleIdx="2" presStyleCnt="3"/>
      <dgm:spPr/>
    </dgm:pt>
  </dgm:ptLst>
  <dgm:cxnLst>
    <dgm:cxn modelId="{8520BE5C-F876-4EFE-AC1A-1618BA2B2D51}" type="presOf" srcId="{CFDC42AE-CA92-4A1F-B117-D17CB1E7DB91}" destId="{CC364816-D485-42AC-8856-70766F4250A1}" srcOrd="1" destOrd="0" presId="urn:microsoft.com/office/officeart/2005/8/layout/gear1"/>
    <dgm:cxn modelId="{17FFAA56-B802-42D2-A1C4-1BEF2DF14BE0}" type="presOf" srcId="{8DD852F7-695D-4655-8F2D-0A0E4FB10EE8}" destId="{DFD474D3-296F-447C-ABB2-B34DAD52F87F}" srcOrd="1" destOrd="0" presId="urn:microsoft.com/office/officeart/2005/8/layout/gear1"/>
    <dgm:cxn modelId="{9A393557-F6B8-48A4-BFFF-2E27E8FC4782}" type="presOf" srcId="{CFDC42AE-CA92-4A1F-B117-D17CB1E7DB91}" destId="{BD4B89AA-DEBA-4FFB-8C0A-EBBE67CFC708}" srcOrd="2" destOrd="0" presId="urn:microsoft.com/office/officeart/2005/8/layout/gear1"/>
    <dgm:cxn modelId="{D6BDF757-3DCE-4784-9106-B9005D730DC0}" type="presOf" srcId="{6C112481-9546-43A3-86E8-EDFDE3F97E2A}" destId="{B93053F6-A22E-4C1B-A279-4120913532E8}" srcOrd="0" destOrd="0" presId="urn:microsoft.com/office/officeart/2005/8/layout/gear1"/>
    <dgm:cxn modelId="{F9B09E79-1B60-469D-996C-BC35EA93B56B}" type="presOf" srcId="{8DD852F7-695D-4655-8F2D-0A0E4FB10EE8}" destId="{5D921FDD-5F0F-48D6-B44A-2E2CFB04562A}" srcOrd="0" destOrd="0" presId="urn:microsoft.com/office/officeart/2005/8/layout/gear1"/>
    <dgm:cxn modelId="{19C73E82-CEB4-41A9-AFA8-6C003339F304}" type="presOf" srcId="{8DD852F7-695D-4655-8F2D-0A0E4FB10EE8}" destId="{1B576D3D-D35D-44D1-BDB6-29DC305F4680}" srcOrd="2" destOrd="0" presId="urn:microsoft.com/office/officeart/2005/8/layout/gear1"/>
    <dgm:cxn modelId="{2754B685-3E6A-4FD2-A7A1-0313D5D83E36}" type="presOf" srcId="{71B20611-75D3-4C0B-8804-2362ADDD0243}" destId="{A4C3A324-2FDC-4E88-8DCA-3EC369360310}" srcOrd="0" destOrd="0" presId="urn:microsoft.com/office/officeart/2005/8/layout/gear1"/>
    <dgm:cxn modelId="{63878C8B-B278-48DA-84B6-6AEEC128D281}" srcId="{A4EB5C6D-31DE-4A8C-A5B5-21F1AA11194B}" destId="{CFDC42AE-CA92-4A1F-B117-D17CB1E7DB91}" srcOrd="2" destOrd="0" parTransId="{7DD05D2A-93FF-465D-8B18-5809DF9472AF}" sibTransId="{83EFFFFB-F385-4C55-9357-18BBC8CB65F3}"/>
    <dgm:cxn modelId="{9A6C4A90-A59D-4161-920A-F0F5972E3499}" type="presOf" srcId="{CFDC42AE-CA92-4A1F-B117-D17CB1E7DB91}" destId="{938B46F8-A18D-4CFF-AA62-E66374A7CBF3}" srcOrd="0" destOrd="0" presId="urn:microsoft.com/office/officeart/2005/8/layout/gear1"/>
    <dgm:cxn modelId="{183EF0A0-43E5-49B3-A340-85A997E495F9}" type="presOf" srcId="{71B20611-75D3-4C0B-8804-2362ADDD0243}" destId="{A37C9F92-738B-4882-84A9-9F6745B7B5BD}" srcOrd="2" destOrd="0" presId="urn:microsoft.com/office/officeart/2005/8/layout/gear1"/>
    <dgm:cxn modelId="{FA1703B1-B556-47F5-9A5B-4ACA76B8A0CF}" srcId="{A4EB5C6D-31DE-4A8C-A5B5-21F1AA11194B}" destId="{8DD852F7-695D-4655-8F2D-0A0E4FB10EE8}" srcOrd="1" destOrd="0" parTransId="{389222DA-F146-42B5-94B3-4E60252564CF}" sibTransId="{6C112481-9546-43A3-86E8-EDFDE3F97E2A}"/>
    <dgm:cxn modelId="{2FCBC6B1-2EC6-4197-ACE6-633B1E79613F}" type="presOf" srcId="{46B4A577-02EC-44FB-A18D-060F7B7863CB}" destId="{464DDDEE-65BC-4A1D-837A-DA36FB37F308}" srcOrd="0" destOrd="0" presId="urn:microsoft.com/office/officeart/2005/8/layout/gear1"/>
    <dgm:cxn modelId="{59A6E6B7-090D-414B-9349-0D42BC382564}" type="presOf" srcId="{A4EB5C6D-31DE-4A8C-A5B5-21F1AA11194B}" destId="{C26E2F9E-C4B8-4D11-ADA1-47E1CF58A002}" srcOrd="0" destOrd="0" presId="urn:microsoft.com/office/officeart/2005/8/layout/gear1"/>
    <dgm:cxn modelId="{8FE52EBE-53B5-40A3-B8CD-D630853B2539}" type="presOf" srcId="{83EFFFFB-F385-4C55-9357-18BBC8CB65F3}" destId="{9472BDD8-B34B-4AB1-A7E9-E764D129D94F}" srcOrd="0" destOrd="0" presId="urn:microsoft.com/office/officeart/2005/8/layout/gear1"/>
    <dgm:cxn modelId="{34D019E4-29BF-4572-B995-9E29DF241EC0}" srcId="{A4EB5C6D-31DE-4A8C-A5B5-21F1AA11194B}" destId="{71B20611-75D3-4C0B-8804-2362ADDD0243}" srcOrd="0" destOrd="0" parTransId="{12AA1CE4-E78D-4812-86F7-19067A1BCB98}" sibTransId="{46B4A577-02EC-44FB-A18D-060F7B7863CB}"/>
    <dgm:cxn modelId="{EACC3DE9-7DA7-4CF0-9DD0-5DA928A234C0}" type="presOf" srcId="{71B20611-75D3-4C0B-8804-2362ADDD0243}" destId="{E3BE445F-1593-4D50-8CD4-F52F3FDDBE5E}" srcOrd="1" destOrd="0" presId="urn:microsoft.com/office/officeart/2005/8/layout/gear1"/>
    <dgm:cxn modelId="{4C7115EB-D435-46CE-AC1D-F48008287C38}" type="presOf" srcId="{CFDC42AE-CA92-4A1F-B117-D17CB1E7DB91}" destId="{248E15DB-B91C-4C81-9E06-FBAA78ECBB99}" srcOrd="3" destOrd="0" presId="urn:microsoft.com/office/officeart/2005/8/layout/gear1"/>
    <dgm:cxn modelId="{E89CEF1F-DCF8-4043-9159-D4032D59F242}" type="presParOf" srcId="{C26E2F9E-C4B8-4D11-ADA1-47E1CF58A002}" destId="{A4C3A324-2FDC-4E88-8DCA-3EC369360310}" srcOrd="0" destOrd="0" presId="urn:microsoft.com/office/officeart/2005/8/layout/gear1"/>
    <dgm:cxn modelId="{B1EF474C-8B5F-49BC-BA62-A87F2561CD2D}" type="presParOf" srcId="{C26E2F9E-C4B8-4D11-ADA1-47E1CF58A002}" destId="{E3BE445F-1593-4D50-8CD4-F52F3FDDBE5E}" srcOrd="1" destOrd="0" presId="urn:microsoft.com/office/officeart/2005/8/layout/gear1"/>
    <dgm:cxn modelId="{CB2F1CE2-45FC-4EDF-955D-CAFDA7443051}" type="presParOf" srcId="{C26E2F9E-C4B8-4D11-ADA1-47E1CF58A002}" destId="{A37C9F92-738B-4882-84A9-9F6745B7B5BD}" srcOrd="2" destOrd="0" presId="urn:microsoft.com/office/officeart/2005/8/layout/gear1"/>
    <dgm:cxn modelId="{37806BFD-A676-43F9-B8F4-DE960CC2CFE6}" type="presParOf" srcId="{C26E2F9E-C4B8-4D11-ADA1-47E1CF58A002}" destId="{5D921FDD-5F0F-48D6-B44A-2E2CFB04562A}" srcOrd="3" destOrd="0" presId="urn:microsoft.com/office/officeart/2005/8/layout/gear1"/>
    <dgm:cxn modelId="{453C8285-0ACC-4FA6-AEED-956DAFE8BC5D}" type="presParOf" srcId="{C26E2F9E-C4B8-4D11-ADA1-47E1CF58A002}" destId="{DFD474D3-296F-447C-ABB2-B34DAD52F87F}" srcOrd="4" destOrd="0" presId="urn:microsoft.com/office/officeart/2005/8/layout/gear1"/>
    <dgm:cxn modelId="{9B7D36FD-1FCF-42E7-A513-DDF547AAA109}" type="presParOf" srcId="{C26E2F9E-C4B8-4D11-ADA1-47E1CF58A002}" destId="{1B576D3D-D35D-44D1-BDB6-29DC305F4680}" srcOrd="5" destOrd="0" presId="urn:microsoft.com/office/officeart/2005/8/layout/gear1"/>
    <dgm:cxn modelId="{4CDA645E-17D4-4127-8BDA-96E8834698AA}" type="presParOf" srcId="{C26E2F9E-C4B8-4D11-ADA1-47E1CF58A002}" destId="{938B46F8-A18D-4CFF-AA62-E66374A7CBF3}" srcOrd="6" destOrd="0" presId="urn:microsoft.com/office/officeart/2005/8/layout/gear1"/>
    <dgm:cxn modelId="{77E97AB2-45C8-4FAF-8FF1-EDC6E4FFAADC}" type="presParOf" srcId="{C26E2F9E-C4B8-4D11-ADA1-47E1CF58A002}" destId="{CC364816-D485-42AC-8856-70766F4250A1}" srcOrd="7" destOrd="0" presId="urn:microsoft.com/office/officeart/2005/8/layout/gear1"/>
    <dgm:cxn modelId="{2AC0BDE7-FC68-4C73-9741-3AF6DD735A22}" type="presParOf" srcId="{C26E2F9E-C4B8-4D11-ADA1-47E1CF58A002}" destId="{BD4B89AA-DEBA-4FFB-8C0A-EBBE67CFC708}" srcOrd="8" destOrd="0" presId="urn:microsoft.com/office/officeart/2005/8/layout/gear1"/>
    <dgm:cxn modelId="{2C01D015-EC3F-4C5A-94F5-28143C88AD49}" type="presParOf" srcId="{C26E2F9E-C4B8-4D11-ADA1-47E1CF58A002}" destId="{248E15DB-B91C-4C81-9E06-FBAA78ECBB99}" srcOrd="9" destOrd="0" presId="urn:microsoft.com/office/officeart/2005/8/layout/gear1"/>
    <dgm:cxn modelId="{7BF48EBE-4F9F-4379-B59C-22DEE1AE035E}" type="presParOf" srcId="{C26E2F9E-C4B8-4D11-ADA1-47E1CF58A002}" destId="{464DDDEE-65BC-4A1D-837A-DA36FB37F308}" srcOrd="10" destOrd="0" presId="urn:microsoft.com/office/officeart/2005/8/layout/gear1"/>
    <dgm:cxn modelId="{B941113B-AB92-434C-B5E4-4D1825CF9FEB}" type="presParOf" srcId="{C26E2F9E-C4B8-4D11-ADA1-47E1CF58A002}" destId="{B93053F6-A22E-4C1B-A279-4120913532E8}" srcOrd="11" destOrd="0" presId="urn:microsoft.com/office/officeart/2005/8/layout/gear1"/>
    <dgm:cxn modelId="{3CD4C229-5CB8-4FDA-8C12-727C4559F0F7}" type="presParOf" srcId="{C26E2F9E-C4B8-4D11-ADA1-47E1CF58A002}" destId="{9472BDD8-B34B-4AB1-A7E9-E764D129D94F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47F05B-5FB6-4796-9C0D-E1735B3E5146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229D5B-5F6E-4E9B-B271-29164E17A9EE}">
      <dgm:prSet phldrT="[Szöveg]"/>
      <dgm:spPr/>
      <dgm:t>
        <a:bodyPr/>
        <a:lstStyle/>
        <a:p>
          <a:r>
            <a:rPr lang="hu-HU" dirty="0"/>
            <a:t>Változás</a:t>
          </a:r>
        </a:p>
      </dgm:t>
    </dgm:pt>
    <dgm:pt modelId="{D0012D07-4071-4338-AA59-86DECBD72E20}" type="parTrans" cxnId="{03F3BABC-15F5-46F6-9D10-6D72122B1A6C}">
      <dgm:prSet/>
      <dgm:spPr/>
      <dgm:t>
        <a:bodyPr/>
        <a:lstStyle/>
        <a:p>
          <a:endParaRPr lang="hu-HU"/>
        </a:p>
      </dgm:t>
    </dgm:pt>
    <dgm:pt modelId="{4992644C-F059-48B3-994E-6BF238FE31C2}" type="sibTrans" cxnId="{03F3BABC-15F5-46F6-9D10-6D72122B1A6C}">
      <dgm:prSet/>
      <dgm:spPr/>
      <dgm:t>
        <a:bodyPr/>
        <a:lstStyle/>
        <a:p>
          <a:endParaRPr lang="hu-HU"/>
        </a:p>
      </dgm:t>
    </dgm:pt>
    <dgm:pt modelId="{7EEF110A-5E6F-4C62-8B27-9D383C52469E}">
      <dgm:prSet phldrT="[Szöveg]"/>
      <dgm:spPr/>
      <dgm:t>
        <a:bodyPr/>
        <a:lstStyle/>
        <a:p>
          <a:r>
            <a:rPr lang="hu-HU" dirty="0"/>
            <a:t>Súlyok átalakulása </a:t>
          </a:r>
        </a:p>
      </dgm:t>
    </dgm:pt>
    <dgm:pt modelId="{D5DE0204-B8A4-4812-A24B-F03662F06F5E}" type="parTrans" cxnId="{8FF0EB4D-18E9-4944-9D38-BB5830348D35}">
      <dgm:prSet/>
      <dgm:spPr/>
      <dgm:t>
        <a:bodyPr/>
        <a:lstStyle/>
        <a:p>
          <a:endParaRPr lang="hu-HU"/>
        </a:p>
      </dgm:t>
    </dgm:pt>
    <dgm:pt modelId="{6E956B9B-86F9-48D1-BF07-8AAF756F4112}" type="sibTrans" cxnId="{8FF0EB4D-18E9-4944-9D38-BB5830348D35}">
      <dgm:prSet/>
      <dgm:spPr/>
      <dgm:t>
        <a:bodyPr/>
        <a:lstStyle/>
        <a:p>
          <a:endParaRPr lang="hu-HU"/>
        </a:p>
      </dgm:t>
    </dgm:pt>
    <dgm:pt modelId="{47FD6B13-C2A1-4347-9C6C-90AE1C61972F}">
      <dgm:prSet phldrT="[Szöveg]"/>
      <dgm:spPr/>
      <dgm:t>
        <a:bodyPr/>
        <a:lstStyle/>
        <a:p>
          <a:r>
            <a:rPr lang="hu-HU" dirty="0"/>
            <a:t>Kezelési megoldások</a:t>
          </a:r>
        </a:p>
      </dgm:t>
    </dgm:pt>
    <dgm:pt modelId="{01666BF1-162F-4F11-BA74-26A01DABDB26}" type="parTrans" cxnId="{F491CB7B-2DFB-4C49-AAFA-49274D266D62}">
      <dgm:prSet/>
      <dgm:spPr/>
      <dgm:t>
        <a:bodyPr/>
        <a:lstStyle/>
        <a:p>
          <a:endParaRPr lang="hu-HU"/>
        </a:p>
      </dgm:t>
    </dgm:pt>
    <dgm:pt modelId="{3DDE2358-52C6-45CB-95B4-93D5F89DEEDD}" type="sibTrans" cxnId="{F491CB7B-2DFB-4C49-AAFA-49274D266D62}">
      <dgm:prSet/>
      <dgm:spPr/>
      <dgm:t>
        <a:bodyPr/>
        <a:lstStyle/>
        <a:p>
          <a:endParaRPr lang="hu-HU"/>
        </a:p>
      </dgm:t>
    </dgm:pt>
    <dgm:pt modelId="{2E10312E-4420-465A-89AD-87EF3E4719D0}" type="pres">
      <dgm:prSet presAssocID="{2347F05B-5FB6-4796-9C0D-E1735B3E5146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CAFC5120-41BA-4D8C-B569-AC0A7325877B}" type="pres">
      <dgm:prSet presAssocID="{3C229D5B-5F6E-4E9B-B271-29164E17A9EE}" presName="Accent1" presStyleCnt="0"/>
      <dgm:spPr/>
    </dgm:pt>
    <dgm:pt modelId="{9A591A88-A154-42AD-8FFD-5846EE255A8F}" type="pres">
      <dgm:prSet presAssocID="{3C229D5B-5F6E-4E9B-B271-29164E17A9EE}" presName="Accent" presStyleLbl="node1" presStyleIdx="0" presStyleCnt="3"/>
      <dgm:spPr/>
    </dgm:pt>
    <dgm:pt modelId="{CEA88F0F-78E1-4EC2-AF8A-A32684C3F57C}" type="pres">
      <dgm:prSet presAssocID="{3C229D5B-5F6E-4E9B-B271-29164E17A9EE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1BEE7E7D-DD7D-4DEC-BB6E-570F7463F04F}" type="pres">
      <dgm:prSet presAssocID="{7EEF110A-5E6F-4C62-8B27-9D383C52469E}" presName="Accent2" presStyleCnt="0"/>
      <dgm:spPr/>
    </dgm:pt>
    <dgm:pt modelId="{7D01511C-1B00-425D-841F-6202AE5BF402}" type="pres">
      <dgm:prSet presAssocID="{7EEF110A-5E6F-4C62-8B27-9D383C52469E}" presName="Accent" presStyleLbl="node1" presStyleIdx="1" presStyleCnt="3"/>
      <dgm:spPr/>
    </dgm:pt>
    <dgm:pt modelId="{BF9EBC8A-D11C-4B66-9C21-76E0C2F6A68B}" type="pres">
      <dgm:prSet presAssocID="{7EEF110A-5E6F-4C62-8B27-9D383C52469E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1B75A347-416B-4B6B-A42D-3454054EF31A}" type="pres">
      <dgm:prSet presAssocID="{47FD6B13-C2A1-4347-9C6C-90AE1C61972F}" presName="Accent3" presStyleCnt="0"/>
      <dgm:spPr/>
    </dgm:pt>
    <dgm:pt modelId="{23A2B04F-C0B0-4D3F-946A-84C2E7252847}" type="pres">
      <dgm:prSet presAssocID="{47FD6B13-C2A1-4347-9C6C-90AE1C61972F}" presName="Accent" presStyleLbl="node1" presStyleIdx="2" presStyleCnt="3"/>
      <dgm:spPr/>
    </dgm:pt>
    <dgm:pt modelId="{EA134C12-613C-4979-B2D8-2CBA2C3F87CE}" type="pres">
      <dgm:prSet presAssocID="{47FD6B13-C2A1-4347-9C6C-90AE1C61972F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B39B0E00-C1D5-4AB1-9B6D-DABCE92E03F1}" type="presOf" srcId="{7EEF110A-5E6F-4C62-8B27-9D383C52469E}" destId="{BF9EBC8A-D11C-4B66-9C21-76E0C2F6A68B}" srcOrd="0" destOrd="0" presId="urn:microsoft.com/office/officeart/2009/layout/CircleArrowProcess"/>
    <dgm:cxn modelId="{95B6645F-3EDE-41C9-B8EE-BFCAC2D59514}" type="presOf" srcId="{47FD6B13-C2A1-4347-9C6C-90AE1C61972F}" destId="{EA134C12-613C-4979-B2D8-2CBA2C3F87CE}" srcOrd="0" destOrd="0" presId="urn:microsoft.com/office/officeart/2009/layout/CircleArrowProcess"/>
    <dgm:cxn modelId="{EF5D2860-B0B7-4237-A855-87974E818925}" type="presOf" srcId="{3C229D5B-5F6E-4E9B-B271-29164E17A9EE}" destId="{CEA88F0F-78E1-4EC2-AF8A-A32684C3F57C}" srcOrd="0" destOrd="0" presId="urn:microsoft.com/office/officeart/2009/layout/CircleArrowProcess"/>
    <dgm:cxn modelId="{8FF0EB4D-18E9-4944-9D38-BB5830348D35}" srcId="{2347F05B-5FB6-4796-9C0D-E1735B3E5146}" destId="{7EEF110A-5E6F-4C62-8B27-9D383C52469E}" srcOrd="1" destOrd="0" parTransId="{D5DE0204-B8A4-4812-A24B-F03662F06F5E}" sibTransId="{6E956B9B-86F9-48D1-BF07-8AAF756F4112}"/>
    <dgm:cxn modelId="{F491CB7B-2DFB-4C49-AAFA-49274D266D62}" srcId="{2347F05B-5FB6-4796-9C0D-E1735B3E5146}" destId="{47FD6B13-C2A1-4347-9C6C-90AE1C61972F}" srcOrd="2" destOrd="0" parTransId="{01666BF1-162F-4F11-BA74-26A01DABDB26}" sibTransId="{3DDE2358-52C6-45CB-95B4-93D5F89DEEDD}"/>
    <dgm:cxn modelId="{03F3BABC-15F5-46F6-9D10-6D72122B1A6C}" srcId="{2347F05B-5FB6-4796-9C0D-E1735B3E5146}" destId="{3C229D5B-5F6E-4E9B-B271-29164E17A9EE}" srcOrd="0" destOrd="0" parTransId="{D0012D07-4071-4338-AA59-86DECBD72E20}" sibTransId="{4992644C-F059-48B3-994E-6BF238FE31C2}"/>
    <dgm:cxn modelId="{83D036D9-4830-4B75-9CEE-70169421FCE3}" type="presOf" srcId="{2347F05B-5FB6-4796-9C0D-E1735B3E5146}" destId="{2E10312E-4420-465A-89AD-87EF3E4719D0}" srcOrd="0" destOrd="0" presId="urn:microsoft.com/office/officeart/2009/layout/CircleArrowProcess"/>
    <dgm:cxn modelId="{3609DAFF-6943-474E-BFC3-D1EA967BD18D}" type="presParOf" srcId="{2E10312E-4420-465A-89AD-87EF3E4719D0}" destId="{CAFC5120-41BA-4D8C-B569-AC0A7325877B}" srcOrd="0" destOrd="0" presId="urn:microsoft.com/office/officeart/2009/layout/CircleArrowProcess"/>
    <dgm:cxn modelId="{7EE0F579-0D9E-41EE-BD3D-CD6207E3AFEB}" type="presParOf" srcId="{CAFC5120-41BA-4D8C-B569-AC0A7325877B}" destId="{9A591A88-A154-42AD-8FFD-5846EE255A8F}" srcOrd="0" destOrd="0" presId="urn:microsoft.com/office/officeart/2009/layout/CircleArrowProcess"/>
    <dgm:cxn modelId="{F8FD3930-5DA6-40A2-A60E-87B294E36265}" type="presParOf" srcId="{2E10312E-4420-465A-89AD-87EF3E4719D0}" destId="{CEA88F0F-78E1-4EC2-AF8A-A32684C3F57C}" srcOrd="1" destOrd="0" presId="urn:microsoft.com/office/officeart/2009/layout/CircleArrowProcess"/>
    <dgm:cxn modelId="{C9A1630F-50C3-4AF3-A026-8390183F9FCA}" type="presParOf" srcId="{2E10312E-4420-465A-89AD-87EF3E4719D0}" destId="{1BEE7E7D-DD7D-4DEC-BB6E-570F7463F04F}" srcOrd="2" destOrd="0" presId="urn:microsoft.com/office/officeart/2009/layout/CircleArrowProcess"/>
    <dgm:cxn modelId="{4C18F5C2-56BC-4A62-93A9-17DCBB765415}" type="presParOf" srcId="{1BEE7E7D-DD7D-4DEC-BB6E-570F7463F04F}" destId="{7D01511C-1B00-425D-841F-6202AE5BF402}" srcOrd="0" destOrd="0" presId="urn:microsoft.com/office/officeart/2009/layout/CircleArrowProcess"/>
    <dgm:cxn modelId="{D96D498B-5DEE-4BCE-BED7-2C94B9F810CA}" type="presParOf" srcId="{2E10312E-4420-465A-89AD-87EF3E4719D0}" destId="{BF9EBC8A-D11C-4B66-9C21-76E0C2F6A68B}" srcOrd="3" destOrd="0" presId="urn:microsoft.com/office/officeart/2009/layout/CircleArrowProcess"/>
    <dgm:cxn modelId="{12F4AC5C-D829-40C3-9D4C-94EF252CD456}" type="presParOf" srcId="{2E10312E-4420-465A-89AD-87EF3E4719D0}" destId="{1B75A347-416B-4B6B-A42D-3454054EF31A}" srcOrd="4" destOrd="0" presId="urn:microsoft.com/office/officeart/2009/layout/CircleArrowProcess"/>
    <dgm:cxn modelId="{21092FB5-E8AD-4D12-8020-196BC530C546}" type="presParOf" srcId="{1B75A347-416B-4B6B-A42D-3454054EF31A}" destId="{23A2B04F-C0B0-4D3F-946A-84C2E7252847}" srcOrd="0" destOrd="0" presId="urn:microsoft.com/office/officeart/2009/layout/CircleArrowProcess"/>
    <dgm:cxn modelId="{855D6469-AA26-44B1-885A-4D8967BDA7CC}" type="presParOf" srcId="{2E10312E-4420-465A-89AD-87EF3E4719D0}" destId="{EA134C12-613C-4979-B2D8-2CBA2C3F87CE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8D80C4-669E-4925-9C53-2359A8D058B2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BCA59078-809A-4355-B41B-BC06FE848D50}">
      <dgm:prSet phldrT="[Szöveg]"/>
      <dgm:spPr/>
      <dgm:t>
        <a:bodyPr/>
        <a:lstStyle/>
        <a:p>
          <a:r>
            <a:rPr lang="hu-HU" dirty="0"/>
            <a:t>1990-es évek: WLU </a:t>
          </a:r>
          <a:r>
            <a:rPr lang="hu-HU" dirty="0" err="1"/>
            <a:t>Ranking</a:t>
          </a:r>
          <a:r>
            <a:rPr lang="hu-HU" dirty="0"/>
            <a:t> (első összehasonlító gyűjtés)</a:t>
          </a:r>
        </a:p>
      </dgm:t>
    </dgm:pt>
    <dgm:pt modelId="{370CB277-FD76-4AA1-8D8C-8C6070DECF3E}" type="parTrans" cxnId="{4DD3B932-BEA6-4ADE-924C-BC8F33593FC8}">
      <dgm:prSet/>
      <dgm:spPr/>
      <dgm:t>
        <a:bodyPr/>
        <a:lstStyle/>
        <a:p>
          <a:endParaRPr lang="hu-HU"/>
        </a:p>
      </dgm:t>
    </dgm:pt>
    <dgm:pt modelId="{80A97911-CD76-42E7-A697-3542959B3DB2}" type="sibTrans" cxnId="{4DD3B932-BEA6-4ADE-924C-BC8F33593FC8}">
      <dgm:prSet/>
      <dgm:spPr/>
      <dgm:t>
        <a:bodyPr/>
        <a:lstStyle/>
        <a:p>
          <a:endParaRPr lang="hu-HU"/>
        </a:p>
      </dgm:t>
    </dgm:pt>
    <dgm:pt modelId="{CA15CD8A-DB39-4831-B975-89DD995A7255}">
      <dgm:prSet phldrT="[Szöveg]"/>
      <dgm:spPr/>
      <dgm:t>
        <a:bodyPr/>
        <a:lstStyle/>
        <a:p>
          <a:r>
            <a:rPr lang="hu-HU" dirty="0"/>
            <a:t>2000-es évek folyamán: lista karbantartása, kiegészítése és annak kritikái </a:t>
          </a:r>
        </a:p>
      </dgm:t>
    </dgm:pt>
    <dgm:pt modelId="{2977A812-7235-453E-979E-624111542E0B}" type="parTrans" cxnId="{21C64BF9-2DEE-4F9B-9A2A-8322B49959A5}">
      <dgm:prSet/>
      <dgm:spPr/>
      <dgm:t>
        <a:bodyPr/>
        <a:lstStyle/>
        <a:p>
          <a:endParaRPr lang="hu-HU"/>
        </a:p>
      </dgm:t>
    </dgm:pt>
    <dgm:pt modelId="{B98FD684-56CE-4FC2-8CA1-F187CFC0085A}" type="sibTrans" cxnId="{21C64BF9-2DEE-4F9B-9A2A-8322B49959A5}">
      <dgm:prSet/>
      <dgm:spPr/>
      <dgm:t>
        <a:bodyPr/>
        <a:lstStyle/>
        <a:p>
          <a:endParaRPr lang="hu-HU"/>
        </a:p>
      </dgm:t>
    </dgm:pt>
    <dgm:pt modelId="{60416AAA-2B09-4053-8D23-DA74520A500C}">
      <dgm:prSet phldrT="[Szöveg]"/>
      <dgm:spPr/>
      <dgm:t>
        <a:bodyPr/>
        <a:lstStyle/>
        <a:p>
          <a:r>
            <a:rPr lang="hu-HU" dirty="0"/>
            <a:t>2022-es előkészítés: ‚paradigmaváltás’ </a:t>
          </a:r>
        </a:p>
      </dgm:t>
    </dgm:pt>
    <dgm:pt modelId="{1DE82F37-29D3-4A6F-810C-189347B85460}" type="parTrans" cxnId="{28BC7BB7-5E72-4300-88F0-59684EA478DD}">
      <dgm:prSet/>
      <dgm:spPr/>
      <dgm:t>
        <a:bodyPr/>
        <a:lstStyle/>
        <a:p>
          <a:endParaRPr lang="hu-HU"/>
        </a:p>
      </dgm:t>
    </dgm:pt>
    <dgm:pt modelId="{C814A835-0028-4683-B856-D8C088603C1C}" type="sibTrans" cxnId="{28BC7BB7-5E72-4300-88F0-59684EA478DD}">
      <dgm:prSet/>
      <dgm:spPr/>
      <dgm:t>
        <a:bodyPr/>
        <a:lstStyle/>
        <a:p>
          <a:endParaRPr lang="hu-HU"/>
        </a:p>
      </dgm:t>
    </dgm:pt>
    <dgm:pt modelId="{B3D514C3-BACF-4B85-8E50-1B22663FC39A}" type="pres">
      <dgm:prSet presAssocID="{008D80C4-669E-4925-9C53-2359A8D058B2}" presName="arrowDiagram" presStyleCnt="0">
        <dgm:presLayoutVars>
          <dgm:chMax val="5"/>
          <dgm:dir/>
          <dgm:resizeHandles val="exact"/>
        </dgm:presLayoutVars>
      </dgm:prSet>
      <dgm:spPr/>
    </dgm:pt>
    <dgm:pt modelId="{3F4167B8-A313-4D16-9000-9EC0BEA2BB28}" type="pres">
      <dgm:prSet presAssocID="{008D80C4-669E-4925-9C53-2359A8D058B2}" presName="arrow" presStyleLbl="bgShp" presStyleIdx="0" presStyleCnt="1"/>
      <dgm:spPr/>
    </dgm:pt>
    <dgm:pt modelId="{562D4084-4500-456F-98D2-A6EE3161416E}" type="pres">
      <dgm:prSet presAssocID="{008D80C4-669E-4925-9C53-2359A8D058B2}" presName="arrowDiagram3" presStyleCnt="0"/>
      <dgm:spPr/>
    </dgm:pt>
    <dgm:pt modelId="{26834268-D377-463C-9861-27C060503871}" type="pres">
      <dgm:prSet presAssocID="{BCA59078-809A-4355-B41B-BC06FE848D50}" presName="bullet3a" presStyleLbl="node1" presStyleIdx="0" presStyleCnt="3"/>
      <dgm:spPr/>
    </dgm:pt>
    <dgm:pt modelId="{ACDB409B-7469-4E76-BDF6-31694F30A1B9}" type="pres">
      <dgm:prSet presAssocID="{BCA59078-809A-4355-B41B-BC06FE848D50}" presName="textBox3a" presStyleLbl="revTx" presStyleIdx="0" presStyleCnt="3">
        <dgm:presLayoutVars>
          <dgm:bulletEnabled val="1"/>
        </dgm:presLayoutVars>
      </dgm:prSet>
      <dgm:spPr/>
    </dgm:pt>
    <dgm:pt modelId="{A2A67B5C-7F2B-4359-8F6E-C1549BA7E09C}" type="pres">
      <dgm:prSet presAssocID="{CA15CD8A-DB39-4831-B975-89DD995A7255}" presName="bullet3b" presStyleLbl="node1" presStyleIdx="1" presStyleCnt="3"/>
      <dgm:spPr/>
    </dgm:pt>
    <dgm:pt modelId="{0B64AE59-C89A-4C2E-9566-1DA93ACDD08A}" type="pres">
      <dgm:prSet presAssocID="{CA15CD8A-DB39-4831-B975-89DD995A7255}" presName="textBox3b" presStyleLbl="revTx" presStyleIdx="1" presStyleCnt="3">
        <dgm:presLayoutVars>
          <dgm:bulletEnabled val="1"/>
        </dgm:presLayoutVars>
      </dgm:prSet>
      <dgm:spPr/>
    </dgm:pt>
    <dgm:pt modelId="{C12E7C06-6464-4381-AA53-817113CD14E3}" type="pres">
      <dgm:prSet presAssocID="{60416AAA-2B09-4053-8D23-DA74520A500C}" presName="bullet3c" presStyleLbl="node1" presStyleIdx="2" presStyleCnt="3"/>
      <dgm:spPr/>
    </dgm:pt>
    <dgm:pt modelId="{8166175C-CDAD-4211-B941-78BAAE1586BD}" type="pres">
      <dgm:prSet presAssocID="{60416AAA-2B09-4053-8D23-DA74520A500C}" presName="textBox3c" presStyleLbl="revTx" presStyleIdx="2" presStyleCnt="3">
        <dgm:presLayoutVars>
          <dgm:bulletEnabled val="1"/>
        </dgm:presLayoutVars>
      </dgm:prSet>
      <dgm:spPr/>
    </dgm:pt>
  </dgm:ptLst>
  <dgm:cxnLst>
    <dgm:cxn modelId="{4DD3B932-BEA6-4ADE-924C-BC8F33593FC8}" srcId="{008D80C4-669E-4925-9C53-2359A8D058B2}" destId="{BCA59078-809A-4355-B41B-BC06FE848D50}" srcOrd="0" destOrd="0" parTransId="{370CB277-FD76-4AA1-8D8C-8C6070DECF3E}" sibTransId="{80A97911-CD76-42E7-A697-3542959B3DB2}"/>
    <dgm:cxn modelId="{50AF1B38-FD96-4848-BD35-F138EB1B7935}" type="presOf" srcId="{008D80C4-669E-4925-9C53-2359A8D058B2}" destId="{B3D514C3-BACF-4B85-8E50-1B22663FC39A}" srcOrd="0" destOrd="0" presId="urn:microsoft.com/office/officeart/2005/8/layout/arrow2"/>
    <dgm:cxn modelId="{527B9073-A5A6-416A-A3EB-E2DD897005C0}" type="presOf" srcId="{BCA59078-809A-4355-B41B-BC06FE848D50}" destId="{ACDB409B-7469-4E76-BDF6-31694F30A1B9}" srcOrd="0" destOrd="0" presId="urn:microsoft.com/office/officeart/2005/8/layout/arrow2"/>
    <dgm:cxn modelId="{4BB04F93-A7B2-4B02-AD0B-694E11DC54B1}" type="presOf" srcId="{CA15CD8A-DB39-4831-B975-89DD995A7255}" destId="{0B64AE59-C89A-4C2E-9566-1DA93ACDD08A}" srcOrd="0" destOrd="0" presId="urn:microsoft.com/office/officeart/2005/8/layout/arrow2"/>
    <dgm:cxn modelId="{F973EE9C-70DC-40EF-8251-BC0574840B3B}" type="presOf" srcId="{60416AAA-2B09-4053-8D23-DA74520A500C}" destId="{8166175C-CDAD-4211-B941-78BAAE1586BD}" srcOrd="0" destOrd="0" presId="urn:microsoft.com/office/officeart/2005/8/layout/arrow2"/>
    <dgm:cxn modelId="{28BC7BB7-5E72-4300-88F0-59684EA478DD}" srcId="{008D80C4-669E-4925-9C53-2359A8D058B2}" destId="{60416AAA-2B09-4053-8D23-DA74520A500C}" srcOrd="2" destOrd="0" parTransId="{1DE82F37-29D3-4A6F-810C-189347B85460}" sibTransId="{C814A835-0028-4683-B856-D8C088603C1C}"/>
    <dgm:cxn modelId="{21C64BF9-2DEE-4F9B-9A2A-8322B49959A5}" srcId="{008D80C4-669E-4925-9C53-2359A8D058B2}" destId="{CA15CD8A-DB39-4831-B975-89DD995A7255}" srcOrd="1" destOrd="0" parTransId="{2977A812-7235-453E-979E-624111542E0B}" sibTransId="{B98FD684-56CE-4FC2-8CA1-F187CFC0085A}"/>
    <dgm:cxn modelId="{31DDC70F-E297-42E1-91DC-48263129961B}" type="presParOf" srcId="{B3D514C3-BACF-4B85-8E50-1B22663FC39A}" destId="{3F4167B8-A313-4D16-9000-9EC0BEA2BB28}" srcOrd="0" destOrd="0" presId="urn:microsoft.com/office/officeart/2005/8/layout/arrow2"/>
    <dgm:cxn modelId="{D0C4E81E-D6A9-4836-9A1B-8439D6252CF4}" type="presParOf" srcId="{B3D514C3-BACF-4B85-8E50-1B22663FC39A}" destId="{562D4084-4500-456F-98D2-A6EE3161416E}" srcOrd="1" destOrd="0" presId="urn:microsoft.com/office/officeart/2005/8/layout/arrow2"/>
    <dgm:cxn modelId="{7E937A76-4D88-4223-8488-A1648F640E2B}" type="presParOf" srcId="{562D4084-4500-456F-98D2-A6EE3161416E}" destId="{26834268-D377-463C-9861-27C060503871}" srcOrd="0" destOrd="0" presId="urn:microsoft.com/office/officeart/2005/8/layout/arrow2"/>
    <dgm:cxn modelId="{E44650F1-F00D-4560-9E69-74198D5998F9}" type="presParOf" srcId="{562D4084-4500-456F-98D2-A6EE3161416E}" destId="{ACDB409B-7469-4E76-BDF6-31694F30A1B9}" srcOrd="1" destOrd="0" presId="urn:microsoft.com/office/officeart/2005/8/layout/arrow2"/>
    <dgm:cxn modelId="{9F4AEA99-7124-47FD-9178-21B28C4B261B}" type="presParOf" srcId="{562D4084-4500-456F-98D2-A6EE3161416E}" destId="{A2A67B5C-7F2B-4359-8F6E-C1549BA7E09C}" srcOrd="2" destOrd="0" presId="urn:microsoft.com/office/officeart/2005/8/layout/arrow2"/>
    <dgm:cxn modelId="{D3BFA957-3BAD-4BFE-B2EC-AF54A9D00C2E}" type="presParOf" srcId="{562D4084-4500-456F-98D2-A6EE3161416E}" destId="{0B64AE59-C89A-4C2E-9566-1DA93ACDD08A}" srcOrd="3" destOrd="0" presId="urn:microsoft.com/office/officeart/2005/8/layout/arrow2"/>
    <dgm:cxn modelId="{3C9178A9-1083-4F83-A0AD-7448711C842B}" type="presParOf" srcId="{562D4084-4500-456F-98D2-A6EE3161416E}" destId="{C12E7C06-6464-4381-AA53-817113CD14E3}" srcOrd="4" destOrd="0" presId="urn:microsoft.com/office/officeart/2005/8/layout/arrow2"/>
    <dgm:cxn modelId="{8996B02B-B138-4D42-A8A7-39CAD5CA6380}" type="presParOf" srcId="{562D4084-4500-456F-98D2-A6EE3161416E}" destId="{8166175C-CDAD-4211-B941-78BAAE1586BD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C3A324-2FDC-4E88-8DCA-3EC369360310}">
      <dsp:nvSpPr>
        <dsp:cNvPr id="0" name=""/>
        <dsp:cNvSpPr/>
      </dsp:nvSpPr>
      <dsp:spPr>
        <a:xfrm>
          <a:off x="3760294" y="1987765"/>
          <a:ext cx="2429490" cy="2429490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kern="1200" dirty="0"/>
            <a:t>Összehasonlít-ható(?)</a:t>
          </a:r>
        </a:p>
      </dsp:txBody>
      <dsp:txXfrm>
        <a:off x="4248730" y="2556861"/>
        <a:ext cx="1452618" cy="1248808"/>
      </dsp:txXfrm>
    </dsp:sp>
    <dsp:sp modelId="{5D921FDD-5F0F-48D6-B44A-2E2CFB04562A}">
      <dsp:nvSpPr>
        <dsp:cNvPr id="0" name=""/>
        <dsp:cNvSpPr/>
      </dsp:nvSpPr>
      <dsp:spPr>
        <a:xfrm>
          <a:off x="2346772" y="1413521"/>
          <a:ext cx="1766902" cy="1766902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kern="1200" dirty="0"/>
            <a:t>Mérhető?</a:t>
          </a:r>
          <a:r>
            <a:rPr lang="hu-HU" sz="1300" kern="1200" dirty="0"/>
            <a:t> </a:t>
          </a:r>
        </a:p>
      </dsp:txBody>
      <dsp:txXfrm>
        <a:off x="2791595" y="1861032"/>
        <a:ext cx="877256" cy="871880"/>
      </dsp:txXfrm>
    </dsp:sp>
    <dsp:sp modelId="{938B46F8-A18D-4CFF-AA62-E66374A7CBF3}">
      <dsp:nvSpPr>
        <dsp:cNvPr id="0" name=""/>
        <dsp:cNvSpPr/>
      </dsp:nvSpPr>
      <dsp:spPr>
        <a:xfrm rot="20700000">
          <a:off x="3336417" y="194539"/>
          <a:ext cx="1731203" cy="1731203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kern="1200" dirty="0"/>
            <a:t>Tudományos teljesítmény </a:t>
          </a:r>
        </a:p>
      </dsp:txBody>
      <dsp:txXfrm rot="-20700000">
        <a:off x="3716121" y="574243"/>
        <a:ext cx="971796" cy="971796"/>
      </dsp:txXfrm>
    </dsp:sp>
    <dsp:sp modelId="{464DDDEE-65BC-4A1D-837A-DA36FB37F308}">
      <dsp:nvSpPr>
        <dsp:cNvPr id="0" name=""/>
        <dsp:cNvSpPr/>
      </dsp:nvSpPr>
      <dsp:spPr>
        <a:xfrm>
          <a:off x="3575934" y="1619764"/>
          <a:ext cx="3109748" cy="3109748"/>
        </a:xfrm>
        <a:prstGeom prst="circularArrow">
          <a:avLst>
            <a:gd name="adj1" fmla="val 4688"/>
            <a:gd name="adj2" fmla="val 299029"/>
            <a:gd name="adj3" fmla="val 2521277"/>
            <a:gd name="adj4" fmla="val 15850309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3053F6-A22E-4C1B-A279-4120913532E8}">
      <dsp:nvSpPr>
        <dsp:cNvPr id="0" name=""/>
        <dsp:cNvSpPr/>
      </dsp:nvSpPr>
      <dsp:spPr>
        <a:xfrm>
          <a:off x="2033857" y="1021616"/>
          <a:ext cx="2259426" cy="225942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72BDD8-B34B-4AB1-A7E9-E764D129D94F}">
      <dsp:nvSpPr>
        <dsp:cNvPr id="0" name=""/>
        <dsp:cNvSpPr/>
      </dsp:nvSpPr>
      <dsp:spPr>
        <a:xfrm>
          <a:off x="2935972" y="-185615"/>
          <a:ext cx="2436116" cy="243611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591A88-A154-42AD-8FFD-5846EE255A8F}">
      <dsp:nvSpPr>
        <dsp:cNvPr id="0" name=""/>
        <dsp:cNvSpPr/>
      </dsp:nvSpPr>
      <dsp:spPr>
        <a:xfrm>
          <a:off x="3328097" y="0"/>
          <a:ext cx="2178467" cy="2178798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A88F0F-78E1-4EC2-AF8A-A32684C3F57C}">
      <dsp:nvSpPr>
        <dsp:cNvPr id="0" name=""/>
        <dsp:cNvSpPr/>
      </dsp:nvSpPr>
      <dsp:spPr>
        <a:xfrm>
          <a:off x="3809610" y="786612"/>
          <a:ext cx="1210532" cy="6051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900" kern="1200" dirty="0"/>
            <a:t>Változás</a:t>
          </a:r>
        </a:p>
      </dsp:txBody>
      <dsp:txXfrm>
        <a:off x="3809610" y="786612"/>
        <a:ext cx="1210532" cy="605121"/>
      </dsp:txXfrm>
    </dsp:sp>
    <dsp:sp modelId="{7D01511C-1B00-425D-841F-6202AE5BF402}">
      <dsp:nvSpPr>
        <dsp:cNvPr id="0" name=""/>
        <dsp:cNvSpPr/>
      </dsp:nvSpPr>
      <dsp:spPr>
        <a:xfrm>
          <a:off x="2723035" y="1251881"/>
          <a:ext cx="2178467" cy="2178798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9EBC8A-D11C-4B66-9C21-76E0C2F6A68B}">
      <dsp:nvSpPr>
        <dsp:cNvPr id="0" name=""/>
        <dsp:cNvSpPr/>
      </dsp:nvSpPr>
      <dsp:spPr>
        <a:xfrm>
          <a:off x="3207003" y="2045735"/>
          <a:ext cx="1210532" cy="6051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900" kern="1200" dirty="0"/>
            <a:t>Súlyok átalakulása </a:t>
          </a:r>
        </a:p>
      </dsp:txBody>
      <dsp:txXfrm>
        <a:off x="3207003" y="2045735"/>
        <a:ext cx="1210532" cy="605121"/>
      </dsp:txXfrm>
    </dsp:sp>
    <dsp:sp modelId="{23A2B04F-C0B0-4D3F-946A-84C2E7252847}">
      <dsp:nvSpPr>
        <dsp:cNvPr id="0" name=""/>
        <dsp:cNvSpPr/>
      </dsp:nvSpPr>
      <dsp:spPr>
        <a:xfrm>
          <a:off x="3483146" y="2653572"/>
          <a:ext cx="1871640" cy="1872390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134C12-613C-4979-B2D8-2CBA2C3F87CE}">
      <dsp:nvSpPr>
        <dsp:cNvPr id="0" name=""/>
        <dsp:cNvSpPr/>
      </dsp:nvSpPr>
      <dsp:spPr>
        <a:xfrm>
          <a:off x="3812473" y="3306668"/>
          <a:ext cx="1210532" cy="6051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900" kern="1200" dirty="0"/>
            <a:t>Kezelési megoldások</a:t>
          </a:r>
        </a:p>
      </dsp:txBody>
      <dsp:txXfrm>
        <a:off x="3812473" y="3306668"/>
        <a:ext cx="1210532" cy="6051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4167B8-A313-4D16-9000-9EC0BEA2BB28}">
      <dsp:nvSpPr>
        <dsp:cNvPr id="0" name=""/>
        <dsp:cNvSpPr/>
      </dsp:nvSpPr>
      <dsp:spPr>
        <a:xfrm>
          <a:off x="494029" y="0"/>
          <a:ext cx="7241540" cy="4525963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834268-D377-463C-9861-27C060503871}">
      <dsp:nvSpPr>
        <dsp:cNvPr id="0" name=""/>
        <dsp:cNvSpPr/>
      </dsp:nvSpPr>
      <dsp:spPr>
        <a:xfrm>
          <a:off x="1413705" y="3123819"/>
          <a:ext cx="188280" cy="1882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DB409B-7469-4E76-BDF6-31694F30A1B9}">
      <dsp:nvSpPr>
        <dsp:cNvPr id="0" name=""/>
        <dsp:cNvSpPr/>
      </dsp:nvSpPr>
      <dsp:spPr>
        <a:xfrm>
          <a:off x="1507845" y="3217959"/>
          <a:ext cx="1687279" cy="1308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766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kern="1200" dirty="0"/>
            <a:t>1990-es évek: WLU </a:t>
          </a:r>
          <a:r>
            <a:rPr lang="hu-HU" sz="1600" kern="1200" dirty="0" err="1"/>
            <a:t>Ranking</a:t>
          </a:r>
          <a:r>
            <a:rPr lang="hu-HU" sz="1600" kern="1200" dirty="0"/>
            <a:t> (első összehasonlító gyűjtés)</a:t>
          </a:r>
        </a:p>
      </dsp:txBody>
      <dsp:txXfrm>
        <a:off x="1507845" y="3217959"/>
        <a:ext cx="1687279" cy="1308003"/>
      </dsp:txXfrm>
    </dsp:sp>
    <dsp:sp modelId="{A2A67B5C-7F2B-4359-8F6E-C1549BA7E09C}">
      <dsp:nvSpPr>
        <dsp:cNvPr id="0" name=""/>
        <dsp:cNvSpPr/>
      </dsp:nvSpPr>
      <dsp:spPr>
        <a:xfrm>
          <a:off x="3075638" y="1893662"/>
          <a:ext cx="340352" cy="3403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64AE59-C89A-4C2E-9566-1DA93ACDD08A}">
      <dsp:nvSpPr>
        <dsp:cNvPr id="0" name=""/>
        <dsp:cNvSpPr/>
      </dsp:nvSpPr>
      <dsp:spPr>
        <a:xfrm>
          <a:off x="3245815" y="2063839"/>
          <a:ext cx="1737969" cy="2462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0346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kern="1200" dirty="0"/>
            <a:t>2000-es évek folyamán: lista karbantartása, kiegészítése és annak kritikái </a:t>
          </a:r>
        </a:p>
      </dsp:txBody>
      <dsp:txXfrm>
        <a:off x="3245815" y="2063839"/>
        <a:ext cx="1737969" cy="2462123"/>
      </dsp:txXfrm>
    </dsp:sp>
    <dsp:sp modelId="{C12E7C06-6464-4381-AA53-817113CD14E3}">
      <dsp:nvSpPr>
        <dsp:cNvPr id="0" name=""/>
        <dsp:cNvSpPr/>
      </dsp:nvSpPr>
      <dsp:spPr>
        <a:xfrm>
          <a:off x="5074304" y="1145068"/>
          <a:ext cx="470700" cy="4707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66175C-CDAD-4211-B941-78BAAE1586BD}">
      <dsp:nvSpPr>
        <dsp:cNvPr id="0" name=""/>
        <dsp:cNvSpPr/>
      </dsp:nvSpPr>
      <dsp:spPr>
        <a:xfrm>
          <a:off x="5309654" y="1380418"/>
          <a:ext cx="1737969" cy="3145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9414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kern="1200" dirty="0"/>
            <a:t>2022-es előkészítés: ‚paradigmaváltás’ </a:t>
          </a:r>
        </a:p>
      </dsp:txBody>
      <dsp:txXfrm>
        <a:off x="5309654" y="1380418"/>
        <a:ext cx="1737969" cy="31455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12A0A-3FC0-3346-A69A-8137ADF09294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D0728-DC7B-E648-80D3-C460AB79C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795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41A2C-C1ED-46A2-9930-9398367D0FA2}" type="datetimeFigureOut">
              <a:rPr lang="hu-HU" smtClean="0"/>
              <a:t>2022. 11. 06.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BA71C0-C0C6-4AAB-AE11-3D9925D87B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21189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rgbClr val="4D4D4D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4D4D4D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62000" y="3290061"/>
            <a:ext cx="8382000" cy="76200"/>
          </a:xfrm>
          <a:prstGeom prst="rect">
            <a:avLst/>
          </a:prstGeom>
          <a:solidFill>
            <a:srgbClr val="EDA021"/>
          </a:solidFill>
          <a:ln>
            <a:solidFill>
              <a:schemeClr val="bg1"/>
            </a:solidFill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15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62000" y="1219200"/>
            <a:ext cx="8382000" cy="76200"/>
          </a:xfrm>
          <a:prstGeom prst="rect">
            <a:avLst/>
          </a:prstGeom>
          <a:solidFill>
            <a:srgbClr val="EDA021"/>
          </a:solidFill>
          <a:ln>
            <a:solidFill>
              <a:schemeClr val="bg1"/>
            </a:solidFill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39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 rot="16200000">
            <a:off x="3895539" y="2982632"/>
            <a:ext cx="6041464" cy="76201"/>
          </a:xfrm>
          <a:prstGeom prst="rect">
            <a:avLst/>
          </a:prstGeom>
          <a:solidFill>
            <a:srgbClr val="EDA021"/>
          </a:solidFill>
          <a:ln>
            <a:solidFill>
              <a:schemeClr val="bg1"/>
            </a:solidFill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859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rgbClr val="4D4D4D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4D4D4D"/>
                </a:solidFill>
                <a:latin typeface="Arial"/>
                <a:cs typeface="Arial"/>
              </a:defRPr>
            </a:lvl1pPr>
            <a:lvl2pPr>
              <a:defRPr>
                <a:solidFill>
                  <a:srgbClr val="4D4D4D"/>
                </a:solidFill>
                <a:latin typeface="Arial"/>
                <a:cs typeface="Arial"/>
              </a:defRPr>
            </a:lvl2pPr>
            <a:lvl3pPr>
              <a:defRPr>
                <a:solidFill>
                  <a:srgbClr val="4D4D4D"/>
                </a:solidFill>
                <a:latin typeface="Arial"/>
                <a:cs typeface="Arial"/>
              </a:defRPr>
            </a:lvl3pPr>
            <a:lvl4pPr>
              <a:defRPr>
                <a:solidFill>
                  <a:srgbClr val="4D4D4D"/>
                </a:solidFill>
                <a:latin typeface="Arial"/>
                <a:cs typeface="Arial"/>
              </a:defRPr>
            </a:lvl4pPr>
            <a:lvl5pPr>
              <a:defRPr>
                <a:solidFill>
                  <a:srgbClr val="4D4D4D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57200" y="1219200"/>
            <a:ext cx="8686800" cy="76200"/>
          </a:xfrm>
          <a:prstGeom prst="rect">
            <a:avLst/>
          </a:prstGeom>
          <a:solidFill>
            <a:srgbClr val="EDA021"/>
          </a:solidFill>
          <a:ln>
            <a:solidFill>
              <a:schemeClr val="bg1"/>
            </a:solidFill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352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4D4D4D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4D4D4D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762000" y="4430805"/>
            <a:ext cx="8382000" cy="76200"/>
          </a:xfrm>
          <a:prstGeom prst="rect">
            <a:avLst/>
          </a:prstGeom>
          <a:solidFill>
            <a:srgbClr val="EDA021"/>
          </a:solidFill>
          <a:ln>
            <a:solidFill>
              <a:schemeClr val="bg1"/>
            </a:solidFill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68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D4D4D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4D4D4D"/>
                </a:solidFill>
              </a:defRPr>
            </a:lvl1pPr>
            <a:lvl2pPr>
              <a:defRPr sz="2400">
                <a:solidFill>
                  <a:srgbClr val="4D4D4D"/>
                </a:solidFill>
              </a:defRPr>
            </a:lvl2pPr>
            <a:lvl3pPr>
              <a:defRPr sz="2000">
                <a:solidFill>
                  <a:srgbClr val="4D4D4D"/>
                </a:solidFill>
              </a:defRPr>
            </a:lvl3pPr>
            <a:lvl4pPr>
              <a:defRPr sz="1800">
                <a:solidFill>
                  <a:srgbClr val="4D4D4D"/>
                </a:solidFill>
              </a:defRPr>
            </a:lvl4pPr>
            <a:lvl5pPr>
              <a:defRPr sz="1800">
                <a:solidFill>
                  <a:srgbClr val="4D4D4D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762000" y="1219200"/>
            <a:ext cx="8382000" cy="76200"/>
          </a:xfrm>
          <a:prstGeom prst="rect">
            <a:avLst/>
          </a:prstGeom>
          <a:solidFill>
            <a:srgbClr val="EDA021"/>
          </a:solidFill>
          <a:ln>
            <a:solidFill>
              <a:schemeClr val="bg1"/>
            </a:solidFill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16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762000" y="1219200"/>
            <a:ext cx="8382000" cy="76200"/>
          </a:xfrm>
          <a:prstGeom prst="rect">
            <a:avLst/>
          </a:prstGeom>
          <a:solidFill>
            <a:srgbClr val="EDA021"/>
          </a:solidFill>
          <a:ln>
            <a:solidFill>
              <a:schemeClr val="bg1"/>
            </a:solidFill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617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098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3033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114034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803200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824" y="411480"/>
            <a:ext cx="2551176" cy="507492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08" y="6063144"/>
            <a:ext cx="1788894" cy="484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229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4D4D4D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4D4D4D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4D4D4D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4D4D4D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4D4D4D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4D4D4D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offman.istvan@ajk.elte.h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930BF33-7DBB-C63C-3659-FB7B357AF9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099990"/>
            <a:ext cx="7772400" cy="1470025"/>
          </a:xfrm>
        </p:spPr>
        <p:txBody>
          <a:bodyPr>
            <a:noAutofit/>
          </a:bodyPr>
          <a:lstStyle/>
          <a:p>
            <a:r>
              <a:rPr lang="hu-HU" sz="36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Egy tudományos értékelési rendszer dilemmái - az MTA IX. Osztály Állam- és Jogtudományi Bizottság 2022. évi folyóiratlista tapasztalatai</a:t>
            </a:r>
            <a:endParaRPr lang="hu-HU" sz="36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867F2946-CCCA-7734-8598-B4292D2650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558779"/>
            <a:ext cx="6858000" cy="2009619"/>
          </a:xfrm>
        </p:spPr>
        <p:txBody>
          <a:bodyPr>
            <a:normAutofit fontScale="92500" lnSpcReduction="10000"/>
          </a:bodyPr>
          <a:lstStyle/>
          <a:p>
            <a:r>
              <a:rPr lang="hu-HU" b="1" dirty="0"/>
              <a:t>Hoffman István</a:t>
            </a:r>
          </a:p>
          <a:p>
            <a:r>
              <a:rPr lang="hu-HU" dirty="0"/>
              <a:t>egyetemi tanár, ELTE ÁJK Közigazgatási Jogi Tanszék</a:t>
            </a:r>
          </a:p>
          <a:p>
            <a:r>
              <a:rPr lang="hu-HU" dirty="0">
                <a:hlinkClick r:id="rId2"/>
              </a:rPr>
              <a:t>hoffman.istvan@ajk.elte.hu</a:t>
            </a:r>
            <a:r>
              <a:rPr lang="hu-H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53869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2D4682D-801A-34E4-10BA-B57DF635F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04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Paradigmaváltás: </a:t>
            </a:r>
            <a:r>
              <a:rPr lang="hu-HU" dirty="0" err="1"/>
              <a:t>Scimago</a:t>
            </a:r>
            <a:r>
              <a:rPr lang="hu-HU" dirty="0"/>
              <a:t>/</a:t>
            </a:r>
            <a:r>
              <a:rPr lang="hu-HU" dirty="0" err="1"/>
              <a:t>WoS</a:t>
            </a:r>
            <a:r>
              <a:rPr lang="hu-HU" dirty="0"/>
              <a:t> alapú rendszer (főbb példák)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BEFD13C3-D118-C8F3-98AE-4C301BA9F0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Paradigmaváltás melletti érvek 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72C8791B-B2E1-5361-7E6F-17F6CB13B85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/>
              <a:t>Két évtizedes múltra visszatekintő lista </a:t>
            </a:r>
          </a:p>
          <a:p>
            <a:r>
              <a:rPr lang="hu-HU" dirty="0"/>
              <a:t>Széles körű lista (</a:t>
            </a:r>
            <a:r>
              <a:rPr lang="hu-HU" dirty="0" err="1"/>
              <a:t>Scimago</a:t>
            </a:r>
            <a:r>
              <a:rPr lang="hu-HU" dirty="0"/>
              <a:t>: 840 folyóirat, </a:t>
            </a:r>
            <a:r>
              <a:rPr lang="hu-HU" dirty="0" err="1"/>
              <a:t>WoS</a:t>
            </a:r>
            <a:r>
              <a:rPr lang="hu-HU" dirty="0"/>
              <a:t> – részben párhuzamosan – közel 500 folyóirat + közigazgatás-tudományi lapok)</a:t>
            </a:r>
          </a:p>
          <a:p>
            <a:r>
              <a:rPr lang="hu-HU" dirty="0"/>
              <a:t>Bejáratott értékelési rendszer, jól összehasonlítható eredményekkel </a:t>
            </a:r>
          </a:p>
          <a:p>
            <a:r>
              <a:rPr lang="hu-HU" dirty="0"/>
              <a:t>Tudomány relatív súlyát is figyelembe veszi: negyedelési (</a:t>
            </a:r>
            <a:r>
              <a:rPr lang="hu-HU" dirty="0" err="1"/>
              <a:t>kvartilis</a:t>
            </a:r>
            <a:r>
              <a:rPr lang="hu-HU" dirty="0"/>
              <a:t> – Q) rendszer,1.tized-D</a:t>
            </a:r>
          </a:p>
          <a:p>
            <a:r>
              <a:rPr lang="hu-HU" dirty="0"/>
              <a:t>Európai pályázatok, egyetemi </a:t>
            </a:r>
            <a:r>
              <a:rPr lang="hu-HU" dirty="0" err="1"/>
              <a:t>rankingek</a:t>
            </a:r>
            <a:r>
              <a:rPr lang="hu-HU" dirty="0"/>
              <a:t>: különösen erős súly</a:t>
            </a:r>
          </a:p>
          <a:p>
            <a:r>
              <a:rPr lang="hu-HU" dirty="0"/>
              <a:t>Alapítványi egyetemek vállalásai 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1BD658D9-CF00-AB44-7CDE-B5F9802853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u-HU" dirty="0"/>
              <a:t>Paradigmaváltás elleni érvek 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428E233E-B299-BAE9-67E5-246BB4E4B11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/>
              <a:t>Alapvetően angolszász dominancia (csökkenőben: spanyol, olasz, német és francia nyelvű lapok is)</a:t>
            </a:r>
          </a:p>
          <a:p>
            <a:r>
              <a:rPr lang="hu-HU" dirty="0"/>
              <a:t>Angolszász </a:t>
            </a:r>
            <a:r>
              <a:rPr lang="hu-HU" dirty="0" err="1"/>
              <a:t>tematizáltság</a:t>
            </a:r>
            <a:r>
              <a:rPr lang="hu-HU" dirty="0"/>
              <a:t> </a:t>
            </a:r>
            <a:r>
              <a:rPr lang="hu-HU" dirty="0">
                <a:sym typeface="Wingdings" panose="05000000000000000000" pitchFamily="2" charset="2"/>
              </a:rPr>
              <a:t> üvegplafon (?)</a:t>
            </a:r>
            <a:endParaRPr lang="hu-HU" dirty="0"/>
          </a:p>
          <a:p>
            <a:r>
              <a:rPr lang="hu-HU" dirty="0"/>
              <a:t>Kontinentális jogrendszerek problémái korlátozottabban jelennek meg </a:t>
            </a:r>
          </a:p>
          <a:p>
            <a:r>
              <a:rPr lang="hu-HU" dirty="0"/>
              <a:t>Kelet-közép-európai régió lapjai is kisebb súlyúak (ld. következő táblázatok)</a:t>
            </a:r>
          </a:p>
          <a:p>
            <a:r>
              <a:rPr lang="hu-HU" dirty="0"/>
              <a:t>Kiadókhoz kötődő listák</a:t>
            </a:r>
          </a:p>
          <a:p>
            <a:r>
              <a:rPr lang="hu-HU" dirty="0"/>
              <a:t>Komplex, de mégis hivatkozásalapú mérés </a:t>
            </a:r>
          </a:p>
        </p:txBody>
      </p:sp>
    </p:spTree>
    <p:extLst>
      <p:ext uri="{BB962C8B-B14F-4D97-AF65-F5344CB8AC3E}">
        <p14:creationId xmlns:p14="http://schemas.microsoft.com/office/powerpoint/2010/main" val="4242431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4343289-AF03-F78F-05A2-0F7174181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6033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Eltérő súlyok – kelet-közép-európai tudomány kihívásai  </a:t>
            </a:r>
          </a:p>
        </p:txBody>
      </p:sp>
      <p:graphicFrame>
        <p:nvGraphicFramePr>
          <p:cNvPr id="7" name="Tartalom helye 6">
            <a:extLst>
              <a:ext uri="{FF2B5EF4-FFF2-40B4-BE49-F238E27FC236}">
                <a16:creationId xmlns:a16="http://schemas.microsoft.com/office/drawing/2014/main" id="{E89333C2-6E26-3B4F-7080-5F0980FE9D59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17677624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Tartalom helye 9">
            <a:extLst>
              <a:ext uri="{FF2B5EF4-FFF2-40B4-BE49-F238E27FC236}">
                <a16:creationId xmlns:a16="http://schemas.microsoft.com/office/drawing/2014/main" id="{13346D7F-AE98-CE10-7D67-59FA258E233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82811325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83139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E7C30C9-DD92-2C4F-037D-CDBD31648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22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Nemzetközi lista osztályszintű elvei és korrekció 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A2573B6D-F55A-C10C-BADB-6C9EA9051C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Osztályszintű elvek főbb elemei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4121C532-3CFE-B5F5-E236-B7E3417BB04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Alapvetően egy lista, a legtöbb tudományos bizottság: </a:t>
            </a:r>
            <a:r>
              <a:rPr lang="hu-HU" dirty="0" err="1"/>
              <a:t>Scopus</a:t>
            </a:r>
            <a:r>
              <a:rPr lang="hu-HU" dirty="0"/>
              <a:t>/</a:t>
            </a:r>
            <a:r>
              <a:rPr lang="hu-HU" dirty="0" err="1"/>
              <a:t>WoS</a:t>
            </a:r>
            <a:endParaRPr lang="hu-HU" dirty="0"/>
          </a:p>
          <a:p>
            <a:r>
              <a:rPr lang="hu-HU" dirty="0"/>
              <a:t>A listáknak mérhető adatokkal kell rendelkeznie</a:t>
            </a:r>
          </a:p>
          <a:p>
            <a:r>
              <a:rPr lang="hu-HU" dirty="0"/>
              <a:t>Listán alapuló hazai megközelítés: Q1 =A, Q2=B, Q3=C, Q4=D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6B852146-8D37-87C3-FD17-ABC040E8BC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u-HU" dirty="0"/>
              <a:t>Bizottsági korrekció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56BA2313-5EB5-CB0C-8959-788AF440FEC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Kivételesen: Q besorolás átminősítése kérhető</a:t>
            </a:r>
          </a:p>
          <a:p>
            <a:r>
              <a:rPr lang="hu-HU" dirty="0"/>
              <a:t>Német, francia és olasz lista is alkalmazható (</a:t>
            </a:r>
            <a:r>
              <a:rPr lang="hu-HU" dirty="0" err="1"/>
              <a:t>BeckOnline</a:t>
            </a:r>
            <a:r>
              <a:rPr lang="hu-HU" dirty="0"/>
              <a:t>, </a:t>
            </a:r>
            <a:r>
              <a:rPr lang="hu-HU" dirty="0" err="1"/>
              <a:t>L’Harmattan</a:t>
            </a:r>
            <a:r>
              <a:rPr lang="hu-HU" dirty="0"/>
              <a:t>/</a:t>
            </a:r>
            <a:r>
              <a:rPr lang="hu-HU" dirty="0" err="1"/>
              <a:t>Dalloz</a:t>
            </a:r>
            <a:r>
              <a:rPr lang="hu-HU" dirty="0"/>
              <a:t>, ANVUR)</a:t>
            </a:r>
          </a:p>
          <a:p>
            <a:r>
              <a:rPr lang="hu-HU" dirty="0"/>
              <a:t>Amerikai </a:t>
            </a:r>
            <a:r>
              <a:rPr lang="hu-HU" dirty="0" err="1"/>
              <a:t>student-run</a:t>
            </a:r>
            <a:r>
              <a:rPr lang="hu-HU" dirty="0"/>
              <a:t> lapok is felvehetőek</a:t>
            </a:r>
          </a:p>
          <a:p>
            <a:r>
              <a:rPr lang="hu-HU" dirty="0"/>
              <a:t>Kivételesen „kis nyelvek” lapjai is felkerülhetnek (elsősorban: ha a listán szerepelnek)</a:t>
            </a:r>
          </a:p>
        </p:txBody>
      </p:sp>
    </p:spTree>
    <p:extLst>
      <p:ext uri="{BB962C8B-B14F-4D97-AF65-F5344CB8AC3E}">
        <p14:creationId xmlns:p14="http://schemas.microsoft.com/office/powerpoint/2010/main" val="2720863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465C587-ADF8-6203-F2B4-6BB3A9E9C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Hazai lista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BC14251-D0D6-E9E1-E755-DA8B0AA16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Erős nyomás a Bizottságon az „A” kategóriás lapok csökkentésére (nálunk a legmagasabb az arányuk)</a:t>
            </a:r>
          </a:p>
          <a:p>
            <a:r>
              <a:rPr lang="hu-HU" dirty="0"/>
              <a:t>Szakterületi kivétel biztosítása</a:t>
            </a:r>
          </a:p>
          <a:p>
            <a:r>
              <a:rPr lang="hu-HU" dirty="0"/>
              <a:t>„Intézményi lapok” kérdése: az eredeti javaslat és a kompromisszum  </a:t>
            </a:r>
          </a:p>
        </p:txBody>
      </p:sp>
    </p:spTree>
    <p:extLst>
      <p:ext uri="{BB962C8B-B14F-4D97-AF65-F5344CB8AC3E}">
        <p14:creationId xmlns:p14="http://schemas.microsoft.com/office/powerpoint/2010/main" val="1473611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948211F-524E-85D7-79B6-89A39D091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Lista elfogadása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04B43E3-5A9A-70C5-80EC-D9BEB3C3A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Lista összeállítása most zajlik: albizottsági javaslatok a korrekciókra</a:t>
            </a:r>
          </a:p>
          <a:p>
            <a:r>
              <a:rPr lang="hu-HU" dirty="0"/>
              <a:t>Ad hoc bizottság </a:t>
            </a:r>
          </a:p>
          <a:p>
            <a:r>
              <a:rPr lang="hu-HU" dirty="0"/>
              <a:t>Várható jóváhagyás: 2022. december</a:t>
            </a:r>
          </a:p>
          <a:p>
            <a:r>
              <a:rPr lang="hu-HU" dirty="0"/>
              <a:t>Új lista: 2023. január 1., de a régi lista alkalmazható a 2024. dec. 31-ig benyújtott doktori eljárásokban </a:t>
            </a:r>
          </a:p>
        </p:txBody>
      </p:sp>
    </p:spTree>
    <p:extLst>
      <p:ext uri="{BB962C8B-B14F-4D97-AF65-F5344CB8AC3E}">
        <p14:creationId xmlns:p14="http://schemas.microsoft.com/office/powerpoint/2010/main" val="3658537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AF008ED-628E-50F7-6147-1E3CCF54B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Hatások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54E65B5C-16D9-7B57-F2A6-A5355F7C72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A lista hatásai és annak kihívásai </a:t>
            </a:r>
          </a:p>
        </p:txBody>
      </p:sp>
    </p:spTree>
    <p:extLst>
      <p:ext uri="{BB962C8B-B14F-4D97-AF65-F5344CB8AC3E}">
        <p14:creationId xmlns:p14="http://schemas.microsoft.com/office/powerpoint/2010/main" val="13938278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BEA5E67-5A0D-2BCD-9755-014807D93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033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Hazai jelenlét a </a:t>
            </a:r>
            <a:r>
              <a:rPr lang="hu-HU" dirty="0" err="1"/>
              <a:t>Scimagoban</a:t>
            </a:r>
            <a:r>
              <a:rPr lang="hu-HU" dirty="0"/>
              <a:t> (1999-2022) (Sasvári Tamás gyűjtése alapján)</a:t>
            </a:r>
          </a:p>
        </p:txBody>
      </p:sp>
      <p:graphicFrame>
        <p:nvGraphicFramePr>
          <p:cNvPr id="9" name="Tartalom helye 8">
            <a:extLst>
              <a:ext uri="{FF2B5EF4-FFF2-40B4-BE49-F238E27FC236}">
                <a16:creationId xmlns:a16="http://schemas.microsoft.com/office/drawing/2014/main" id="{AD29829A-20BD-9DC0-E280-16D20C22FF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3861073"/>
              </p:ext>
            </p:extLst>
          </p:nvPr>
        </p:nvGraphicFramePr>
        <p:xfrm>
          <a:off x="457200" y="1600200"/>
          <a:ext cx="8229600" cy="4828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55386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CED4030-D95B-DD39-A071-A0232678A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Sasvári Tamás gyűjtése alapján: hány oktatónak/kutatónak van Q1+Q2 cikke </a:t>
            </a:r>
          </a:p>
        </p:txBody>
      </p:sp>
      <p:graphicFrame>
        <p:nvGraphicFramePr>
          <p:cNvPr id="6" name="Tartalom helye 5">
            <a:extLst>
              <a:ext uri="{FF2B5EF4-FFF2-40B4-BE49-F238E27FC236}">
                <a16:creationId xmlns:a16="http://schemas.microsoft.com/office/drawing/2014/main" id="{57F6B94E-74F9-41F1-4FB2-BC808CB748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193784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63896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8025E06-4421-BDA9-DE2C-25D11EDC3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Valóban csak MTA lista?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025A064-CDB6-6230-FF79-959BF3A760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Doktori iskolák értékelései </a:t>
            </a:r>
          </a:p>
          <a:p>
            <a:r>
              <a:rPr lang="hu-HU" dirty="0"/>
              <a:t>2022. júniusig: egyetemi tanári kinevezések MAB bírálata során ehhez kötődött a tudományos munka értékelése </a:t>
            </a:r>
          </a:p>
          <a:p>
            <a:r>
              <a:rPr lang="hu-HU" dirty="0"/>
              <a:t>Alapítványi egyetemi teljesítményértékelések </a:t>
            </a:r>
            <a:r>
              <a:rPr lang="hu-HU" dirty="0">
                <a:sym typeface="Wingdings" panose="05000000000000000000" pitchFamily="2" charset="2"/>
              </a:rPr>
              <a:t>(???)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124287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0B43949-9ABF-5473-2B9D-DD81EF96F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Kihívások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A99E1F7-6A74-9115-2EBA-6035DECFA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Tudományos pályák megszakítása </a:t>
            </a:r>
            <a:r>
              <a:rPr lang="hu-HU" dirty="0">
                <a:sym typeface="Wingdings" panose="05000000000000000000" pitchFamily="2" charset="2"/>
              </a:rPr>
              <a:t> MTA doktora fokozat előkészítése: évtizedes munka, amely publikációs stratégiát igényel  2 éves átmeneti időszak</a:t>
            </a:r>
          </a:p>
          <a:p>
            <a:r>
              <a:rPr lang="hu-HU" dirty="0">
                <a:sym typeface="Wingdings" panose="05000000000000000000" pitchFamily="2" charset="2"/>
              </a:rPr>
              <a:t>Az előzőekben látható: </a:t>
            </a:r>
            <a:r>
              <a:rPr lang="hu-HU" dirty="0" err="1">
                <a:sym typeface="Wingdings" panose="05000000000000000000" pitchFamily="2" charset="2"/>
              </a:rPr>
              <a:t>Scimago</a:t>
            </a:r>
            <a:r>
              <a:rPr lang="hu-HU" dirty="0">
                <a:sym typeface="Wingdings" panose="05000000000000000000" pitchFamily="2" charset="2"/>
              </a:rPr>
              <a:t> jelenlét alacsonyabb:</a:t>
            </a:r>
          </a:p>
          <a:p>
            <a:pPr lvl="1"/>
            <a:r>
              <a:rPr lang="hu-HU" b="1" dirty="0">
                <a:sym typeface="Wingdings" panose="05000000000000000000" pitchFamily="2" charset="2"/>
              </a:rPr>
              <a:t>MTA doktora fokozat jóval nehezebb megszerzése </a:t>
            </a:r>
          </a:p>
          <a:p>
            <a:pPr lvl="1"/>
            <a:r>
              <a:rPr lang="hu-HU" dirty="0">
                <a:sym typeface="Wingdings" panose="05000000000000000000" pitchFamily="2" charset="2"/>
              </a:rPr>
              <a:t>De: kiemelik a lista „orientáló” hatását: erősödhet a hazai jelenlét a </a:t>
            </a:r>
            <a:r>
              <a:rPr lang="hu-HU" dirty="0" err="1">
                <a:sym typeface="Wingdings" panose="05000000000000000000" pitchFamily="2" charset="2"/>
              </a:rPr>
              <a:t>Scimago</a:t>
            </a:r>
            <a:r>
              <a:rPr lang="hu-HU" dirty="0">
                <a:sym typeface="Wingdings" panose="05000000000000000000" pitchFamily="2" charset="2"/>
              </a:rPr>
              <a:t>/</a:t>
            </a:r>
            <a:r>
              <a:rPr lang="hu-HU" dirty="0" err="1">
                <a:sym typeface="Wingdings" panose="05000000000000000000" pitchFamily="2" charset="2"/>
              </a:rPr>
              <a:t>WoS</a:t>
            </a:r>
            <a:r>
              <a:rPr lang="hu-HU" dirty="0">
                <a:sym typeface="Wingdings" panose="05000000000000000000" pitchFamily="2" charset="2"/>
              </a:rPr>
              <a:t> listázott lapokban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83168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Bevezetés 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A tudományos teljesítmények mérhetősége (?)</a:t>
            </a:r>
          </a:p>
        </p:txBody>
      </p:sp>
    </p:spTree>
    <p:extLst>
      <p:ext uri="{BB962C8B-B14F-4D97-AF65-F5344CB8AC3E}">
        <p14:creationId xmlns:p14="http://schemas.microsoft.com/office/powerpoint/2010/main" val="937551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94D1B60-1C88-7840-BF28-2B8CDC8EB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418" y="28575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Köszönöm megtisztelő figyelmüket!</a:t>
            </a:r>
          </a:p>
        </p:txBody>
      </p:sp>
    </p:spTree>
    <p:extLst>
      <p:ext uri="{BB962C8B-B14F-4D97-AF65-F5344CB8AC3E}">
        <p14:creationId xmlns:p14="http://schemas.microsoft.com/office/powerpoint/2010/main" val="976170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DDE64A1-A6C1-4442-ABFA-22341CB99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166" y="196949"/>
            <a:ext cx="8440616" cy="866280"/>
          </a:xfrm>
        </p:spPr>
        <p:txBody>
          <a:bodyPr>
            <a:normAutofit/>
          </a:bodyPr>
          <a:lstStyle/>
          <a:p>
            <a:r>
              <a:rPr lang="hu-HU" dirty="0" err="1"/>
              <a:t>Tudománymetria</a:t>
            </a:r>
            <a:r>
              <a:rPr lang="hu-HU" dirty="0"/>
              <a:t> és annak keretei  </a:t>
            </a:r>
          </a:p>
        </p:txBody>
      </p:sp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id="{B173C9BA-F2F2-4D34-8862-07052DC8D2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7470797"/>
              </p:ext>
            </p:extLst>
          </p:nvPr>
        </p:nvGraphicFramePr>
        <p:xfrm>
          <a:off x="590843" y="1547446"/>
          <a:ext cx="7962314" cy="4417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4433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E317D34-A9BC-A595-F703-13C41CC45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Tudománymetriai</a:t>
            </a:r>
            <a:r>
              <a:rPr lang="hu-HU" dirty="0"/>
              <a:t> módszerek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489007B-1C79-80CE-BAE4-C8F51722B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Mit veszünk figyelembe tudományos teljesítmény körében? </a:t>
            </a:r>
          </a:p>
          <a:p>
            <a:pPr lvl="1"/>
            <a:r>
              <a:rPr lang="hu-HU" dirty="0"/>
              <a:t>Lista: folyóiratokra összpontosít </a:t>
            </a:r>
            <a:r>
              <a:rPr lang="hu-HU" dirty="0">
                <a:sym typeface="Wingdings" panose="05000000000000000000" pitchFamily="2" charset="2"/>
              </a:rPr>
              <a:t> ISSN szám, rendszeres megjelenés (tkp. könyvsorozatok is ide tartoznak…)</a:t>
            </a:r>
            <a:endParaRPr lang="hu-HU" dirty="0"/>
          </a:p>
          <a:p>
            <a:r>
              <a:rPr lang="hu-HU" dirty="0"/>
              <a:t>Milyen értékelési szempontokat határozunk meg? </a:t>
            </a:r>
          </a:p>
          <a:p>
            <a:pPr lvl="1"/>
            <a:r>
              <a:rPr lang="hu-HU" dirty="0"/>
              <a:t>H-index és annak jelentősége</a:t>
            </a:r>
          </a:p>
          <a:p>
            <a:pPr lvl="1"/>
            <a:r>
              <a:rPr lang="hu-HU" dirty="0"/>
              <a:t>Tudományos hatás (</a:t>
            </a:r>
            <a:r>
              <a:rPr lang="hu-HU" dirty="0" err="1"/>
              <a:t>impakt</a:t>
            </a:r>
            <a:r>
              <a:rPr lang="hu-HU" dirty="0"/>
              <a:t>) mérése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01796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CFFE4-44EA-614C-0B36-C2AD5085A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Folyóiratok összehasonlítása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404065A-D23D-E6D1-6A85-4DB8457D4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Gyűjtemények:</a:t>
            </a:r>
          </a:p>
          <a:p>
            <a:pPr lvl="1"/>
            <a:r>
              <a:rPr lang="hu-HU" dirty="0"/>
              <a:t>Egyszerű gyűjtemények</a:t>
            </a:r>
          </a:p>
          <a:p>
            <a:pPr lvl="1"/>
            <a:r>
              <a:rPr lang="hu-HU" dirty="0"/>
              <a:t>Gyűjtemények minőségbiztosítási feltételekkel</a:t>
            </a:r>
          </a:p>
          <a:p>
            <a:pPr lvl="1"/>
            <a:r>
              <a:rPr lang="hu-HU" dirty="0"/>
              <a:t>Gyűjtemények minőségbiztosítási feltételekkel és értékeléssel  </a:t>
            </a:r>
          </a:p>
          <a:p>
            <a:r>
              <a:rPr lang="hu-HU" dirty="0"/>
              <a:t>Gyűjtemények közül kiemelkedett:</a:t>
            </a:r>
          </a:p>
          <a:p>
            <a:pPr lvl="1"/>
            <a:r>
              <a:rPr lang="hu-HU" dirty="0" err="1"/>
              <a:t>Scopus</a:t>
            </a:r>
            <a:r>
              <a:rPr lang="hu-HU" dirty="0"/>
              <a:t> és </a:t>
            </a:r>
            <a:r>
              <a:rPr lang="hu-HU" dirty="0" err="1"/>
              <a:t>WoS</a:t>
            </a:r>
            <a:endParaRPr lang="hu-HU" dirty="0"/>
          </a:p>
          <a:p>
            <a:pPr lvl="1"/>
            <a:r>
              <a:rPr lang="hu-HU" dirty="0"/>
              <a:t>Mindkettőhöz: összetett, képletalapú értékelés</a:t>
            </a:r>
          </a:p>
          <a:p>
            <a:pPr lvl="1"/>
            <a:r>
              <a:rPr lang="hu-HU" dirty="0" err="1"/>
              <a:t>Citescore</a:t>
            </a:r>
            <a:r>
              <a:rPr lang="hu-HU" dirty="0"/>
              <a:t> (</a:t>
            </a:r>
            <a:r>
              <a:rPr lang="hu-HU" dirty="0" err="1"/>
              <a:t>Scopus</a:t>
            </a:r>
            <a:r>
              <a:rPr lang="hu-HU" dirty="0"/>
              <a:t>) és IF (</a:t>
            </a:r>
            <a:r>
              <a:rPr lang="hu-HU" dirty="0" err="1"/>
              <a:t>WoS</a:t>
            </a:r>
            <a:r>
              <a:rPr lang="hu-HU" dirty="0"/>
              <a:t>)</a:t>
            </a:r>
          </a:p>
          <a:p>
            <a:pPr lvl="1"/>
            <a:r>
              <a:rPr lang="hu-HU" dirty="0"/>
              <a:t>Összetettebb értékelések: SCJ, SCI (</a:t>
            </a:r>
            <a:r>
              <a:rPr lang="hu-HU" dirty="0" err="1"/>
              <a:t>WoS</a:t>
            </a:r>
            <a:r>
              <a:rPr lang="hu-HU" dirty="0"/>
              <a:t>), SJR (</a:t>
            </a:r>
            <a:r>
              <a:rPr lang="hu-HU" dirty="0" err="1"/>
              <a:t>Scopus</a:t>
            </a:r>
            <a:r>
              <a:rPr lang="hu-HU" dirty="0"/>
              <a:t>/</a:t>
            </a:r>
            <a:r>
              <a:rPr lang="hu-HU" dirty="0" err="1"/>
              <a:t>Scimago</a:t>
            </a:r>
            <a:r>
              <a:rPr lang="hu-H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07223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E48577F-76F3-2F9E-350C-E41CC522A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Mozgó célpontra lőni…</a:t>
            </a:r>
          </a:p>
        </p:txBody>
      </p:sp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id="{9562B926-36BA-6DCE-BFB0-5B1ECE6260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256004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7364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2D48A9B-B434-B7DD-C8C5-35986A9CD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MTA IX. Osztály ÁJB folyóiratlistája 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163D125C-8526-EB80-2EC3-1DF502EAD5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A folyóiratlista és annak célja </a:t>
            </a:r>
          </a:p>
        </p:txBody>
      </p:sp>
    </p:spTree>
    <p:extLst>
      <p:ext uri="{BB962C8B-B14F-4D97-AF65-F5344CB8AC3E}">
        <p14:creationId xmlns:p14="http://schemas.microsoft.com/office/powerpoint/2010/main" val="1792739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AE81143-F705-CA3B-DEE1-379953462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lista célja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A654E58-6578-DEA3-6008-6F1593901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A listát az MTA Doktori (Tudományos) Tanácsa fogadja el, a IX. Osztály javaslatára, az ÁJB előterjesztése alapján</a:t>
            </a:r>
          </a:p>
          <a:p>
            <a:r>
              <a:rPr lang="hu-HU" dirty="0"/>
              <a:t>A lista célja: az MTA doktora fokozatszerzési eljárás habitusvizsgálati szakaszában a jelölt tudományos életművének értékelése körében a folyóiratokban publikált kutatási eredmények értékelése </a:t>
            </a:r>
          </a:p>
        </p:txBody>
      </p:sp>
    </p:spTree>
    <p:extLst>
      <p:ext uri="{BB962C8B-B14F-4D97-AF65-F5344CB8AC3E}">
        <p14:creationId xmlns:p14="http://schemas.microsoft.com/office/powerpoint/2010/main" val="1053302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028C3D3-A8B8-30E6-514B-70D5EEA33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lista alakulása </a:t>
            </a:r>
          </a:p>
        </p:txBody>
      </p:sp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id="{BE7B7A68-3151-E48D-8189-F06B7677E3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532124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9955926"/>
      </p:ext>
    </p:extLst>
  </p:cSld>
  <p:clrMapOvr>
    <a:masterClrMapping/>
  </p:clrMapOvr>
</p:sld>
</file>

<file path=ppt/theme/theme1.xml><?xml version="1.0" encoding="utf-8"?>
<a:theme xmlns:a="http://schemas.openxmlformats.org/drawingml/2006/main" name="(EN) ÁJK Bemutat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2411</TotalTime>
  <Words>688</Words>
  <Application>Microsoft Office PowerPoint</Application>
  <PresentationFormat>Diavetítés a képernyőre (4:3 oldalarány)</PresentationFormat>
  <Paragraphs>90</Paragraphs>
  <Slides>20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3" baseType="lpstr">
      <vt:lpstr>Arial</vt:lpstr>
      <vt:lpstr>Calibri</vt:lpstr>
      <vt:lpstr>(EN) ÁJK Bemutató</vt:lpstr>
      <vt:lpstr>Egy tudományos értékelési rendszer dilemmái - az MTA IX. Osztály Állam- és Jogtudományi Bizottság 2022. évi folyóiratlista tapasztalatai</vt:lpstr>
      <vt:lpstr>Bevezetés </vt:lpstr>
      <vt:lpstr>Tudománymetria és annak keretei  </vt:lpstr>
      <vt:lpstr>Tudománymetriai módszerek </vt:lpstr>
      <vt:lpstr>Folyóiratok összehasonlítása </vt:lpstr>
      <vt:lpstr>Mozgó célpontra lőni…</vt:lpstr>
      <vt:lpstr>MTA IX. Osztály ÁJB folyóiratlistája </vt:lpstr>
      <vt:lpstr>A lista célja </vt:lpstr>
      <vt:lpstr>A lista alakulása </vt:lpstr>
      <vt:lpstr>Paradigmaváltás: Scimago/WoS alapú rendszer (főbb példák)</vt:lpstr>
      <vt:lpstr>Eltérő súlyok – kelet-közép-európai tudomány kihívásai  </vt:lpstr>
      <vt:lpstr>Nemzetközi lista osztályszintű elvei és korrekció </vt:lpstr>
      <vt:lpstr>Hazai lista </vt:lpstr>
      <vt:lpstr>Lista elfogadása </vt:lpstr>
      <vt:lpstr>Hatások</vt:lpstr>
      <vt:lpstr>Hazai jelenlét a Scimagoban (1999-2022) (Sasvári Tamás gyűjtése alapján)</vt:lpstr>
      <vt:lpstr>Sasvári Tamás gyűjtése alapján: hány oktatónak/kutatónak van Q1+Q2 cikke </vt:lpstr>
      <vt:lpstr>Valóban csak MTA lista? </vt:lpstr>
      <vt:lpstr>Kihívások </vt:lpstr>
      <vt:lpstr>Köszönöm megtisztelő figyelmüket!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challenges of COVID-19 pandemic in large Hungarian municipalities</dc:title>
  <dc:creator>István Hoffman</dc:creator>
  <cp:lastModifiedBy>István Hoffman</cp:lastModifiedBy>
  <cp:revision>19</cp:revision>
  <dcterms:created xsi:type="dcterms:W3CDTF">2020-11-25T10:01:39Z</dcterms:created>
  <dcterms:modified xsi:type="dcterms:W3CDTF">2022-11-06T23:47:14Z</dcterms:modified>
</cp:coreProperties>
</file>