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2">
  <p:sldMasterIdLst>
    <p:sldMasterId id="2147483648" r:id="rId1"/>
  </p:sldMasterIdLst>
  <p:notesMasterIdLst>
    <p:notesMasterId r:id="rId22"/>
  </p:notesMasterIdLst>
  <p:handoutMasterIdLst>
    <p:handoutMasterId r:id="rId23"/>
  </p:handoutMasterIdLst>
  <p:sldIdLst>
    <p:sldId id="256" r:id="rId2"/>
    <p:sldId id="260" r:id="rId3"/>
    <p:sldId id="264" r:id="rId4"/>
    <p:sldId id="265" r:id="rId5"/>
    <p:sldId id="266" r:id="rId6"/>
    <p:sldId id="267" r:id="rId7"/>
    <p:sldId id="268" r:id="rId8"/>
    <p:sldId id="269" r:id="rId9"/>
    <p:sldId id="275" r:id="rId10"/>
    <p:sldId id="283" r:id="rId11"/>
    <p:sldId id="270" r:id="rId12"/>
    <p:sldId id="276" r:id="rId13"/>
    <p:sldId id="284" r:id="rId14"/>
    <p:sldId id="285" r:id="rId15"/>
    <p:sldId id="286" r:id="rId16"/>
    <p:sldId id="277" r:id="rId17"/>
    <p:sldId id="271" r:id="rId18"/>
    <p:sldId id="274" r:id="rId19"/>
    <p:sldId id="282" r:id="rId20"/>
    <p:sldId id="272" r:id="rId21"/>
  </p:sldIdLst>
  <p:sldSz cx="9144000" cy="5143500" type="screen16x9"/>
  <p:notesSz cx="6794500" cy="9925050"/>
  <p:embeddedFontLst>
    <p:embeddedFont>
      <p:font typeface="Tahoma"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iu6QUL/omYMHk0qLgD751aB3iL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941FFAF4-BA4B-456A-9491-CDC88EB9D552}">
  <a:tblStyle styleId="{941FFAF4-BA4B-456A-9491-CDC88EB9D552}" styleName="Table_0">
    <a:wholeTbl>
      <a:tcTxStyle b="off" i="off">
        <a:font>
          <a:latin typeface="Tahoma"/>
          <a:ea typeface="Tahoma"/>
          <a:cs typeface="Tahom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3F8"/>
          </a:solidFill>
        </a:fill>
      </a:tcStyle>
    </a:wholeTbl>
    <a:band1H>
      <a:tcTxStyle/>
      <a:tcStyle>
        <a:tcBdr/>
        <a:fill>
          <a:solidFill>
            <a:srgbClr val="CAE6F1"/>
          </a:solidFill>
        </a:fill>
      </a:tcStyle>
    </a:band1H>
    <a:band2H>
      <a:tcTxStyle/>
      <a:tcStyle>
        <a:tcBdr/>
      </a:tcStyle>
    </a:band2H>
    <a:band1V>
      <a:tcTxStyle/>
      <a:tcStyle>
        <a:tcBdr/>
        <a:fill>
          <a:solidFill>
            <a:srgbClr val="CAE6F1"/>
          </a:solidFill>
        </a:fill>
      </a:tcStyle>
    </a:band1V>
    <a:band2V>
      <a:tcTxStyle/>
      <a:tcStyle>
        <a:tcBdr/>
      </a:tcStyle>
    </a:band2V>
    <a:lastCol>
      <a:tcTxStyle b="on" i="off">
        <a:font>
          <a:latin typeface="Tahoma"/>
          <a:ea typeface="Tahoma"/>
          <a:cs typeface="Tahoma"/>
        </a:font>
        <a:schemeClr val="lt1"/>
      </a:tcTxStyle>
      <a:tcStyle>
        <a:tcBdr/>
        <a:fill>
          <a:solidFill>
            <a:schemeClr val="dk1"/>
          </a:solidFill>
        </a:fill>
      </a:tcStyle>
    </a:lastCol>
    <a:firstCol>
      <a:tcTxStyle b="on" i="off">
        <a:font>
          <a:latin typeface="Tahoma"/>
          <a:ea typeface="Tahoma"/>
          <a:cs typeface="Tahoma"/>
        </a:font>
        <a:schemeClr val="lt1"/>
      </a:tcTxStyle>
      <a:tcStyle>
        <a:tcBdr/>
        <a:fill>
          <a:solidFill>
            <a:schemeClr val="dk1"/>
          </a:solidFill>
        </a:fill>
      </a:tcStyle>
    </a:firstCol>
    <a:lastRow>
      <a:tcTxStyle b="on" i="off">
        <a:font>
          <a:latin typeface="Tahoma"/>
          <a:ea typeface="Tahoma"/>
          <a:cs typeface="Tahoma"/>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Tahoma"/>
          <a:ea typeface="Tahoma"/>
          <a:cs typeface="Tahoma"/>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76" y="-68"/>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0" Type="http://customschemas.google.com/relationships/presentationmetadata" Target="meta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07A7AAC8-ED32-4988-8FAC-FE77411052AB}" type="datetimeFigureOut">
              <a:rPr lang="hu-HU" smtClean="0"/>
              <a:pPr/>
              <a:t>2023. 11. 17.</a:t>
            </a:fld>
            <a:endParaRPr lang="hu-HU"/>
          </a:p>
        </p:txBody>
      </p:sp>
      <p:sp>
        <p:nvSpPr>
          <p:cNvPr id="4" name="Élőláb helye 3"/>
          <p:cNvSpPr>
            <a:spLocks noGrp="1"/>
          </p:cNvSpPr>
          <p:nvPr>
            <p:ph type="ftr" sz="quarter" idx="2"/>
          </p:nvPr>
        </p:nvSpPr>
        <p:spPr>
          <a:xfrm>
            <a:off x="0" y="9426575"/>
            <a:ext cx="2944813" cy="496888"/>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48100" y="9426575"/>
            <a:ext cx="2944813" cy="496888"/>
          </a:xfrm>
          <a:prstGeom prst="rect">
            <a:avLst/>
          </a:prstGeom>
        </p:spPr>
        <p:txBody>
          <a:bodyPr vert="horz" lIns="91440" tIns="45720" rIns="91440" bIns="45720" rtlCol="0" anchor="b"/>
          <a:lstStyle>
            <a:lvl1pPr algn="r">
              <a:defRPr sz="1200"/>
            </a:lvl1pPr>
          </a:lstStyle>
          <a:p>
            <a:fld id="{D62AC5E3-E252-477B-B8DA-EF7C1AF85D18}" type="slidenum">
              <a:rPr lang="hu-HU" smtClean="0"/>
              <a:pPr/>
              <a:t>‹#›</a:t>
            </a:fld>
            <a:endParaRPr lang="hu-HU"/>
          </a:p>
        </p:txBody>
      </p:sp>
    </p:spTree>
    <p:extLst>
      <p:ext uri="{BB962C8B-B14F-4D97-AF65-F5344CB8AC3E}">
        <p14:creationId xmlns="" xmlns:p14="http://schemas.microsoft.com/office/powerpoint/2010/main" val="2930277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450" y="4714399"/>
            <a:ext cx="5435600" cy="4466273"/>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 xmlns:p14="http://schemas.microsoft.com/office/powerpoint/2010/main" val="218467143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1: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79450" y="4714399"/>
            <a:ext cx="5435600" cy="446627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90488" y="744538"/>
            <a:ext cx="6613525" cy="372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6"/>
        <p:cNvGrpSpPr/>
        <p:nvPr/>
      </p:nvGrpSpPr>
      <p:grpSpPr>
        <a:xfrm>
          <a:off x="0" y="0"/>
          <a:ext cx="0" cy="0"/>
          <a:chOff x="0" y="0"/>
          <a:chExt cx="0" cy="0"/>
        </a:xfrm>
      </p:grpSpPr>
      <p:pic>
        <p:nvPicPr>
          <p:cNvPr id="7" name="Google Shape;7;p10"/>
          <p:cNvPicPr preferRelativeResize="0"/>
          <p:nvPr/>
        </p:nvPicPr>
        <p:blipFill rotWithShape="1">
          <a:blip r:embed="rId2">
            <a:alphaModFix/>
          </a:blip>
          <a:srcRect/>
          <a:stretch/>
        </p:blipFill>
        <p:spPr>
          <a:xfrm>
            <a:off x="0" y="0"/>
            <a:ext cx="9144000" cy="5143500"/>
          </a:xfrm>
          <a:prstGeom prst="rect">
            <a:avLst/>
          </a:prstGeom>
          <a:noFill/>
          <a:ln>
            <a:noFill/>
          </a:ln>
        </p:spPr>
      </p:pic>
      <p:grpSp>
        <p:nvGrpSpPr>
          <p:cNvPr id="8" name="Google Shape;8;p10"/>
          <p:cNvGrpSpPr/>
          <p:nvPr/>
        </p:nvGrpSpPr>
        <p:grpSpPr>
          <a:xfrm>
            <a:off x="576336" y="4610437"/>
            <a:ext cx="2222740" cy="283243"/>
            <a:chOff x="260075" y="6147250"/>
            <a:chExt cx="2222740" cy="377658"/>
          </a:xfrm>
        </p:grpSpPr>
        <p:sp>
          <p:nvSpPr>
            <p:cNvPr id="9" name="Google Shape;9;p10"/>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b="0" i="0" u="none" strike="noStrike" cap="none">
                <a:solidFill>
                  <a:srgbClr val="4AABC8"/>
                </a:solidFill>
                <a:latin typeface="Tahoma"/>
                <a:ea typeface="Tahoma"/>
                <a:cs typeface="Tahoma"/>
                <a:sym typeface="Tahoma"/>
              </a:endParaRPr>
            </a:p>
          </p:txBody>
        </p:sp>
        <p:sp>
          <p:nvSpPr>
            <p:cNvPr id="10" name="Google Shape;10;p10"/>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 sz="675" b="0" i="0" u="none" strike="noStrike" cap="none">
                  <a:solidFill>
                    <a:srgbClr val="868686"/>
                  </a:solidFill>
                  <a:latin typeface="Tahoma"/>
                  <a:ea typeface="Tahoma"/>
                  <a:cs typeface="Tahoma"/>
                  <a:sym typeface="Tahoma"/>
                </a:rPr>
                <a:t>  |  ET IS ET QUIA DOLENT ES ALICID QUASPED</a:t>
              </a:r>
              <a:endParaRPr/>
            </a:p>
          </p:txBody>
        </p:sp>
      </p:grpSp>
      <p:sp>
        <p:nvSpPr>
          <p:cNvPr id="11" name="Google Shape;11;p10"/>
          <p:cNvSpPr txBox="1">
            <a:spLocks noGrp="1"/>
          </p:cNvSpPr>
          <p:nvPr>
            <p:ph type="body" idx="1"/>
          </p:nvPr>
        </p:nvSpPr>
        <p:spPr>
          <a:xfrm>
            <a:off x="531076" y="1711541"/>
            <a:ext cx="3106394" cy="43235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3000"/>
              <a:buFont typeface="Arial"/>
              <a:buNone/>
              <a:defRPr sz="3000" b="1" i="0" u="none" strike="noStrike" cap="none">
                <a:solidFill>
                  <a:schemeClr val="dk1"/>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2" name="Google Shape;12;p10"/>
          <p:cNvSpPr txBox="1">
            <a:spLocks noGrp="1"/>
          </p:cNvSpPr>
          <p:nvPr>
            <p:ph type="body" idx="2"/>
          </p:nvPr>
        </p:nvSpPr>
        <p:spPr>
          <a:xfrm>
            <a:off x="547552" y="2170596"/>
            <a:ext cx="3106394" cy="31929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242943"/>
              </a:buClr>
              <a:buSzPts val="2250"/>
              <a:buFont typeface="Arial"/>
              <a:buNone/>
              <a:defRPr sz="2250" b="1" i="0" u="none" strike="noStrike" cap="none">
                <a:solidFill>
                  <a:srgbClr val="242943"/>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3" name="Google Shape;13;p10"/>
          <p:cNvSpPr txBox="1">
            <a:spLocks noGrp="1"/>
          </p:cNvSpPr>
          <p:nvPr>
            <p:ph type="body" idx="3"/>
          </p:nvPr>
        </p:nvSpPr>
        <p:spPr>
          <a:xfrm>
            <a:off x="547554" y="2625756"/>
            <a:ext cx="3888989" cy="43872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50"/>
              </a:spcBef>
              <a:spcAft>
                <a:spcPts val="0"/>
              </a:spcAft>
              <a:buClr>
                <a:srgbClr val="414042"/>
              </a:buClr>
              <a:buSzPts val="975"/>
              <a:buFont typeface="Arial"/>
              <a:buNone/>
              <a:defRPr sz="975" b="0" i="0" u="none" strike="noStrike" cap="none">
                <a:solidFill>
                  <a:srgbClr val="414042"/>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4" name="Google Shape;14;p10"/>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fr" sz="675" b="0">
                <a:solidFill>
                  <a:srgbClr val="868686"/>
                </a:solidFill>
                <a:latin typeface="Tahoma"/>
                <a:ea typeface="Tahoma"/>
                <a:cs typeface="Tahoma"/>
                <a:sym typeface="Tahoma"/>
              </a:rPr>
              <a:pPr marL="0" marR="0" lvl="0" indent="0" algn="l" rtl="0">
                <a:spcBef>
                  <a:spcPts val="0"/>
                </a:spcBef>
                <a:spcAft>
                  <a:spcPts val="0"/>
                </a:spcAft>
                <a:buNone/>
              </a:pPr>
              <a:t>‹#›</a:t>
            </a:fld>
            <a:endParaRPr sz="675" b="0">
              <a:solidFill>
                <a:srgbClr val="868686"/>
              </a:solidFill>
              <a:latin typeface="Tahoma"/>
              <a:ea typeface="Tahoma"/>
              <a:cs typeface="Tahoma"/>
              <a:sym typeface="Tahoma"/>
            </a:endParaRPr>
          </a:p>
        </p:txBody>
      </p:sp>
      <p:sp>
        <p:nvSpPr>
          <p:cNvPr id="15" name="Google Shape;15;p10"/>
          <p:cNvSpPr/>
          <p:nvPr/>
        </p:nvSpPr>
        <p:spPr>
          <a:xfrm>
            <a:off x="8667750" y="-1"/>
            <a:ext cx="494740" cy="188429"/>
          </a:xfrm>
          <a:prstGeom prst="rect">
            <a:avLst/>
          </a:prstGeom>
          <a:solidFill>
            <a:srgbClr val="EEC3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4">
              <a:solidFill>
                <a:schemeClr val="lt1"/>
              </a:solidFill>
              <a:latin typeface="Tahoma"/>
              <a:ea typeface="Tahoma"/>
              <a:cs typeface="Tahoma"/>
              <a:sym typeface="Tahoma"/>
            </a:endParaRPr>
          </a:p>
        </p:txBody>
      </p:sp>
      <p:sp>
        <p:nvSpPr>
          <p:cNvPr id="16" name="Google Shape;16;p10"/>
          <p:cNvSpPr/>
          <p:nvPr/>
        </p:nvSpPr>
        <p:spPr>
          <a:xfrm>
            <a:off x="8667750" y="4955071"/>
            <a:ext cx="494740" cy="188429"/>
          </a:xfrm>
          <a:prstGeom prst="rect">
            <a:avLst/>
          </a:prstGeom>
          <a:solidFill>
            <a:srgbClr val="EEC3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4">
              <a:solidFill>
                <a:schemeClr val="lt1"/>
              </a:solidFill>
              <a:latin typeface="Tahoma"/>
              <a:ea typeface="Tahoma"/>
              <a:cs typeface="Tahoma"/>
              <a:sym typeface="Tahom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Custom Layout">
  <p:cSld name="5_Custom Layout">
    <p:spTree>
      <p:nvGrpSpPr>
        <p:cNvPr id="1" name="Shape 74"/>
        <p:cNvGrpSpPr/>
        <p:nvPr/>
      </p:nvGrpSpPr>
      <p:grpSpPr>
        <a:xfrm>
          <a:off x="0" y="0"/>
          <a:ext cx="0" cy="0"/>
          <a:chOff x="0" y="0"/>
          <a:chExt cx="0" cy="0"/>
        </a:xfrm>
      </p:grpSpPr>
      <p:pic>
        <p:nvPicPr>
          <p:cNvPr id="75" name="Google Shape;75;p14" descr="A screenshot of a cell phone&#10;&#10;Description automatically generated"/>
          <p:cNvPicPr preferRelativeResize="0"/>
          <p:nvPr/>
        </p:nvPicPr>
        <p:blipFill rotWithShape="1">
          <a:blip r:embed="rId2">
            <a:alphaModFix/>
          </a:blip>
          <a:srcRect/>
          <a:stretch/>
        </p:blipFill>
        <p:spPr>
          <a:xfrm>
            <a:off x="0" y="0"/>
            <a:ext cx="9144000" cy="5143500"/>
          </a:xfrm>
          <a:prstGeom prst="rect">
            <a:avLst/>
          </a:prstGeom>
          <a:noFill/>
          <a:ln>
            <a:noFill/>
          </a:ln>
        </p:spPr>
      </p:pic>
      <p:grpSp>
        <p:nvGrpSpPr>
          <p:cNvPr id="76" name="Google Shape;76;p14"/>
          <p:cNvGrpSpPr/>
          <p:nvPr/>
        </p:nvGrpSpPr>
        <p:grpSpPr>
          <a:xfrm>
            <a:off x="576336" y="4610437"/>
            <a:ext cx="2222740" cy="283243"/>
            <a:chOff x="260075" y="6147250"/>
            <a:chExt cx="2222740" cy="377658"/>
          </a:xfrm>
        </p:grpSpPr>
        <p:sp>
          <p:nvSpPr>
            <p:cNvPr id="77" name="Google Shape;77;p14"/>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78" name="Google Shape;78;p14"/>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 sz="675">
                  <a:solidFill>
                    <a:srgbClr val="868686"/>
                  </a:solidFill>
                  <a:latin typeface="Tahoma"/>
                  <a:ea typeface="Tahoma"/>
                  <a:cs typeface="Tahoma"/>
                  <a:sym typeface="Tahoma"/>
                </a:rPr>
                <a:t>  |  ET IS ET QUIA DOLENT ES ALICID QUASPED</a:t>
              </a:r>
              <a:endParaRPr/>
            </a:p>
          </p:txBody>
        </p:sp>
      </p:grpSp>
      <p:sp>
        <p:nvSpPr>
          <p:cNvPr id="79" name="Google Shape;79;p14"/>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fr" sz="675" b="0">
                <a:solidFill>
                  <a:srgbClr val="868686"/>
                </a:solidFill>
                <a:latin typeface="Tahoma"/>
                <a:ea typeface="Tahoma"/>
                <a:cs typeface="Tahoma"/>
                <a:sym typeface="Tahoma"/>
              </a:rPr>
              <a:pPr marL="0" marR="0" lvl="0" indent="0" algn="l" rtl="0">
                <a:spcBef>
                  <a:spcPts val="0"/>
                </a:spcBef>
                <a:spcAft>
                  <a:spcPts val="0"/>
                </a:spcAft>
                <a:buNone/>
              </a:pPr>
              <a:t>‹#›</a:t>
            </a:fld>
            <a:endParaRPr sz="675" b="0">
              <a:solidFill>
                <a:srgbClr val="868686"/>
              </a:solidFill>
              <a:latin typeface="Tahoma"/>
              <a:ea typeface="Tahoma"/>
              <a:cs typeface="Tahoma"/>
              <a:sym typeface="Tahoma"/>
            </a:endParaRPr>
          </a:p>
        </p:txBody>
      </p:sp>
      <p:sp>
        <p:nvSpPr>
          <p:cNvPr id="80" name="Google Shape;80;p14"/>
          <p:cNvSpPr txBox="1">
            <a:spLocks noGrp="1"/>
          </p:cNvSpPr>
          <p:nvPr>
            <p:ph type="body" idx="1"/>
          </p:nvPr>
        </p:nvSpPr>
        <p:spPr>
          <a:xfrm>
            <a:off x="453761" y="1043478"/>
            <a:ext cx="8171953" cy="62059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950"/>
              <a:buFont typeface="Arial"/>
              <a:buNone/>
              <a:defRPr sz="1950"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rgbClr val="3C3C3B"/>
              </a:buClr>
              <a:buSzPts val="1620"/>
              <a:buFont typeface="Arial"/>
              <a:buNone/>
              <a:defRPr sz="1620" b="0" i="0" u="none" strike="noStrike" cap="none">
                <a:solidFill>
                  <a:srgbClr val="3C3C3B"/>
                </a:solidFill>
                <a:latin typeface="Tahoma"/>
                <a:ea typeface="Tahoma"/>
                <a:cs typeface="Tahoma"/>
                <a:sym typeface="Tahoma"/>
              </a:defRPr>
            </a:lvl2pPr>
            <a:lvl3pPr marL="1371600" marR="0" lvl="2" indent="-228600" algn="l" rtl="0">
              <a:lnSpc>
                <a:spcPct val="90000"/>
              </a:lnSpc>
              <a:spcBef>
                <a:spcPts val="337"/>
              </a:spcBef>
              <a:spcAft>
                <a:spcPts val="0"/>
              </a:spcAft>
              <a:buClr>
                <a:srgbClr val="3C3C3B"/>
              </a:buClr>
              <a:buSzPts val="1350"/>
              <a:buFont typeface="Arial"/>
              <a:buNone/>
              <a:defRPr sz="1350" b="0" i="0" u="none" strike="noStrike" cap="none">
                <a:solidFill>
                  <a:srgbClr val="3C3C3B"/>
                </a:solidFill>
                <a:latin typeface="Tahoma"/>
                <a:ea typeface="Tahoma"/>
                <a:cs typeface="Tahoma"/>
                <a:sym typeface="Tahoma"/>
              </a:defRPr>
            </a:lvl3pPr>
            <a:lvl4pPr marL="1828800" marR="0" lvl="3" indent="-228600" algn="l" rtl="0">
              <a:lnSpc>
                <a:spcPct val="90000"/>
              </a:lnSpc>
              <a:spcBef>
                <a:spcPts val="337"/>
              </a:spcBef>
              <a:spcAft>
                <a:spcPts val="0"/>
              </a:spcAft>
              <a:buClr>
                <a:srgbClr val="3C3C3B"/>
              </a:buClr>
              <a:buSzPts val="1215"/>
              <a:buFont typeface="Arial"/>
              <a:buNone/>
              <a:defRPr sz="1215" b="0" i="0" u="none" strike="noStrike" cap="none">
                <a:solidFill>
                  <a:srgbClr val="3C3C3B"/>
                </a:solidFill>
                <a:latin typeface="Tahoma"/>
                <a:ea typeface="Tahoma"/>
                <a:cs typeface="Tahoma"/>
                <a:sym typeface="Tahoma"/>
              </a:defRPr>
            </a:lvl4pPr>
            <a:lvl5pPr marL="2286000" marR="0" lvl="4" indent="-228600" algn="l" rtl="0">
              <a:lnSpc>
                <a:spcPct val="90000"/>
              </a:lnSpc>
              <a:spcBef>
                <a:spcPts val="337"/>
              </a:spcBef>
              <a:spcAft>
                <a:spcPts val="0"/>
              </a:spcAft>
              <a:buClr>
                <a:srgbClr val="3C3C3B"/>
              </a:buClr>
              <a:buSzPts val="1215"/>
              <a:buFont typeface="Arial"/>
              <a:buNone/>
              <a:defRPr sz="121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1" name="Google Shape;81;p14"/>
          <p:cNvSpPr txBox="1">
            <a:spLocks noGrp="1"/>
          </p:cNvSpPr>
          <p:nvPr>
            <p:ph type="body" idx="2"/>
          </p:nvPr>
        </p:nvSpPr>
        <p:spPr>
          <a:xfrm>
            <a:off x="460637" y="1709318"/>
            <a:ext cx="8198700" cy="30269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788"/>
              <a:buFont typeface="Arial"/>
              <a:buNone/>
              <a:defRPr sz="788" b="1"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2pPr>
            <a:lvl3pPr marL="1371600" marR="0" lvl="2"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3pPr>
            <a:lvl4pPr marL="1828800" marR="0" lvl="3"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4pPr>
            <a:lvl5pPr marL="2286000" marR="0" lvl="4"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2" name="Google Shape;82;p14"/>
          <p:cNvSpPr txBox="1">
            <a:spLocks noGrp="1"/>
          </p:cNvSpPr>
          <p:nvPr>
            <p:ph type="body" idx="3"/>
          </p:nvPr>
        </p:nvSpPr>
        <p:spPr>
          <a:xfrm>
            <a:off x="460636" y="2233823"/>
            <a:ext cx="8304873" cy="52954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3C3C3B"/>
              </a:buClr>
              <a:buSzPts val="788"/>
              <a:buFont typeface="Arial"/>
              <a:buNone/>
              <a:defRPr sz="788" b="0" i="0" u="none" strike="noStrike" cap="none">
                <a:solidFill>
                  <a:srgbClr val="3C3C3B"/>
                </a:solidFill>
                <a:latin typeface="Tahoma"/>
                <a:ea typeface="Tahoma"/>
                <a:cs typeface="Tahoma"/>
                <a:sym typeface="Tahoma"/>
              </a:defRPr>
            </a:lvl1pPr>
            <a:lvl2pPr marL="914400" marR="0" lvl="1"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2pPr>
            <a:lvl3pPr marL="1371600" marR="0" lvl="2"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3pPr>
            <a:lvl4pPr marL="1828800" marR="0" lvl="3"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4pPr>
            <a:lvl5pPr marL="2286000" marR="0" lvl="4"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3" name="Google Shape;83;p14"/>
          <p:cNvSpPr txBox="1">
            <a:spLocks noGrp="1"/>
          </p:cNvSpPr>
          <p:nvPr>
            <p:ph type="body" idx="4"/>
          </p:nvPr>
        </p:nvSpPr>
        <p:spPr>
          <a:xfrm>
            <a:off x="474386" y="3830949"/>
            <a:ext cx="8291123" cy="52954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3C3C3B"/>
              </a:buClr>
              <a:buSzPts val="750"/>
              <a:buFont typeface="Arial"/>
              <a:buNone/>
              <a:defRPr sz="750" b="0" i="0" u="none" strike="noStrike" cap="none">
                <a:solidFill>
                  <a:srgbClr val="3C3C3B"/>
                </a:solidFill>
                <a:latin typeface="Tahoma"/>
                <a:ea typeface="Tahoma"/>
                <a:cs typeface="Tahoma"/>
                <a:sym typeface="Tahoma"/>
              </a:defRPr>
            </a:lvl1pPr>
            <a:lvl2pPr marL="914400" marR="0" lvl="1"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2pPr>
            <a:lvl3pPr marL="1371600" marR="0" lvl="2"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3pPr>
            <a:lvl4pPr marL="1828800" marR="0" lvl="3"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4pPr>
            <a:lvl5pPr marL="2286000" marR="0" lvl="4"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4" name="Google Shape;84;p14"/>
          <p:cNvSpPr txBox="1">
            <a:spLocks noGrp="1"/>
          </p:cNvSpPr>
          <p:nvPr>
            <p:ph type="body" idx="5"/>
          </p:nvPr>
        </p:nvSpPr>
        <p:spPr>
          <a:xfrm>
            <a:off x="467512" y="2838522"/>
            <a:ext cx="8304725" cy="882953"/>
          </a:xfrm>
          <a:prstGeom prst="rect">
            <a:avLst/>
          </a:prstGeom>
          <a:noFill/>
          <a:ln>
            <a:noFill/>
          </a:ln>
        </p:spPr>
        <p:txBody>
          <a:bodyPr spcFirstLastPara="1" wrap="square" lIns="91425" tIns="45700" rIns="91425" bIns="45700" anchor="t" anchorCtr="0">
            <a:noAutofit/>
          </a:bodyPr>
          <a:lstStyle>
            <a:lvl1pPr marL="457200" marR="0" lvl="0" indent="-276225" algn="l" rtl="0">
              <a:lnSpc>
                <a:spcPct val="90000"/>
              </a:lnSpc>
              <a:spcBef>
                <a:spcPts val="675"/>
              </a:spcBef>
              <a:spcAft>
                <a:spcPts val="0"/>
              </a:spcAft>
              <a:buClr>
                <a:schemeClr val="dk1"/>
              </a:buClr>
              <a:buSzPts val="750"/>
              <a:buFont typeface="Noto Sans Symbols"/>
              <a:buChar char="▪"/>
              <a:defRPr sz="750" b="0" i="0" u="none" strike="noStrike" cap="none">
                <a:solidFill>
                  <a:srgbClr val="3C3C3B"/>
                </a:solidFill>
                <a:latin typeface="Tahoma"/>
                <a:ea typeface="Tahoma"/>
                <a:cs typeface="Tahoma"/>
                <a:sym typeface="Tahoma"/>
              </a:defRPr>
            </a:lvl1pPr>
            <a:lvl2pPr marL="914400" marR="0" lvl="1" indent="-331469" algn="l" rtl="0">
              <a:lnSpc>
                <a:spcPct val="90000"/>
              </a:lnSpc>
              <a:spcBef>
                <a:spcPts val="337"/>
              </a:spcBef>
              <a:spcAft>
                <a:spcPts val="0"/>
              </a:spcAft>
              <a:buClr>
                <a:srgbClr val="3C3C3B"/>
              </a:buClr>
              <a:buSzPts val="1620"/>
              <a:buFont typeface="Arial"/>
              <a:buChar char="•"/>
              <a:defRPr sz="1620" b="0" i="0" u="none" strike="noStrike" cap="none">
                <a:solidFill>
                  <a:srgbClr val="3C3C3B"/>
                </a:solidFill>
                <a:latin typeface="Tahoma"/>
                <a:ea typeface="Tahoma"/>
                <a:cs typeface="Tahoma"/>
                <a:sym typeface="Tahoma"/>
              </a:defRPr>
            </a:lvl2pPr>
            <a:lvl3pPr marL="1371600" marR="0" lvl="2" indent="-314325" algn="l" rtl="0">
              <a:lnSpc>
                <a:spcPct val="90000"/>
              </a:lnSpc>
              <a:spcBef>
                <a:spcPts val="337"/>
              </a:spcBef>
              <a:spcAft>
                <a:spcPts val="0"/>
              </a:spcAft>
              <a:buClr>
                <a:srgbClr val="3C3C3B"/>
              </a:buClr>
              <a:buSzPts val="1350"/>
              <a:buFont typeface="Arial"/>
              <a:buChar char="•"/>
              <a:defRPr sz="1350" b="0" i="0" u="none" strike="noStrike" cap="none">
                <a:solidFill>
                  <a:srgbClr val="3C3C3B"/>
                </a:solidFill>
                <a:latin typeface="Tahoma"/>
                <a:ea typeface="Tahoma"/>
                <a:cs typeface="Tahoma"/>
                <a:sym typeface="Tahoma"/>
              </a:defRPr>
            </a:lvl3pPr>
            <a:lvl4pPr marL="1828800" marR="0" lvl="3" indent="-305752" algn="l" rtl="0">
              <a:lnSpc>
                <a:spcPct val="90000"/>
              </a:lnSpc>
              <a:spcBef>
                <a:spcPts val="337"/>
              </a:spcBef>
              <a:spcAft>
                <a:spcPts val="0"/>
              </a:spcAft>
              <a:buClr>
                <a:srgbClr val="3C3C3B"/>
              </a:buClr>
              <a:buSzPts val="1215"/>
              <a:buFont typeface="Arial"/>
              <a:buChar char="•"/>
              <a:defRPr sz="1215" b="0" i="0" u="none" strike="noStrike" cap="none">
                <a:solidFill>
                  <a:srgbClr val="3C3C3B"/>
                </a:solidFill>
                <a:latin typeface="Tahoma"/>
                <a:ea typeface="Tahoma"/>
                <a:cs typeface="Tahoma"/>
                <a:sym typeface="Tahoma"/>
              </a:defRPr>
            </a:lvl4pPr>
            <a:lvl5pPr marL="2286000" marR="0" lvl="4" indent="-305752" algn="l" rtl="0">
              <a:lnSpc>
                <a:spcPct val="90000"/>
              </a:lnSpc>
              <a:spcBef>
                <a:spcPts val="337"/>
              </a:spcBef>
              <a:spcAft>
                <a:spcPts val="0"/>
              </a:spcAft>
              <a:buClr>
                <a:srgbClr val="3C3C3B"/>
              </a:buClr>
              <a:buSzPts val="1215"/>
              <a:buFont typeface="Arial"/>
              <a:buChar char="•"/>
              <a:defRPr sz="121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5" name="Google Shape;85;p14"/>
          <p:cNvSpPr/>
          <p:nvPr/>
        </p:nvSpPr>
        <p:spPr>
          <a:xfrm>
            <a:off x="8667750" y="-1"/>
            <a:ext cx="494740" cy="188429"/>
          </a:xfrm>
          <a:prstGeom prst="rect">
            <a:avLst/>
          </a:prstGeom>
          <a:solidFill>
            <a:srgbClr val="EEC3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4">
              <a:solidFill>
                <a:schemeClr val="lt1"/>
              </a:solidFill>
              <a:latin typeface="Tahoma"/>
              <a:ea typeface="Tahoma"/>
              <a:cs typeface="Tahoma"/>
              <a:sym typeface="Tahoma"/>
            </a:endParaRPr>
          </a:p>
        </p:txBody>
      </p:sp>
      <p:sp>
        <p:nvSpPr>
          <p:cNvPr id="86" name="Google Shape;86;p14"/>
          <p:cNvSpPr/>
          <p:nvPr/>
        </p:nvSpPr>
        <p:spPr>
          <a:xfrm>
            <a:off x="8667750" y="4955071"/>
            <a:ext cx="494740" cy="188429"/>
          </a:xfrm>
          <a:prstGeom prst="rect">
            <a:avLst/>
          </a:prstGeom>
          <a:solidFill>
            <a:srgbClr val="EEC3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4">
              <a:solidFill>
                <a:schemeClr val="lt1"/>
              </a:solidFill>
              <a:latin typeface="Tahoma"/>
              <a:ea typeface="Tahoma"/>
              <a:cs typeface="Tahoma"/>
              <a:sym typeface="Tahoma"/>
            </a:endParaRPr>
          </a:p>
        </p:txBody>
      </p:sp>
      <p:grpSp>
        <p:nvGrpSpPr>
          <p:cNvPr id="87" name="Google Shape;87;p14"/>
          <p:cNvGrpSpPr/>
          <p:nvPr/>
        </p:nvGrpSpPr>
        <p:grpSpPr>
          <a:xfrm>
            <a:off x="311536" y="231383"/>
            <a:ext cx="1808329" cy="698676"/>
            <a:chOff x="311536" y="231383"/>
            <a:chExt cx="1808329" cy="698676"/>
          </a:xfrm>
        </p:grpSpPr>
        <p:sp>
          <p:nvSpPr>
            <p:cNvPr id="88" name="Google Shape;88;p14"/>
            <p:cNvSpPr/>
            <p:nvPr/>
          </p:nvSpPr>
          <p:spPr>
            <a:xfrm>
              <a:off x="311536" y="231383"/>
              <a:ext cx="1808329" cy="69867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4">
                <a:solidFill>
                  <a:schemeClr val="lt1"/>
                </a:solidFill>
                <a:latin typeface="Tahoma"/>
                <a:ea typeface="Tahoma"/>
                <a:cs typeface="Tahoma"/>
                <a:sym typeface="Tahoma"/>
              </a:endParaRPr>
            </a:p>
          </p:txBody>
        </p:sp>
        <p:pic>
          <p:nvPicPr>
            <p:cNvPr id="89" name="Google Shape;89;p14"/>
            <p:cNvPicPr preferRelativeResize="0"/>
            <p:nvPr/>
          </p:nvPicPr>
          <p:blipFill rotWithShape="1">
            <a:blip r:embed="rId3">
              <a:alphaModFix/>
            </a:blip>
            <a:srcRect/>
            <a:stretch/>
          </p:blipFill>
          <p:spPr>
            <a:xfrm>
              <a:off x="589470" y="298257"/>
              <a:ext cx="1388941" cy="426620"/>
            </a:xfrm>
            <a:prstGeom prst="rect">
              <a:avLst/>
            </a:prstGeom>
            <a:noFill/>
            <a:ln>
              <a:noFill/>
            </a:ln>
          </p:spPr>
        </p:pic>
      </p:grpSp>
    </p:spTree>
  </p:cSld>
  <p:clrMapOvr>
    <a:masterClrMapping/>
  </p:clrMapOvr>
  <p:extLst>
    <p:ext uri="{DCECCB84-F9BA-43D5-87BE-67443E8EF086}">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pos="15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pos="5511">
          <p15:clr>
            <a:srgbClr val="F26B43"/>
          </p15:clr>
        </p15:guide>
        <p15:guide id="2" pos="3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
          <p:cNvSpPr txBox="1">
            <a:spLocks noGrp="1"/>
          </p:cNvSpPr>
          <p:nvPr>
            <p:ph type="body" idx="1"/>
          </p:nvPr>
        </p:nvSpPr>
        <p:spPr>
          <a:xfrm>
            <a:off x="539552" y="1275606"/>
            <a:ext cx="4392488" cy="136815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000"/>
              <a:buFont typeface="Tahoma"/>
              <a:buNone/>
            </a:pPr>
            <a:r>
              <a:rPr lang="hu-HU" dirty="0" smtClean="0"/>
              <a:t>A felülvizsgálati kérelem befogadása</a:t>
            </a:r>
            <a:endParaRPr dirty="0"/>
          </a:p>
        </p:txBody>
      </p:sp>
      <p:sp>
        <p:nvSpPr>
          <p:cNvPr id="132" name="Google Shape;132;p1"/>
          <p:cNvSpPr txBox="1">
            <a:spLocks noGrp="1"/>
          </p:cNvSpPr>
          <p:nvPr>
            <p:ph type="body" idx="3"/>
          </p:nvPr>
        </p:nvSpPr>
        <p:spPr>
          <a:xfrm>
            <a:off x="4572000" y="3723878"/>
            <a:ext cx="4104456" cy="7920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414042"/>
              </a:buClr>
              <a:buSzPts val="975"/>
              <a:buFont typeface="Tahoma"/>
              <a:buNone/>
            </a:pPr>
            <a:r>
              <a:rPr lang="hu-HU" b="1" dirty="0" smtClean="0"/>
              <a:t>Dr. </a:t>
            </a:r>
            <a:r>
              <a:rPr lang="hu-HU" b="1" dirty="0" err="1" smtClean="0"/>
              <a:t>Gyurita</a:t>
            </a:r>
            <a:r>
              <a:rPr lang="hu-HU" b="1" dirty="0" smtClean="0"/>
              <a:t> E. Rita </a:t>
            </a:r>
            <a:r>
              <a:rPr lang="hu-HU" b="1" dirty="0" err="1" smtClean="0"/>
              <a:t>Phd</a:t>
            </a:r>
            <a:endParaRPr lang="hu-HU" b="1" dirty="0" smtClean="0"/>
          </a:p>
          <a:p>
            <a:pPr marL="0" lvl="0" indent="0" algn="ctr" rtl="0">
              <a:lnSpc>
                <a:spcPct val="100000"/>
              </a:lnSpc>
              <a:spcBef>
                <a:spcPts val="0"/>
              </a:spcBef>
              <a:spcAft>
                <a:spcPts val="0"/>
              </a:spcAft>
              <a:buClr>
                <a:srgbClr val="414042"/>
              </a:buClr>
              <a:buSzPts val="975"/>
              <a:buFont typeface="Tahoma"/>
              <a:buNone/>
            </a:pPr>
            <a:r>
              <a:rPr lang="hu-HU" b="1" dirty="0" smtClean="0"/>
              <a:t>Széchenyi István Egyetem</a:t>
            </a:r>
          </a:p>
          <a:p>
            <a:pPr marL="0" lvl="0" indent="0" algn="ctr" rtl="0">
              <a:lnSpc>
                <a:spcPct val="100000"/>
              </a:lnSpc>
              <a:spcBef>
                <a:spcPts val="0"/>
              </a:spcBef>
              <a:spcAft>
                <a:spcPts val="0"/>
              </a:spcAft>
              <a:buClr>
                <a:srgbClr val="414042"/>
              </a:buClr>
              <a:buSzPts val="975"/>
              <a:buFont typeface="Tahoma"/>
              <a:buNone/>
            </a:pPr>
            <a:r>
              <a:rPr lang="hu-HU" b="1" dirty="0" smtClean="0"/>
              <a:t>Deák Ferenc Állam- és Jogtudományi Kar</a:t>
            </a: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lvl="0" algn="ctr"/>
            <a:r>
              <a:rPr lang="hu-HU" sz="2400" b="1" dirty="0" smtClean="0"/>
              <a:t>2. A felülvizsgálati kérelem befogadása</a:t>
            </a:r>
          </a:p>
          <a:p>
            <a:endParaRPr lang="hu-HU" sz="2400" dirty="0"/>
          </a:p>
        </p:txBody>
      </p:sp>
      <p:sp>
        <p:nvSpPr>
          <p:cNvPr id="2" name="Szövegdoboz 1"/>
          <p:cNvSpPr txBox="1"/>
          <p:nvPr/>
        </p:nvSpPr>
        <p:spPr>
          <a:xfrm>
            <a:off x="971600" y="1556161"/>
            <a:ext cx="7344816" cy="2031325"/>
          </a:xfrm>
          <a:prstGeom prst="rect">
            <a:avLst/>
          </a:prstGeom>
          <a:noFill/>
        </p:spPr>
        <p:txBody>
          <a:bodyPr wrap="square" rtlCol="0">
            <a:spAutoFit/>
          </a:bodyPr>
          <a:lstStyle/>
          <a:p>
            <a:endParaRPr lang="hu-HU" dirty="0" smtClean="0"/>
          </a:p>
          <a:p>
            <a:endParaRPr lang="hu-HU" dirty="0"/>
          </a:p>
          <a:p>
            <a:endParaRPr lang="hu-HU" dirty="0" smtClean="0"/>
          </a:p>
          <a:p>
            <a:endParaRPr lang="hu-HU" dirty="0"/>
          </a:p>
          <a:p>
            <a:endParaRPr lang="hu-HU" dirty="0" smtClean="0"/>
          </a:p>
          <a:p>
            <a:endParaRPr lang="hu-HU" dirty="0"/>
          </a:p>
          <a:p>
            <a:endParaRPr lang="hu-HU" dirty="0" smtClean="0"/>
          </a:p>
          <a:p>
            <a:endParaRPr lang="hu-HU" dirty="0"/>
          </a:p>
          <a:p>
            <a:endParaRPr lang="hu-HU" dirty="0"/>
          </a:p>
        </p:txBody>
      </p:sp>
      <p:sp>
        <p:nvSpPr>
          <p:cNvPr id="4" name="Téglalap 3"/>
          <p:cNvSpPr/>
          <p:nvPr/>
        </p:nvSpPr>
        <p:spPr>
          <a:xfrm>
            <a:off x="395536" y="1563638"/>
            <a:ext cx="8136904" cy="4832092"/>
          </a:xfrm>
          <a:prstGeom prst="rect">
            <a:avLst/>
          </a:prstGeom>
        </p:spPr>
        <p:txBody>
          <a:bodyPr wrap="square">
            <a:spAutoFit/>
          </a:bodyPr>
          <a:lstStyle/>
          <a:p>
            <a:r>
              <a:rPr lang="hu-HU" b="1" u="sng" dirty="0" smtClean="0"/>
              <a:t>KGD2019. 36. </a:t>
            </a:r>
            <a:r>
              <a:rPr lang="hu-HU" dirty="0" smtClean="0"/>
              <a:t>A felülvizsgálati kérelem visszautasítása a befogadási ok meg nem jelölése okán. [2017. évi I. tv. 3. § (3) </a:t>
            </a:r>
            <a:r>
              <a:rPr lang="hu-HU" dirty="0" err="1" smtClean="0"/>
              <a:t>bek</a:t>
            </a:r>
            <a:r>
              <a:rPr lang="hu-HU" dirty="0" smtClean="0"/>
              <a:t>., 100. § (2) </a:t>
            </a:r>
            <a:r>
              <a:rPr lang="hu-HU" dirty="0" err="1" smtClean="0"/>
              <a:t>bek</a:t>
            </a:r>
            <a:r>
              <a:rPr lang="hu-HU" dirty="0" smtClean="0"/>
              <a:t>., 115. § (2) </a:t>
            </a:r>
            <a:r>
              <a:rPr lang="hu-HU" dirty="0" err="1" smtClean="0"/>
              <a:t>bek</a:t>
            </a:r>
            <a:r>
              <a:rPr lang="hu-HU" dirty="0" smtClean="0"/>
              <a:t>., 118. § (1) </a:t>
            </a:r>
            <a:r>
              <a:rPr lang="hu-HU" dirty="0" err="1" smtClean="0"/>
              <a:t>bek</a:t>
            </a:r>
            <a:r>
              <a:rPr lang="hu-HU" dirty="0" smtClean="0"/>
              <a:t>.] </a:t>
            </a:r>
          </a:p>
          <a:p>
            <a:endParaRPr lang="hu-HU" dirty="0" smtClean="0"/>
          </a:p>
          <a:p>
            <a:pPr algn="just"/>
            <a:r>
              <a:rPr lang="hu-HU" dirty="0" smtClean="0"/>
              <a:t>„A </a:t>
            </a:r>
            <a:r>
              <a:rPr lang="hu-HU" b="1" dirty="0" smtClean="0"/>
              <a:t>felülvizsgálati kérelmet előterjesztő fél kötelessége</a:t>
            </a:r>
            <a:r>
              <a:rPr lang="hu-HU" dirty="0" smtClean="0"/>
              <a:t>, hogy egyrészt </a:t>
            </a:r>
            <a:r>
              <a:rPr lang="hu-HU" b="1" dirty="0" smtClean="0"/>
              <a:t>megjelölje azon okot vagy okokat, melyek alapján a jogorvoslati kérelem befogadható</a:t>
            </a:r>
            <a:r>
              <a:rPr lang="hu-HU" dirty="0" smtClean="0"/>
              <a:t>, másrészt </a:t>
            </a:r>
            <a:r>
              <a:rPr lang="hu-HU" b="1" dirty="0" smtClean="0"/>
              <a:t>azon </a:t>
            </a:r>
            <a:r>
              <a:rPr lang="hu-HU" b="1" u="sng" dirty="0" smtClean="0"/>
              <a:t>körülményeket is feltárja</a:t>
            </a:r>
            <a:r>
              <a:rPr lang="hu-HU" u="sng" dirty="0" smtClean="0"/>
              <a:t>,</a:t>
            </a:r>
            <a:r>
              <a:rPr lang="hu-HU" dirty="0" smtClean="0"/>
              <a:t> melyek az általa </a:t>
            </a:r>
            <a:r>
              <a:rPr lang="hu-HU" b="1" dirty="0" smtClean="0"/>
              <a:t>megjelölt befogadási ok alátámasztására szolgálnak</a:t>
            </a:r>
            <a:r>
              <a:rPr lang="hu-HU" dirty="0" smtClean="0"/>
              <a:t>. A Kúria a jogerős ítélettel kapcsolatosan megjelölt </a:t>
            </a:r>
            <a:r>
              <a:rPr lang="hu-HU" b="1" dirty="0" smtClean="0"/>
              <a:t>jogszabálysértéseket is kizárólag a megjelölt befogadási okkal összefüggésben vizsgálhatja</a:t>
            </a:r>
            <a:r>
              <a:rPr lang="hu-HU" dirty="0" smtClean="0"/>
              <a:t>, ezért </a:t>
            </a:r>
            <a:r>
              <a:rPr lang="hu-HU" b="1" dirty="0" smtClean="0"/>
              <a:t>a befogadási ok, valamint a jogszabálysértések megjelölésének kötelezettsége egymástól nem választható el</a:t>
            </a:r>
            <a:r>
              <a:rPr lang="hu-HU" dirty="0" smtClean="0"/>
              <a:t>. </a:t>
            </a:r>
          </a:p>
          <a:p>
            <a:pPr algn="just"/>
            <a:r>
              <a:rPr lang="hu-HU" dirty="0" smtClean="0"/>
              <a:t>Amennyiben a fél ezen kötelezettségei közül valamelyiknek nem tesz eleget, úgy a felülvizsgálati kérelem befogadhatóságának érdemi elbírálására sem kerülhet sor, ugyanakkor </a:t>
            </a:r>
            <a:r>
              <a:rPr lang="hu-HU" b="1" dirty="0" smtClean="0"/>
              <a:t>a Kúria a befogadhatóság körében </a:t>
            </a:r>
            <a:r>
              <a:rPr lang="hu-HU" b="1" u="sng" dirty="0" smtClean="0"/>
              <a:t>kizárólag a fél által megjelölt okból vizsgálódhat</a:t>
            </a:r>
            <a:r>
              <a:rPr lang="hu-HU" b="1" dirty="0" smtClean="0"/>
              <a:t>.”</a:t>
            </a:r>
          </a:p>
          <a:p>
            <a:endParaRPr lang="hu-HU" b="1" dirty="0" smtClean="0"/>
          </a:p>
          <a:p>
            <a:endParaRPr lang="hu-HU" dirty="0" smtClean="0"/>
          </a:p>
          <a:p>
            <a:endParaRPr lang="hu-HU" dirty="0" smtClean="0"/>
          </a:p>
          <a:p>
            <a:endParaRPr lang="hu-HU" dirty="0" smtClean="0"/>
          </a:p>
          <a:p>
            <a:r>
              <a:rPr lang="hu-HU" dirty="0" smtClean="0"/>
              <a:t>*   </a:t>
            </a:r>
          </a:p>
          <a:p>
            <a:endParaRPr lang="hu-HU" dirty="0" smtClean="0"/>
          </a:p>
          <a:p>
            <a:endParaRPr lang="hu-HU" dirty="0" smtClean="0"/>
          </a:p>
          <a:p>
            <a:endParaRPr lang="hu-HU" dirty="0" smtClean="0"/>
          </a:p>
          <a:p>
            <a:endParaRPr lang="hu-HU" dirty="0" smtClean="0"/>
          </a:p>
          <a:p>
            <a:endParaRPr lang="hu-HU" dirty="0"/>
          </a:p>
        </p:txBody>
      </p:sp>
    </p:spTree>
    <p:extLst>
      <p:ext uri="{BB962C8B-B14F-4D97-AF65-F5344CB8AC3E}">
        <p14:creationId xmlns="" xmlns:p14="http://schemas.microsoft.com/office/powerpoint/2010/main" val="405864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2400" b="1" dirty="0" smtClean="0"/>
              <a:t>2. A felülvizsgálati kérelem befogadása</a:t>
            </a:r>
            <a:endParaRPr sz="2400" b="1" dirty="0"/>
          </a:p>
        </p:txBody>
      </p:sp>
      <p:sp>
        <p:nvSpPr>
          <p:cNvPr id="2" name="Szövegdoboz 1"/>
          <p:cNvSpPr txBox="1"/>
          <p:nvPr/>
        </p:nvSpPr>
        <p:spPr>
          <a:xfrm>
            <a:off x="3115798" y="1594945"/>
            <a:ext cx="2628102" cy="523220"/>
          </a:xfrm>
          <a:prstGeom prst="rect">
            <a:avLst/>
          </a:prstGeom>
          <a:noFill/>
          <a:ln>
            <a:noFill/>
          </a:ln>
        </p:spPr>
        <p:txBody>
          <a:bodyPr wrap="square" rtlCol="0">
            <a:spAutoFit/>
          </a:bodyPr>
          <a:lstStyle/>
          <a:p>
            <a:pPr algn="ctr"/>
            <a:r>
              <a:rPr lang="hu-HU" b="1" dirty="0" smtClean="0"/>
              <a:t>2.2. A befogadási okok (2020.IV.1.-től)</a:t>
            </a:r>
            <a:endParaRPr lang="hu-HU" dirty="0"/>
          </a:p>
        </p:txBody>
      </p:sp>
      <p:sp>
        <p:nvSpPr>
          <p:cNvPr id="8" name="Szövegdoboz 7"/>
          <p:cNvSpPr txBox="1"/>
          <p:nvPr/>
        </p:nvSpPr>
        <p:spPr>
          <a:xfrm>
            <a:off x="1115616" y="2337142"/>
            <a:ext cx="2592288" cy="738664"/>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a</a:t>
            </a:r>
            <a:r>
              <a:rPr lang="hu-HU" b="1" dirty="0"/>
              <a:t>) az ügy érdemére kiható jogszabálysértés vizsgálata</a:t>
            </a:r>
            <a:endParaRPr lang="hu-HU" b="1" dirty="0" smtClean="0"/>
          </a:p>
          <a:p>
            <a:pPr algn="ctr"/>
            <a:endParaRPr lang="hu-HU" dirty="0"/>
          </a:p>
        </p:txBody>
      </p:sp>
      <p:sp>
        <p:nvSpPr>
          <p:cNvPr id="9" name="Szövegdoboz 8"/>
          <p:cNvSpPr txBox="1"/>
          <p:nvPr/>
        </p:nvSpPr>
        <p:spPr>
          <a:xfrm>
            <a:off x="5494448" y="2283718"/>
            <a:ext cx="2821968" cy="738664"/>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b) a </a:t>
            </a:r>
            <a:r>
              <a:rPr lang="hu-HU" b="1" dirty="0"/>
              <a:t>Kúria közzétett határozatától jogkérdésben való </a:t>
            </a:r>
            <a:r>
              <a:rPr lang="hu-HU" b="1" dirty="0" smtClean="0"/>
              <a:t>eltérés miatt indokolt</a:t>
            </a:r>
            <a:endParaRPr lang="hu-HU" dirty="0"/>
          </a:p>
        </p:txBody>
      </p:sp>
      <p:cxnSp>
        <p:nvCxnSpPr>
          <p:cNvPr id="4" name="Egyenes összekötő nyíllal 3"/>
          <p:cNvCxnSpPr/>
          <p:nvPr/>
        </p:nvCxnSpPr>
        <p:spPr>
          <a:xfrm>
            <a:off x="5148064" y="1923678"/>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H="1">
            <a:off x="3203848" y="1923678"/>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Szövegdoboz 9"/>
          <p:cNvSpPr txBox="1"/>
          <p:nvPr/>
        </p:nvSpPr>
        <p:spPr>
          <a:xfrm>
            <a:off x="395536" y="3392953"/>
            <a:ext cx="1728192" cy="1077218"/>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just"/>
            <a:r>
              <a:rPr lang="hu-HU" sz="1000" dirty="0" err="1" smtClean="0"/>
              <a:t>aa</a:t>
            </a:r>
            <a:r>
              <a:rPr lang="hu-HU" sz="1000" dirty="0" smtClean="0"/>
              <a:t>) a </a:t>
            </a:r>
            <a:r>
              <a:rPr lang="hu-HU" sz="1000" b="1" dirty="0"/>
              <a:t>joggyakorlat egységének </a:t>
            </a:r>
            <a:r>
              <a:rPr lang="hu-HU" sz="1000" dirty="0"/>
              <a:t>vagy </a:t>
            </a:r>
            <a:r>
              <a:rPr lang="hu-HU" sz="1000" b="1" dirty="0"/>
              <a:t>továbbfejlesztésének </a:t>
            </a:r>
            <a:r>
              <a:rPr lang="hu-HU" sz="1000" dirty="0" smtClean="0"/>
              <a:t>biztosítása</a:t>
            </a:r>
          </a:p>
          <a:p>
            <a:pPr algn="just"/>
            <a:endParaRPr lang="hu-HU" sz="1000" dirty="0" smtClean="0"/>
          </a:p>
          <a:p>
            <a:pPr algn="just"/>
            <a:endParaRPr lang="hu-HU" dirty="0"/>
          </a:p>
        </p:txBody>
      </p:sp>
      <p:sp>
        <p:nvSpPr>
          <p:cNvPr id="11" name="Szövegdoboz 10"/>
          <p:cNvSpPr txBox="1"/>
          <p:nvPr/>
        </p:nvSpPr>
        <p:spPr>
          <a:xfrm>
            <a:off x="2251702" y="3392953"/>
            <a:ext cx="1728192" cy="1015663"/>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just"/>
            <a:r>
              <a:rPr lang="hu-HU" sz="1000" dirty="0" smtClean="0"/>
              <a:t>ab) </a:t>
            </a:r>
            <a:r>
              <a:rPr lang="hu-HU" sz="1000" dirty="0"/>
              <a:t>a felvetett </a:t>
            </a:r>
            <a:r>
              <a:rPr lang="hu-HU" sz="1000" b="1" dirty="0"/>
              <a:t>jogkérdés különleges súlya,</a:t>
            </a:r>
            <a:r>
              <a:rPr lang="hu-HU" sz="1000" dirty="0"/>
              <a:t> illetve </a:t>
            </a:r>
            <a:r>
              <a:rPr lang="hu-HU" sz="1000" b="1" dirty="0"/>
              <a:t>társadalmi </a:t>
            </a:r>
            <a:r>
              <a:rPr lang="hu-HU" sz="1000" b="1" dirty="0" smtClean="0"/>
              <a:t>jelentősége</a:t>
            </a:r>
          </a:p>
          <a:p>
            <a:pPr algn="just"/>
            <a:endParaRPr lang="hu-HU" sz="1000" dirty="0" smtClean="0"/>
          </a:p>
          <a:p>
            <a:pPr algn="just"/>
            <a:endParaRPr lang="hu-HU" sz="1000" dirty="0" smtClean="0"/>
          </a:p>
          <a:p>
            <a:pPr algn="just"/>
            <a:endParaRPr lang="hu-HU" sz="1000" dirty="0" smtClean="0"/>
          </a:p>
        </p:txBody>
      </p:sp>
      <p:sp>
        <p:nvSpPr>
          <p:cNvPr id="12" name="Szövegdoboz 11"/>
          <p:cNvSpPr txBox="1"/>
          <p:nvPr/>
        </p:nvSpPr>
        <p:spPr>
          <a:xfrm>
            <a:off x="4126296" y="3390806"/>
            <a:ext cx="1813856" cy="1077218"/>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just"/>
            <a:r>
              <a:rPr lang="hu-HU" sz="1000" dirty="0" err="1" smtClean="0"/>
              <a:t>ac</a:t>
            </a:r>
            <a:r>
              <a:rPr lang="hu-HU" sz="1000" dirty="0"/>
              <a:t>) az </a:t>
            </a:r>
            <a:r>
              <a:rPr lang="hu-HU" sz="1000" b="1" dirty="0"/>
              <a:t>Európai Unió Bírósága előzetes döntéshozatali eljárásának </a:t>
            </a:r>
            <a:r>
              <a:rPr lang="hu-HU" sz="1000" b="1" dirty="0" smtClean="0"/>
              <a:t>szükségessége</a:t>
            </a:r>
          </a:p>
          <a:p>
            <a:pPr algn="just"/>
            <a:endParaRPr lang="hu-HU" sz="1000" dirty="0" smtClean="0"/>
          </a:p>
          <a:p>
            <a:pPr algn="just"/>
            <a:endParaRPr lang="hu-HU" dirty="0"/>
          </a:p>
        </p:txBody>
      </p:sp>
      <p:sp>
        <p:nvSpPr>
          <p:cNvPr id="14" name="Szövegdoboz 13"/>
          <p:cNvSpPr txBox="1"/>
          <p:nvPr/>
        </p:nvSpPr>
        <p:spPr>
          <a:xfrm>
            <a:off x="6041336" y="3392953"/>
            <a:ext cx="1728192" cy="1169551"/>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just"/>
            <a:r>
              <a:rPr lang="hu-HU" sz="1000" dirty="0" smtClean="0"/>
              <a:t>ad</a:t>
            </a:r>
            <a:r>
              <a:rPr lang="hu-HU" sz="1000" dirty="0"/>
              <a:t>) a kérelmező </a:t>
            </a:r>
            <a:r>
              <a:rPr lang="hu-HU" sz="1000" b="1" dirty="0"/>
              <a:t>alapvető eljárási jogának valószínűsíthető sérelme</a:t>
            </a:r>
            <a:r>
              <a:rPr lang="hu-HU" sz="1000" dirty="0"/>
              <a:t>, vagy az </a:t>
            </a:r>
            <a:r>
              <a:rPr lang="hu-HU" sz="1000" b="1" dirty="0"/>
              <a:t>ügy érdemére kiható egyéb eljárási </a:t>
            </a:r>
            <a:r>
              <a:rPr lang="hu-HU" sz="1000" b="1" dirty="0" smtClean="0"/>
              <a:t>szabályszegés miatt indokolt</a:t>
            </a:r>
            <a:endParaRPr lang="hu-HU" b="1" dirty="0"/>
          </a:p>
        </p:txBody>
      </p:sp>
      <p:cxnSp>
        <p:nvCxnSpPr>
          <p:cNvPr id="15" name="Egyenes összekötő nyíllal 14"/>
          <p:cNvCxnSpPr/>
          <p:nvPr/>
        </p:nvCxnSpPr>
        <p:spPr>
          <a:xfrm flipH="1">
            <a:off x="1034679" y="3066596"/>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Egyenes összekötő nyíllal 15"/>
          <p:cNvCxnSpPr/>
          <p:nvPr/>
        </p:nvCxnSpPr>
        <p:spPr>
          <a:xfrm>
            <a:off x="2987824" y="3043190"/>
            <a:ext cx="0" cy="3114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Egyenes összekötő nyíllal 18"/>
          <p:cNvCxnSpPr/>
          <p:nvPr/>
        </p:nvCxnSpPr>
        <p:spPr>
          <a:xfrm>
            <a:off x="3635896" y="3066596"/>
            <a:ext cx="880383"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gyenes összekötő nyíllal 19"/>
          <p:cNvCxnSpPr/>
          <p:nvPr/>
        </p:nvCxnSpPr>
        <p:spPr>
          <a:xfrm>
            <a:off x="3707904" y="2931790"/>
            <a:ext cx="2448272"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0279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p:cNvSpPr>
            <a:spLocks noGrp="1"/>
          </p:cNvSpPr>
          <p:nvPr>
            <p:ph type="body" idx="1"/>
          </p:nvPr>
        </p:nvSpPr>
        <p:spPr/>
        <p:txBody>
          <a:bodyPr/>
          <a:lstStyle/>
          <a:p>
            <a:pPr lvl="0" algn="ctr"/>
            <a:r>
              <a:rPr lang="hu-HU" sz="2000" b="1" dirty="0" smtClean="0"/>
              <a:t>2. A felülvizsgálati kérelem befogadása</a:t>
            </a:r>
          </a:p>
          <a:p>
            <a:endParaRPr lang="hu-HU" dirty="0"/>
          </a:p>
        </p:txBody>
      </p:sp>
      <p:sp>
        <p:nvSpPr>
          <p:cNvPr id="5" name="Szöveg helye 4"/>
          <p:cNvSpPr>
            <a:spLocks noGrp="1"/>
          </p:cNvSpPr>
          <p:nvPr>
            <p:ph type="body" idx="4"/>
          </p:nvPr>
        </p:nvSpPr>
        <p:spPr>
          <a:xfrm>
            <a:off x="467544" y="2067694"/>
            <a:ext cx="8291123" cy="2664296"/>
          </a:xfrm>
        </p:spPr>
        <p:txBody>
          <a:bodyPr/>
          <a:lstStyle/>
          <a:p>
            <a:pPr marL="180975" indent="0"/>
            <a:r>
              <a:rPr lang="hu-HU" sz="1200" b="1" dirty="0" smtClean="0"/>
              <a:t>Módosítás: </a:t>
            </a:r>
          </a:p>
          <a:p>
            <a:pPr marL="523875" indent="-342900"/>
            <a:r>
              <a:rPr lang="hu-HU" sz="1200" dirty="0" smtClean="0"/>
              <a:t>a) egyrészt a </a:t>
            </a:r>
            <a:r>
              <a:rPr lang="hu-HU" sz="1200" b="1" dirty="0"/>
              <a:t>befogadási </a:t>
            </a:r>
            <a:r>
              <a:rPr lang="hu-HU" sz="1200" b="1" dirty="0" smtClean="0"/>
              <a:t>okok </a:t>
            </a:r>
            <a:r>
              <a:rPr lang="hu-HU" sz="1200" b="1" dirty="0"/>
              <a:t>két csoportra </a:t>
            </a:r>
            <a:r>
              <a:rPr lang="hu-HU" sz="1200" b="1" dirty="0" smtClean="0"/>
              <a:t>bontása: </a:t>
            </a:r>
            <a:r>
              <a:rPr lang="hu-HU" sz="1200" dirty="0" smtClean="0"/>
              <a:t>az ügy érdemére kiható jogszabálysértés vizsgálata, valamint a Kúria közzétett határozatától jogkérdésben való eltérés, </a:t>
            </a:r>
          </a:p>
          <a:p>
            <a:pPr marL="523875" indent="-342900"/>
            <a:r>
              <a:rPr lang="hu-HU" sz="1200" dirty="0" smtClean="0"/>
              <a:t>b) másrészt </a:t>
            </a:r>
            <a:r>
              <a:rPr lang="hu-HU" sz="1200" b="1" dirty="0" smtClean="0"/>
              <a:t>befogadási okok bővítése: </a:t>
            </a:r>
            <a:r>
              <a:rPr lang="hu-HU" sz="1200" dirty="0" smtClean="0"/>
              <a:t>a kérelmező alapvető eljárási jogának valószínűsíthető sérelme, vagy az ügy érdemére kiható egyéb eljárási szabályszegés.</a:t>
            </a:r>
          </a:p>
          <a:p>
            <a:pPr marL="180975" indent="0"/>
            <a:endParaRPr lang="hu-HU" sz="1200" dirty="0" smtClean="0"/>
          </a:p>
          <a:p>
            <a:pPr marL="180975" indent="0"/>
            <a:r>
              <a:rPr lang="hu-HU" sz="1200" b="1" dirty="0" smtClean="0"/>
              <a:t>Kiegészítés:</a:t>
            </a:r>
            <a:endParaRPr lang="hu-HU" sz="1200" b="1" dirty="0"/>
          </a:p>
          <a:p>
            <a:pPr marL="180975" indent="0"/>
            <a:r>
              <a:rPr lang="hu-HU" sz="1200" dirty="0" smtClean="0"/>
              <a:t>a) </a:t>
            </a:r>
            <a:r>
              <a:rPr lang="hu-HU" sz="1200" dirty="0" err="1" smtClean="0"/>
              <a:t>A</a:t>
            </a:r>
            <a:r>
              <a:rPr lang="hu-HU" sz="1200" dirty="0" smtClean="0"/>
              <a:t> felülvizsgálati kérelemben meg </a:t>
            </a:r>
            <a:r>
              <a:rPr lang="hu-HU" sz="1200" b="1" dirty="0" smtClean="0"/>
              <a:t>kell jelölni a kérelem befogadhatóságának okát</a:t>
            </a:r>
            <a:r>
              <a:rPr lang="hu-HU" sz="1200" dirty="0" smtClean="0"/>
              <a:t> is, azonban </a:t>
            </a:r>
            <a:r>
              <a:rPr lang="hu-HU" sz="1200" b="1" dirty="0" smtClean="0"/>
              <a:t>annak fennállását bizonyítani és </a:t>
            </a:r>
            <a:r>
              <a:rPr lang="hu-HU" sz="1200" dirty="0" smtClean="0"/>
              <a:t>azt –a kérelmező alapvető eljárási jogának valószínűsíthető sérelme, vagy az ügy érdemére kiható egyéb eljárási szabályszegés, mint befogadási ok kivételével </a:t>
            </a:r>
            <a:r>
              <a:rPr lang="hu-HU" sz="1200" b="1" dirty="0" smtClean="0"/>
              <a:t>– indokolni nem kell. </a:t>
            </a:r>
          </a:p>
          <a:p>
            <a:pPr marL="180975" indent="0"/>
            <a:r>
              <a:rPr lang="hu-HU" sz="1200" dirty="0" smtClean="0"/>
              <a:t>b) A bíróság döntési jogköre a befogadhatóság tárgyában: A fél által megjelölt </a:t>
            </a:r>
            <a:r>
              <a:rPr lang="hu-HU" sz="1200" b="1" dirty="0" smtClean="0"/>
              <a:t>befogadhatósági okhoz a bíróság nincs kötve. </a:t>
            </a:r>
            <a:endParaRPr lang="hu-HU" sz="1400" b="1" dirty="0" smtClean="0"/>
          </a:p>
          <a:p>
            <a:pPr marL="180975" indent="0"/>
            <a:endParaRPr lang="hu-HU" sz="1200" i="1" dirty="0"/>
          </a:p>
        </p:txBody>
      </p:sp>
      <p:sp>
        <p:nvSpPr>
          <p:cNvPr id="8" name="Szövegdoboz 7"/>
          <p:cNvSpPr txBox="1"/>
          <p:nvPr/>
        </p:nvSpPr>
        <p:spPr>
          <a:xfrm>
            <a:off x="2483768" y="1594945"/>
            <a:ext cx="3960440" cy="523220"/>
          </a:xfrm>
          <a:prstGeom prst="rect">
            <a:avLst/>
          </a:prstGeom>
          <a:noFill/>
          <a:ln>
            <a:noFill/>
          </a:ln>
        </p:spPr>
        <p:txBody>
          <a:bodyPr wrap="square" rtlCol="0">
            <a:spAutoFit/>
          </a:bodyPr>
          <a:lstStyle/>
          <a:p>
            <a:pPr algn="ctr"/>
            <a:r>
              <a:rPr lang="hu-HU" b="1" dirty="0" smtClean="0"/>
              <a:t>2.3. A befogadás módosítása, kiegészítése (2020.IV.1.)</a:t>
            </a:r>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indent="0" algn="ctr">
              <a:spcBef>
                <a:spcPts val="0"/>
              </a:spcBef>
            </a:pPr>
            <a:r>
              <a:rPr lang="hu-HU" sz="2400" b="1" dirty="0" smtClean="0"/>
              <a:t>4. 2. A felülvizsgálati kérelem befogadása</a:t>
            </a:r>
          </a:p>
          <a:p>
            <a:pPr marL="0" lvl="0" indent="0" algn="ctr">
              <a:spcBef>
                <a:spcPts val="0"/>
              </a:spcBef>
            </a:pPr>
            <a:endParaRPr lang="hu-HU" sz="2400" b="1" dirty="0"/>
          </a:p>
        </p:txBody>
      </p:sp>
      <p:sp>
        <p:nvSpPr>
          <p:cNvPr id="2" name="Szövegdoboz 1"/>
          <p:cNvSpPr txBox="1"/>
          <p:nvPr/>
        </p:nvSpPr>
        <p:spPr>
          <a:xfrm>
            <a:off x="971600" y="1556161"/>
            <a:ext cx="7344816" cy="4185761"/>
          </a:xfrm>
          <a:prstGeom prst="rect">
            <a:avLst/>
          </a:prstGeom>
          <a:noFill/>
        </p:spPr>
        <p:txBody>
          <a:bodyPr wrap="square" rtlCol="0">
            <a:spAutoFit/>
          </a:bodyPr>
          <a:lstStyle/>
          <a:p>
            <a:pPr algn="just"/>
            <a:endParaRPr lang="hu-HU" dirty="0" smtClean="0"/>
          </a:p>
          <a:p>
            <a:pPr algn="just"/>
            <a:endParaRPr lang="hu-HU" dirty="0" smtClean="0"/>
          </a:p>
          <a:p>
            <a:pPr algn="ctr"/>
            <a:r>
              <a:rPr lang="hu-HU" b="1" dirty="0" smtClean="0"/>
              <a:t>2.3. A befogadás módosítása, kiegészítése (2020.IV.1.)</a:t>
            </a:r>
            <a:endParaRPr lang="hu-HU" dirty="0" smtClean="0"/>
          </a:p>
          <a:p>
            <a:pPr algn="just"/>
            <a:endParaRPr lang="hu-HU" b="1" dirty="0" smtClean="0"/>
          </a:p>
          <a:p>
            <a:pPr algn="just"/>
            <a:r>
              <a:rPr lang="hu-HU" b="1" dirty="0" smtClean="0"/>
              <a:t>A Kp. módosításhoz fűzött Indokolás</a:t>
            </a:r>
            <a:r>
              <a:rPr lang="hu-HU" dirty="0" smtClean="0"/>
              <a:t> az alábbiak szerint fejti ki a módosítás indokát: „A Kúria hatáskörébe tartozó felülvizsgálati eljárás szabályait is szükséges több ponton módosítani fórumrendszer módosításából adódóan, hiszen a perorvoslati rendszer kettő helyett egy fórumra koncentrálódik. Egyrészt a </a:t>
            </a:r>
            <a:r>
              <a:rPr lang="hu-HU" b="1" dirty="0" smtClean="0"/>
              <a:t>befogadhatósági eljárás módosul a felülvizsgálat jogegységesítő funkció melletti </a:t>
            </a:r>
            <a:r>
              <a:rPr lang="hu-HU" b="1" u="sng" dirty="0" smtClean="0"/>
              <a:t>jogorvoslati funkciójának erősítése érdekében</a:t>
            </a:r>
            <a:r>
              <a:rPr lang="hu-HU" b="1" dirty="0" smtClean="0"/>
              <a:t>.”</a:t>
            </a:r>
            <a:endParaRPr lang="hu-HU" dirty="0" smtClean="0"/>
          </a:p>
          <a:p>
            <a:pPr algn="just"/>
            <a:endParaRPr lang="hu-HU" dirty="0" smtClean="0"/>
          </a:p>
          <a:p>
            <a:endParaRPr lang="hu-HU" dirty="0"/>
          </a:p>
          <a:p>
            <a:endParaRPr lang="hu-HU" dirty="0" smtClean="0"/>
          </a:p>
          <a:p>
            <a:endParaRPr lang="hu-HU" dirty="0"/>
          </a:p>
          <a:p>
            <a:endParaRPr lang="hu-HU" dirty="0" smtClean="0"/>
          </a:p>
          <a:p>
            <a:endParaRPr lang="hu-HU" dirty="0"/>
          </a:p>
          <a:p>
            <a:endParaRPr lang="hu-HU" dirty="0" smtClean="0"/>
          </a:p>
          <a:p>
            <a:endParaRPr lang="hu-HU" dirty="0"/>
          </a:p>
          <a:p>
            <a:endParaRPr lang="hu-HU" dirty="0"/>
          </a:p>
        </p:txBody>
      </p:sp>
      <p:sp>
        <p:nvSpPr>
          <p:cNvPr id="2050" name="Rectangle 2"/>
          <p:cNvSpPr>
            <a:spLocks noChangeArrowheads="1"/>
          </p:cNvSpPr>
          <p:nvPr/>
        </p:nvSpPr>
        <p:spPr bwMode="auto">
          <a:xfrm>
            <a:off x="0" y="0"/>
            <a:ext cx="3017838" cy="4763"/>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spTree>
    <p:extLst>
      <p:ext uri="{BB962C8B-B14F-4D97-AF65-F5344CB8AC3E}">
        <p14:creationId xmlns="" xmlns:p14="http://schemas.microsoft.com/office/powerpoint/2010/main" val="3862592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indent="0" algn="ctr">
              <a:spcBef>
                <a:spcPts val="0"/>
              </a:spcBef>
            </a:pPr>
            <a:r>
              <a:rPr lang="hu-HU" sz="2400" b="1" dirty="0" smtClean="0"/>
              <a:t>3. A felülvizsgálati kérelem beadhatóságának értelmezése</a:t>
            </a:r>
          </a:p>
          <a:p>
            <a:pPr marL="0" lvl="0" indent="0" algn="ctr">
              <a:spcBef>
                <a:spcPts val="0"/>
              </a:spcBef>
            </a:pPr>
            <a:endParaRPr lang="hu-HU" sz="2400" b="1" dirty="0"/>
          </a:p>
        </p:txBody>
      </p:sp>
      <p:sp>
        <p:nvSpPr>
          <p:cNvPr id="2" name="Szövegdoboz 1"/>
          <p:cNvSpPr txBox="1"/>
          <p:nvPr/>
        </p:nvSpPr>
        <p:spPr>
          <a:xfrm>
            <a:off x="971600" y="1556161"/>
            <a:ext cx="7344816" cy="3754874"/>
          </a:xfrm>
          <a:prstGeom prst="rect">
            <a:avLst/>
          </a:prstGeom>
          <a:noFill/>
        </p:spPr>
        <p:txBody>
          <a:bodyPr wrap="square" rtlCol="0">
            <a:spAutoFit/>
          </a:bodyPr>
          <a:lstStyle/>
          <a:p>
            <a:pPr algn="ctr"/>
            <a:r>
              <a:rPr lang="hu-HU" b="1" dirty="0" smtClean="0"/>
              <a:t>3.1. 3013/2023. (I. 13.) AB végzés</a:t>
            </a:r>
            <a:endParaRPr lang="hu-HU" dirty="0" smtClean="0"/>
          </a:p>
          <a:p>
            <a:endParaRPr lang="hu-HU" dirty="0" smtClean="0"/>
          </a:p>
          <a:p>
            <a:pPr algn="just"/>
            <a:r>
              <a:rPr lang="hu-HU" b="1" dirty="0" smtClean="0"/>
              <a:t>Befogadás megtagadás</a:t>
            </a:r>
            <a:r>
              <a:rPr lang="hu-HU" dirty="0" smtClean="0"/>
              <a:t>               </a:t>
            </a:r>
            <a:r>
              <a:rPr lang="hu-HU" b="1" dirty="0" smtClean="0"/>
              <a:t>alkotmányjogi panasznak van helye:</a:t>
            </a:r>
            <a:endParaRPr lang="hu-HU" dirty="0" smtClean="0"/>
          </a:p>
          <a:p>
            <a:pPr algn="just"/>
            <a:endParaRPr lang="hu-HU" b="1" dirty="0" smtClean="0"/>
          </a:p>
          <a:p>
            <a:pPr algn="just"/>
            <a:r>
              <a:rPr lang="hu-HU" dirty="0" smtClean="0"/>
              <a:t>Az </a:t>
            </a:r>
            <a:r>
              <a:rPr lang="hu-HU" b="1" dirty="0" smtClean="0"/>
              <a:t>Alkotmánybíróság gyakorlata állandó</a:t>
            </a:r>
            <a:r>
              <a:rPr lang="hu-HU" dirty="0" smtClean="0"/>
              <a:t> a Kúria felülvizsgálati kérelem befogadását megtagadó végzésével szemben előterjesztett alkotmányjogi panaszok kapcsán, a </a:t>
            </a:r>
            <a:r>
              <a:rPr lang="hu-HU" b="1" dirty="0" smtClean="0"/>
              <a:t>befogadást megtagadó végzés a bírósági eljárást befejező egyéb döntésnek minősül, és alkotmányjogi panasszal támadható</a:t>
            </a:r>
            <a:r>
              <a:rPr lang="hu-HU" dirty="0" smtClean="0"/>
              <a:t> {lásd pl. 3245/2019. (X. 17.) AB végzés, Indokolás [14]; 3188/2020. (V. 27.) AB végzés (a továbbiakban: Abv2.), Indokolás [11]}. </a:t>
            </a:r>
          </a:p>
          <a:p>
            <a:pPr algn="just"/>
            <a:r>
              <a:rPr lang="hu-HU" dirty="0" smtClean="0"/>
              <a:t>(3013/2023. (I. 13.) AB végzés, Indokolás [15])</a:t>
            </a:r>
            <a:endParaRPr lang="hu-HU" dirty="0"/>
          </a:p>
          <a:p>
            <a:endParaRPr lang="hu-HU" dirty="0" smtClean="0"/>
          </a:p>
          <a:p>
            <a:endParaRPr lang="hu-HU" dirty="0"/>
          </a:p>
          <a:p>
            <a:endParaRPr lang="hu-HU" dirty="0" smtClean="0"/>
          </a:p>
          <a:p>
            <a:endParaRPr lang="hu-HU" dirty="0"/>
          </a:p>
          <a:p>
            <a:endParaRPr lang="hu-HU" dirty="0" smtClean="0"/>
          </a:p>
          <a:p>
            <a:endParaRPr lang="hu-HU" dirty="0"/>
          </a:p>
          <a:p>
            <a:endParaRPr lang="hu-HU" dirty="0"/>
          </a:p>
        </p:txBody>
      </p:sp>
      <p:sp>
        <p:nvSpPr>
          <p:cNvPr id="6" name="Jobbra nyíl 5"/>
          <p:cNvSpPr/>
          <p:nvPr/>
        </p:nvSpPr>
        <p:spPr>
          <a:xfrm>
            <a:off x="3131840" y="206769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 xmlns:p14="http://schemas.microsoft.com/office/powerpoint/2010/main" val="12525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indent="0" algn="ctr">
              <a:spcBef>
                <a:spcPts val="0"/>
              </a:spcBef>
            </a:pPr>
            <a:r>
              <a:rPr lang="hu-HU" sz="2400" b="1" dirty="0" smtClean="0"/>
              <a:t>3. A felülvizsgálati kérelem beadhatóságának értelmezése</a:t>
            </a:r>
          </a:p>
          <a:p>
            <a:pPr marL="0" lvl="0" indent="0" algn="ctr">
              <a:spcBef>
                <a:spcPts val="0"/>
              </a:spcBef>
            </a:pPr>
            <a:endParaRPr lang="hu-HU" sz="2400" b="1" dirty="0"/>
          </a:p>
        </p:txBody>
      </p:sp>
      <p:sp>
        <p:nvSpPr>
          <p:cNvPr id="2" name="Szövegdoboz 1"/>
          <p:cNvSpPr txBox="1"/>
          <p:nvPr/>
        </p:nvSpPr>
        <p:spPr>
          <a:xfrm>
            <a:off x="1043608" y="1491630"/>
            <a:ext cx="7344816" cy="4247317"/>
          </a:xfrm>
          <a:prstGeom prst="rect">
            <a:avLst/>
          </a:prstGeom>
          <a:noFill/>
        </p:spPr>
        <p:txBody>
          <a:bodyPr wrap="square" rtlCol="0">
            <a:spAutoFit/>
          </a:bodyPr>
          <a:lstStyle/>
          <a:p>
            <a:pPr algn="ctr"/>
            <a:r>
              <a:rPr lang="hu-HU" b="1" dirty="0" smtClean="0"/>
              <a:t>3.1. 3013/2023. (I. 13.) AB végzés</a:t>
            </a:r>
            <a:endParaRPr lang="hu-HU" dirty="0" smtClean="0"/>
          </a:p>
          <a:p>
            <a:pPr algn="just"/>
            <a:r>
              <a:rPr lang="hu-HU" sz="1200" b="1" dirty="0" smtClean="0"/>
              <a:t>A jogvédelem korlátai:</a:t>
            </a:r>
          </a:p>
          <a:p>
            <a:pPr algn="just"/>
            <a:endParaRPr lang="hu-HU" sz="1200" dirty="0" smtClean="0"/>
          </a:p>
          <a:p>
            <a:pPr algn="just"/>
            <a:r>
              <a:rPr lang="hu-HU" sz="1200" dirty="0" smtClean="0"/>
              <a:t>„Az alkotmányjogi panasz jellegének megfelelően a testület hatáskörébe a bírói döntéseknek kizárólag az alkotmányossági szempontú vizsgálata tartozik. Ebből következően </a:t>
            </a:r>
            <a:r>
              <a:rPr lang="hu-HU" sz="1200" b="1" dirty="0" smtClean="0"/>
              <a:t>az alkotmányjogi panasz nem tekinthető a bírósági szervezeten belül jogorvoslattal (már) nem támadható bírói határozatok által okozott valamennyi jogsérelem orvoslása eszközének</a:t>
            </a:r>
            <a:r>
              <a:rPr lang="hu-HU" sz="1200" dirty="0" smtClean="0"/>
              <a:t>, azaz </a:t>
            </a:r>
            <a:r>
              <a:rPr lang="hu-HU" sz="1200" b="1" dirty="0" smtClean="0"/>
              <a:t>ez a jogvédelem </a:t>
            </a:r>
            <a:r>
              <a:rPr lang="hu-HU" sz="1200" b="1" u="sng" dirty="0" smtClean="0"/>
              <a:t>nem jelenti </a:t>
            </a:r>
            <a:r>
              <a:rPr lang="hu-HU" sz="1200" b="1" dirty="0" smtClean="0"/>
              <a:t>a rendes bíróságok jogalkalmazási gyakorlatának </a:t>
            </a:r>
            <a:r>
              <a:rPr lang="hu-HU" sz="1200" b="1" u="sng" dirty="0" smtClean="0"/>
              <a:t>általános felülvizsgálatát</a:t>
            </a:r>
            <a:r>
              <a:rPr lang="hu-HU" sz="1200" dirty="0" smtClean="0"/>
              <a:t>, aminek következtében </a:t>
            </a:r>
            <a:r>
              <a:rPr lang="hu-HU" sz="1200" b="1" dirty="0" smtClean="0"/>
              <a:t>az Alkotmánybíróság burkoltan negyedfokú bírósággá válna. </a:t>
            </a:r>
            <a:r>
              <a:rPr lang="hu-HU" sz="1200" dirty="0" smtClean="0"/>
              <a:t>A jogszabályokat a bíróságok értelmezik, az Alkotmánybíróság csak az értelmezési tartomány alkotmányos kereteit jelölheti ki, ami nem adhat alapot számára minden olyan esetben történő beavatkozásra, amikor vélt vagy esetleg valós jogszabálysértő jogalkalmazásra került sor {3198/2013. (X. 22.) AB végzés, Indokolás [22]}.” (Legutóbb megerősítette: Abv1., Indokolás [71]) (3013/2023. (I. 13.) AB végzés, Indokolás [22]) </a:t>
            </a:r>
          </a:p>
          <a:p>
            <a:endParaRPr lang="hu-HU" dirty="0"/>
          </a:p>
          <a:p>
            <a:endParaRPr lang="hu-HU" dirty="0" smtClean="0"/>
          </a:p>
          <a:p>
            <a:endParaRPr lang="hu-HU" dirty="0"/>
          </a:p>
          <a:p>
            <a:endParaRPr lang="hu-HU" dirty="0" smtClean="0"/>
          </a:p>
          <a:p>
            <a:endParaRPr lang="hu-HU" dirty="0"/>
          </a:p>
          <a:p>
            <a:endParaRPr lang="hu-HU" dirty="0" smtClean="0"/>
          </a:p>
          <a:p>
            <a:endParaRPr lang="hu-HU" dirty="0"/>
          </a:p>
          <a:p>
            <a:endParaRPr lang="hu-HU" dirty="0"/>
          </a:p>
        </p:txBody>
      </p:sp>
    </p:spTree>
    <p:extLst>
      <p:ext uri="{BB962C8B-B14F-4D97-AF65-F5344CB8AC3E}">
        <p14:creationId xmlns="" xmlns:p14="http://schemas.microsoft.com/office/powerpoint/2010/main" val="4180056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a:spcBef>
                <a:spcPts val="0"/>
              </a:spcBef>
            </a:pPr>
            <a:r>
              <a:rPr lang="hu-HU" sz="2400" b="1" dirty="0" smtClean="0"/>
              <a:t>3. A felülvizsgálati kérelem beadhatóságának értelmezése</a:t>
            </a:r>
            <a:endParaRPr lang="hu-HU" sz="2400" b="1" dirty="0"/>
          </a:p>
        </p:txBody>
      </p:sp>
      <p:sp>
        <p:nvSpPr>
          <p:cNvPr id="6" name="Szövegdoboz 5"/>
          <p:cNvSpPr txBox="1"/>
          <p:nvPr/>
        </p:nvSpPr>
        <p:spPr>
          <a:xfrm>
            <a:off x="611560" y="1941379"/>
            <a:ext cx="7848872" cy="2462213"/>
          </a:xfrm>
          <a:prstGeom prst="rect">
            <a:avLst/>
          </a:prstGeom>
          <a:noFill/>
        </p:spPr>
        <p:txBody>
          <a:bodyPr wrap="square" rtlCol="0">
            <a:spAutoFit/>
          </a:bodyPr>
          <a:lstStyle/>
          <a:p>
            <a:pPr algn="just"/>
            <a:r>
              <a:rPr lang="hu-HU" b="1" dirty="0" smtClean="0"/>
              <a:t>Az Alkotmánybíróság hatáskörének értelmezése:</a:t>
            </a:r>
          </a:p>
          <a:p>
            <a:pPr algn="just"/>
            <a:endParaRPr lang="hu-HU" dirty="0" smtClean="0"/>
          </a:p>
          <a:p>
            <a:pPr algn="just"/>
            <a:r>
              <a:rPr lang="hu-HU" dirty="0" smtClean="0"/>
              <a:t>„Ugyanígy </a:t>
            </a:r>
            <a:r>
              <a:rPr lang="hu-HU" b="1" u="sng" dirty="0"/>
              <a:t>nem feladatköre az Alkotmánybíróságnak</a:t>
            </a:r>
            <a:r>
              <a:rPr lang="hu-HU" b="1" dirty="0"/>
              <a:t> </a:t>
            </a:r>
            <a:r>
              <a:rPr lang="hu-HU" dirty="0"/>
              <a:t>- és erre vonatkozó hatásköre sincs - hogy az ügyazonosság vagy a jogkérdésben való eltérés tekintetében állást foglaljon, </a:t>
            </a:r>
            <a:r>
              <a:rPr lang="hu-HU" b="1" dirty="0"/>
              <a:t>bírói döntést </a:t>
            </a:r>
            <a:r>
              <a:rPr lang="hu-HU" b="1" u="sng" dirty="0"/>
              <a:t>törvényességi kérdésekben és szempontok alapján felülbíráljon</a:t>
            </a:r>
            <a:r>
              <a:rPr lang="hu-HU" u="sng" dirty="0"/>
              <a:t>.</a:t>
            </a:r>
            <a:r>
              <a:rPr lang="hu-HU" dirty="0"/>
              <a:t> </a:t>
            </a:r>
            <a:r>
              <a:rPr lang="hu-HU" b="1" dirty="0"/>
              <a:t>Ezeknek a kérdéseknek a vizsgálata és értékelése</a:t>
            </a:r>
            <a:r>
              <a:rPr lang="hu-HU" dirty="0"/>
              <a:t>, azokban való állásfoglalás és döntés meghozatala a vonatkozó törvény alapján a </a:t>
            </a:r>
            <a:r>
              <a:rPr lang="hu-HU" b="1" dirty="0"/>
              <a:t>Kúria erre kijelölt tanácsának a hatáskörébe tartozik</a:t>
            </a:r>
            <a:r>
              <a:rPr lang="hu-HU" dirty="0"/>
              <a:t>. Az </a:t>
            </a:r>
            <a:r>
              <a:rPr lang="hu-HU" b="1" dirty="0"/>
              <a:t>Alkotmánybíróság feladata </a:t>
            </a:r>
            <a:r>
              <a:rPr lang="hu-HU" dirty="0"/>
              <a:t>nem a bíróságok tény-, illetve jogkérdésekben elfoglalt álláspontjának a felülvizsgálata, hanem az, hogy </a:t>
            </a:r>
            <a:r>
              <a:rPr lang="hu-HU" b="1" dirty="0"/>
              <a:t>az Alaptörvényben foglalt garanciákból fakadó minimumot a bíróságoktól számon kérje</a:t>
            </a:r>
            <a:r>
              <a:rPr lang="hu-HU" dirty="0"/>
              <a:t>” {lásd: 3437/2022. (X. 28.) AB végzés, Indokolás [30</a:t>
            </a:r>
            <a:r>
              <a:rPr lang="hu-HU" dirty="0" smtClean="0"/>
              <a:t>]}.” (</a:t>
            </a:r>
            <a:r>
              <a:rPr lang="hu-HU" dirty="0"/>
              <a:t>3013/2023. (I. 13.) AB </a:t>
            </a:r>
            <a:r>
              <a:rPr lang="hu-HU" dirty="0" smtClean="0"/>
              <a:t>végzés, Indokolás [25])</a:t>
            </a:r>
          </a:p>
        </p:txBody>
      </p:sp>
      <p:sp>
        <p:nvSpPr>
          <p:cNvPr id="4" name="Szövegdoboz 3"/>
          <p:cNvSpPr txBox="1"/>
          <p:nvPr/>
        </p:nvSpPr>
        <p:spPr>
          <a:xfrm>
            <a:off x="2505472" y="1623308"/>
            <a:ext cx="3960440" cy="307777"/>
          </a:xfrm>
          <a:prstGeom prst="rect">
            <a:avLst/>
          </a:prstGeom>
          <a:noFill/>
          <a:ln>
            <a:noFill/>
          </a:ln>
        </p:spPr>
        <p:txBody>
          <a:bodyPr wrap="square" rtlCol="0">
            <a:spAutoFit/>
          </a:bodyPr>
          <a:lstStyle/>
          <a:p>
            <a:pPr algn="ctr"/>
            <a:r>
              <a:rPr lang="hu-HU" b="1" dirty="0" smtClean="0"/>
              <a:t>3.1. 3013/2023. (I. 13.) AB végzés</a:t>
            </a:r>
            <a:endParaRPr lang="hu-HU" dirty="0"/>
          </a:p>
        </p:txBody>
      </p:sp>
    </p:spTree>
    <p:extLst>
      <p:ext uri="{BB962C8B-B14F-4D97-AF65-F5344CB8AC3E}">
        <p14:creationId xmlns="" xmlns:p14="http://schemas.microsoft.com/office/powerpoint/2010/main" val="6904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a:spcBef>
                <a:spcPts val="0"/>
              </a:spcBef>
            </a:pPr>
            <a:r>
              <a:rPr lang="hu-HU" sz="2400" b="1" dirty="0" smtClean="0"/>
              <a:t>3. A felülvizsgálati kérelem beadhatóságának értelmezése</a:t>
            </a:r>
            <a:endParaRPr lang="hu-HU" sz="2400" b="1" dirty="0"/>
          </a:p>
        </p:txBody>
      </p:sp>
      <p:sp>
        <p:nvSpPr>
          <p:cNvPr id="6" name="Szövegdoboz 5"/>
          <p:cNvSpPr txBox="1"/>
          <p:nvPr/>
        </p:nvSpPr>
        <p:spPr>
          <a:xfrm>
            <a:off x="611560" y="2067694"/>
            <a:ext cx="7848872" cy="2462213"/>
          </a:xfrm>
          <a:prstGeom prst="rect">
            <a:avLst/>
          </a:prstGeom>
          <a:noFill/>
        </p:spPr>
        <p:txBody>
          <a:bodyPr wrap="square" rtlCol="0">
            <a:spAutoFit/>
          </a:bodyPr>
          <a:lstStyle/>
          <a:p>
            <a:pPr algn="just"/>
            <a:endParaRPr lang="hu-HU" dirty="0" smtClean="0"/>
          </a:p>
          <a:p>
            <a:pPr algn="just"/>
            <a:r>
              <a:rPr lang="hu-HU" b="1" dirty="0" smtClean="0"/>
              <a:t>A befogadás feltételei fennállásának kérdése – törvényértelmezési kérés:</a:t>
            </a:r>
          </a:p>
          <a:p>
            <a:pPr algn="just"/>
            <a:endParaRPr lang="hu-HU" dirty="0" smtClean="0"/>
          </a:p>
          <a:p>
            <a:pPr algn="just"/>
            <a:r>
              <a:rPr lang="hu-HU" dirty="0" smtClean="0"/>
              <a:t>Az </a:t>
            </a:r>
            <a:r>
              <a:rPr lang="hu-HU" i="1" dirty="0" smtClean="0"/>
              <a:t>Alkotmánybíróság</a:t>
            </a:r>
            <a:r>
              <a:rPr lang="hu-HU" dirty="0" smtClean="0"/>
              <a:t> rámutatott és többször megerősítette: „Annak </a:t>
            </a:r>
            <a:r>
              <a:rPr lang="hu-HU" dirty="0"/>
              <a:t>megítélése, hogy a </a:t>
            </a:r>
            <a:r>
              <a:rPr lang="hu-HU" b="1" dirty="0"/>
              <a:t>felülvizsgálati kérelem </a:t>
            </a:r>
            <a:r>
              <a:rPr lang="hu-HU" b="1" u="sng" dirty="0"/>
              <a:t>befogadásának feltételei fennállnak-e</a:t>
            </a:r>
            <a:r>
              <a:rPr lang="hu-HU" b="1" dirty="0"/>
              <a:t> vagy sem, nem alkotmányossági, hanem </a:t>
            </a:r>
            <a:r>
              <a:rPr lang="hu-HU" b="1" u="sng" dirty="0"/>
              <a:t>szakjogi-törvényértelmezési kérdés</a:t>
            </a:r>
            <a:r>
              <a:rPr lang="hu-HU" b="1" dirty="0"/>
              <a:t>, </a:t>
            </a:r>
            <a:r>
              <a:rPr lang="hu-HU" dirty="0"/>
              <a:t>melyben </a:t>
            </a:r>
            <a:r>
              <a:rPr lang="hu-HU" b="1" dirty="0"/>
              <a:t>az Alkotmánybíróság</a:t>
            </a:r>
            <a:r>
              <a:rPr lang="hu-HU" i="1" dirty="0"/>
              <a:t> </a:t>
            </a:r>
            <a:r>
              <a:rPr lang="hu-HU" dirty="0"/>
              <a:t>- következetes gyakorlatának megfelelően - </a:t>
            </a:r>
            <a:r>
              <a:rPr lang="hu-HU" i="1" dirty="0"/>
              <a:t>a </a:t>
            </a:r>
            <a:r>
              <a:rPr lang="hu-HU" b="1" dirty="0"/>
              <a:t>Kúria döntését nem bírálhatja felül.” </a:t>
            </a:r>
            <a:r>
              <a:rPr lang="hu-HU" dirty="0"/>
              <a:t>{3365/2019. (XII. 16.) AB végzés, Indokolás [21]; utóbb megerősítette: Abv2., Indokolás [22</a:t>
            </a:r>
            <a:r>
              <a:rPr lang="hu-HU" dirty="0" smtClean="0"/>
              <a:t>]}” (</a:t>
            </a:r>
            <a:r>
              <a:rPr lang="hu-HU" dirty="0"/>
              <a:t>3013/2023. (I. 13.) AB végzés, </a:t>
            </a:r>
            <a:r>
              <a:rPr lang="hu-HU" dirty="0" smtClean="0"/>
              <a:t>Indokolás </a:t>
            </a:r>
            <a:r>
              <a:rPr lang="hu-HU" dirty="0"/>
              <a:t>[</a:t>
            </a:r>
            <a:r>
              <a:rPr lang="hu-HU" dirty="0" smtClean="0"/>
              <a:t>28])</a:t>
            </a:r>
            <a:endParaRPr lang="hu-HU" dirty="0"/>
          </a:p>
          <a:p>
            <a:pPr algn="just"/>
            <a:endParaRPr lang="hu-HU" dirty="0" smtClean="0"/>
          </a:p>
          <a:p>
            <a:pPr algn="just"/>
            <a:endParaRPr lang="hu-HU" dirty="0" smtClean="0"/>
          </a:p>
        </p:txBody>
      </p:sp>
      <p:sp>
        <p:nvSpPr>
          <p:cNvPr id="4" name="Szövegdoboz 3"/>
          <p:cNvSpPr txBox="1"/>
          <p:nvPr/>
        </p:nvSpPr>
        <p:spPr>
          <a:xfrm>
            <a:off x="2505472" y="1623308"/>
            <a:ext cx="3960440" cy="307777"/>
          </a:xfrm>
          <a:prstGeom prst="rect">
            <a:avLst/>
          </a:prstGeom>
          <a:noFill/>
          <a:ln>
            <a:noFill/>
          </a:ln>
        </p:spPr>
        <p:txBody>
          <a:bodyPr wrap="square" rtlCol="0">
            <a:spAutoFit/>
          </a:bodyPr>
          <a:lstStyle/>
          <a:p>
            <a:pPr algn="ctr"/>
            <a:r>
              <a:rPr lang="hu-HU" b="1" dirty="0" smtClean="0"/>
              <a:t>3.1. 3013/2023. (I. 13.) AB végzés</a:t>
            </a:r>
            <a:endParaRPr lang="hu-HU" dirty="0"/>
          </a:p>
        </p:txBody>
      </p:sp>
    </p:spTree>
    <p:extLst>
      <p:ext uri="{BB962C8B-B14F-4D97-AF65-F5344CB8AC3E}">
        <p14:creationId xmlns="" xmlns:p14="http://schemas.microsoft.com/office/powerpoint/2010/main" val="362067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a:spcBef>
                <a:spcPts val="0"/>
              </a:spcBef>
            </a:pPr>
            <a:r>
              <a:rPr lang="hu-HU" sz="2400" b="1" dirty="0" smtClean="0"/>
              <a:t>3. A felülvizsgálati kérelem beadhatóságának értelmezése</a:t>
            </a:r>
            <a:endParaRPr lang="hu-HU" sz="2400" b="1" dirty="0"/>
          </a:p>
        </p:txBody>
      </p:sp>
      <p:sp>
        <p:nvSpPr>
          <p:cNvPr id="3" name="Szövegdoboz 2"/>
          <p:cNvSpPr txBox="1"/>
          <p:nvPr/>
        </p:nvSpPr>
        <p:spPr>
          <a:xfrm>
            <a:off x="827584" y="2283718"/>
            <a:ext cx="7632848" cy="1754326"/>
          </a:xfrm>
          <a:prstGeom prst="rect">
            <a:avLst/>
          </a:prstGeom>
          <a:noFill/>
        </p:spPr>
        <p:txBody>
          <a:bodyPr wrap="square" rtlCol="0">
            <a:spAutoFit/>
          </a:bodyPr>
          <a:lstStyle/>
          <a:p>
            <a:pPr algn="just"/>
            <a:r>
              <a:rPr lang="hu-HU" sz="1200" dirty="0" smtClean="0"/>
              <a:t>A felülvizsgálati kérelem befogadásának értelmezése kapcsán kiemelendő </a:t>
            </a:r>
            <a:r>
              <a:rPr lang="hu-HU" sz="1200" i="1" dirty="0" smtClean="0"/>
              <a:t>Kúria Jogegységi Panasz Tanácsa</a:t>
            </a:r>
            <a:r>
              <a:rPr lang="hu-HU" sz="1200" dirty="0" smtClean="0"/>
              <a:t> a felülvizsgálati kérelemnek a joggyakorlat egységének biztosítása érdekében való befogadásáról tárgyában meghozott 7/2023. jogegységi határozata (Jpe.IV.60.024/2023/10.), mely rámutat: </a:t>
            </a:r>
          </a:p>
          <a:p>
            <a:pPr algn="just"/>
            <a:r>
              <a:rPr lang="hu-HU" sz="1200" dirty="0" smtClean="0"/>
              <a:t>„</a:t>
            </a:r>
            <a:r>
              <a:rPr lang="hu-HU" sz="1200" i="1" dirty="0" smtClean="0"/>
              <a:t>A közigazgatási perrendtartásról szóló 2017. évi I. törvény 118. § (1) bekezdés a) pont </a:t>
            </a:r>
            <a:r>
              <a:rPr lang="hu-HU" sz="1200" i="1" dirty="0" err="1" smtClean="0"/>
              <a:t>aa</a:t>
            </a:r>
            <a:r>
              <a:rPr lang="hu-HU" sz="1200" i="1" dirty="0" smtClean="0"/>
              <a:t>) alpontjának első fordulata alapján, a joggyakorlat egységének biztosítása érdekében a felülvizsgálati kérelem befogadására – általánosságban – akkor kerülhet sor, ha a jogerős ítélet </a:t>
            </a:r>
            <a:r>
              <a:rPr lang="hu-HU" sz="1200" b="1" i="1" dirty="0" smtClean="0"/>
              <a:t>olyan elvi jelentőségű jogkérdést vet fel, amellyel kapcsolatban a Kúria még nem foglalt állást</a:t>
            </a:r>
            <a:r>
              <a:rPr lang="hu-HU" sz="1200" i="1" dirty="0" smtClean="0"/>
              <a:t>, </a:t>
            </a:r>
            <a:r>
              <a:rPr lang="hu-HU" sz="1200" b="1" i="1" u="sng" dirty="0" smtClean="0"/>
              <a:t>feltéve</a:t>
            </a:r>
            <a:r>
              <a:rPr lang="hu-HU" sz="1200" i="1" dirty="0" smtClean="0"/>
              <a:t> hogy a jogértelmezést igénylő </a:t>
            </a:r>
            <a:r>
              <a:rPr lang="hu-HU" sz="1200" b="1" i="1" dirty="0" smtClean="0"/>
              <a:t>elvi jelentőségű jogkérdésben a bírói gyakorlat nem egységes, vagy a joggyakorlattól eltérő bírói döntés megismétlődésének,</a:t>
            </a:r>
            <a:r>
              <a:rPr lang="hu-HU" sz="1200" i="1" dirty="0" smtClean="0"/>
              <a:t> ezáltal a </a:t>
            </a:r>
            <a:r>
              <a:rPr lang="hu-HU" sz="1200" b="1" i="1" dirty="0" smtClean="0"/>
              <a:t>jogegység megbomlásának a veszélye áll fenn</a:t>
            </a:r>
            <a:r>
              <a:rPr lang="hu-HU" sz="1200" i="1" dirty="0" smtClean="0"/>
              <a:t>.”</a:t>
            </a:r>
            <a:endParaRPr lang="hu-HU" sz="1200" i="1" dirty="0"/>
          </a:p>
        </p:txBody>
      </p:sp>
      <p:sp>
        <p:nvSpPr>
          <p:cNvPr id="4" name="Szövegdoboz 3"/>
          <p:cNvSpPr txBox="1"/>
          <p:nvPr/>
        </p:nvSpPr>
        <p:spPr>
          <a:xfrm>
            <a:off x="2518502" y="1772657"/>
            <a:ext cx="3960440" cy="307777"/>
          </a:xfrm>
          <a:prstGeom prst="rect">
            <a:avLst/>
          </a:prstGeom>
          <a:noFill/>
          <a:ln>
            <a:noFill/>
          </a:ln>
        </p:spPr>
        <p:txBody>
          <a:bodyPr wrap="square" rtlCol="0">
            <a:spAutoFit/>
          </a:bodyPr>
          <a:lstStyle/>
          <a:p>
            <a:pPr algn="ctr"/>
            <a:r>
              <a:rPr lang="hu-HU" b="1" dirty="0" smtClean="0"/>
              <a:t>3.2. 7/2023. jogegységi határozat</a:t>
            </a:r>
            <a:endParaRPr lang="hu-HU" dirty="0"/>
          </a:p>
        </p:txBody>
      </p:sp>
    </p:spTree>
    <p:extLst>
      <p:ext uri="{BB962C8B-B14F-4D97-AF65-F5344CB8AC3E}">
        <p14:creationId xmlns="" xmlns:p14="http://schemas.microsoft.com/office/powerpoint/2010/main" val="1156035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indent="0" algn="ctr">
              <a:spcBef>
                <a:spcPts val="0"/>
              </a:spcBef>
            </a:pPr>
            <a:r>
              <a:rPr lang="hu-HU" sz="2400" b="1" dirty="0" smtClean="0"/>
              <a:t>3. A felülvizsgálati kérelem beadhatóságának értelmezése</a:t>
            </a:r>
          </a:p>
          <a:p>
            <a:pPr marL="0" lvl="0" indent="0" algn="ctr">
              <a:spcBef>
                <a:spcPts val="0"/>
              </a:spcBef>
            </a:pPr>
            <a:endParaRPr lang="hu-HU" sz="2400" b="1" dirty="0"/>
          </a:p>
        </p:txBody>
      </p:sp>
      <p:sp>
        <p:nvSpPr>
          <p:cNvPr id="2" name="Szövegdoboz 1"/>
          <p:cNvSpPr txBox="1"/>
          <p:nvPr/>
        </p:nvSpPr>
        <p:spPr>
          <a:xfrm>
            <a:off x="971600" y="1556161"/>
            <a:ext cx="7344816" cy="3539430"/>
          </a:xfrm>
          <a:prstGeom prst="rect">
            <a:avLst/>
          </a:prstGeom>
          <a:noFill/>
        </p:spPr>
        <p:txBody>
          <a:bodyPr wrap="square" rtlCol="0">
            <a:spAutoFit/>
          </a:bodyPr>
          <a:lstStyle/>
          <a:p>
            <a:pPr algn="just"/>
            <a:endParaRPr lang="hu-HU" dirty="0" smtClean="0"/>
          </a:p>
          <a:p>
            <a:pPr algn="just"/>
            <a:r>
              <a:rPr lang="hu-HU" dirty="0" smtClean="0"/>
              <a:t>„Mivel a Kp. 118. § (1) bekezdés a) pont </a:t>
            </a:r>
            <a:r>
              <a:rPr lang="hu-HU" dirty="0" err="1" smtClean="0"/>
              <a:t>aa</a:t>
            </a:r>
            <a:r>
              <a:rPr lang="hu-HU" dirty="0" smtClean="0"/>
              <a:t>) alpont első fordulata szerinti befogadás során vizsgálandó feltételek kapcsán a jogegységi határozat [28]–[31] bekezdésében kifejtettektől eltérő értelmezésre adhat alapot az érintett határozatok [14] bekezdésében foglalt az a megállapítás, amely szerint </a:t>
            </a:r>
            <a:r>
              <a:rPr lang="hu-HU" i="1" dirty="0" smtClean="0"/>
              <a:t>a befogadás során nem azt kell vizsgálni, hog</a:t>
            </a:r>
            <a:r>
              <a:rPr lang="hu-HU" dirty="0" smtClean="0"/>
              <a:t>y </a:t>
            </a:r>
            <a:r>
              <a:rPr lang="hu-HU" i="1" dirty="0" smtClean="0"/>
              <a:t>„a támadott jogerős ítélet mennyiben van összhangban az elsőfokú bíróság más ítéleteivel”, </a:t>
            </a:r>
            <a:r>
              <a:rPr lang="hu-HU" dirty="0" smtClean="0"/>
              <a:t>így az érintett határozatok [14] bekezdésében foglaltak nem tarthatók fenn.”</a:t>
            </a:r>
          </a:p>
          <a:p>
            <a:pPr algn="just"/>
            <a:endParaRPr lang="hu-HU" dirty="0" smtClean="0"/>
          </a:p>
          <a:p>
            <a:endParaRPr lang="hu-HU" dirty="0"/>
          </a:p>
          <a:p>
            <a:endParaRPr lang="hu-HU" dirty="0" smtClean="0"/>
          </a:p>
          <a:p>
            <a:endParaRPr lang="hu-HU" dirty="0"/>
          </a:p>
          <a:p>
            <a:endParaRPr lang="hu-HU" dirty="0" smtClean="0"/>
          </a:p>
          <a:p>
            <a:endParaRPr lang="hu-HU" dirty="0"/>
          </a:p>
          <a:p>
            <a:endParaRPr lang="hu-HU" dirty="0" smtClean="0"/>
          </a:p>
          <a:p>
            <a:endParaRPr lang="hu-HU" dirty="0"/>
          </a:p>
          <a:p>
            <a:endParaRPr lang="hu-HU" dirty="0"/>
          </a:p>
        </p:txBody>
      </p:sp>
    </p:spTree>
    <p:extLst>
      <p:ext uri="{BB962C8B-B14F-4D97-AF65-F5344CB8AC3E}">
        <p14:creationId xmlns="" xmlns:p14="http://schemas.microsoft.com/office/powerpoint/2010/main" val="135944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467544" y="771550"/>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4000" b="1" dirty="0" smtClean="0"/>
              <a:t>Bevezetés</a:t>
            </a:r>
            <a:endParaRPr sz="4000" b="1" dirty="0"/>
          </a:p>
        </p:txBody>
      </p:sp>
      <p:sp>
        <p:nvSpPr>
          <p:cNvPr id="171" name="Google Shape;171;p5"/>
          <p:cNvSpPr txBox="1">
            <a:spLocks noGrp="1"/>
          </p:cNvSpPr>
          <p:nvPr>
            <p:ph type="body" idx="2"/>
          </p:nvPr>
        </p:nvSpPr>
        <p:spPr>
          <a:xfrm>
            <a:off x="467544" y="1563638"/>
            <a:ext cx="8198700" cy="30269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788"/>
              <a:buNone/>
            </a:pPr>
            <a:r>
              <a:rPr lang="hu-HU" sz="1800" dirty="0" smtClean="0"/>
              <a:t>A kérelemre induló jogorvoslati eljárások</a:t>
            </a:r>
            <a:endParaRPr sz="1800" dirty="0"/>
          </a:p>
        </p:txBody>
      </p:sp>
      <p:sp>
        <p:nvSpPr>
          <p:cNvPr id="2" name="Szövegdoboz 1"/>
          <p:cNvSpPr txBox="1"/>
          <p:nvPr/>
        </p:nvSpPr>
        <p:spPr>
          <a:xfrm>
            <a:off x="3923928" y="1975941"/>
            <a:ext cx="864096"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err="1" smtClean="0"/>
              <a:t>Ákr</a:t>
            </a:r>
            <a:r>
              <a:rPr lang="hu-HU" dirty="0" smtClean="0"/>
              <a:t>.</a:t>
            </a:r>
            <a:endParaRPr lang="hu-HU" dirty="0"/>
          </a:p>
        </p:txBody>
      </p:sp>
      <p:sp>
        <p:nvSpPr>
          <p:cNvPr id="8" name="Szövegdoboz 7"/>
          <p:cNvSpPr txBox="1"/>
          <p:nvPr/>
        </p:nvSpPr>
        <p:spPr>
          <a:xfrm>
            <a:off x="1403648" y="2452056"/>
            <a:ext cx="1728192"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közigazgatási per</a:t>
            </a:r>
            <a:endParaRPr lang="hu-HU" dirty="0"/>
          </a:p>
        </p:txBody>
      </p:sp>
      <p:sp>
        <p:nvSpPr>
          <p:cNvPr id="9" name="Szövegdoboz 8"/>
          <p:cNvSpPr txBox="1"/>
          <p:nvPr/>
        </p:nvSpPr>
        <p:spPr>
          <a:xfrm>
            <a:off x="5580112" y="2452055"/>
            <a:ext cx="1656184"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fellebbezés</a:t>
            </a:r>
            <a:endParaRPr lang="hu-HU" dirty="0"/>
          </a:p>
        </p:txBody>
      </p:sp>
      <p:cxnSp>
        <p:nvCxnSpPr>
          <p:cNvPr id="4" name="Egyenes összekötő nyíllal 3"/>
          <p:cNvCxnSpPr/>
          <p:nvPr/>
        </p:nvCxnSpPr>
        <p:spPr>
          <a:xfrm>
            <a:off x="5004048" y="2211710"/>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H="1">
            <a:off x="3203848" y="2202704"/>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Szövegdoboz 9"/>
          <p:cNvSpPr txBox="1"/>
          <p:nvPr/>
        </p:nvSpPr>
        <p:spPr>
          <a:xfrm>
            <a:off x="827584" y="2905227"/>
            <a:ext cx="8136904" cy="1169551"/>
          </a:xfrm>
          <a:prstGeom prst="rect">
            <a:avLst/>
          </a:prstGeom>
          <a:noFill/>
        </p:spPr>
        <p:txBody>
          <a:bodyPr wrap="square" rtlCol="0">
            <a:spAutoFit/>
          </a:bodyPr>
          <a:lstStyle/>
          <a:p>
            <a:pPr marL="625475" indent="-87313">
              <a:buFontTx/>
              <a:buChar char="-"/>
              <a:tabLst>
                <a:tab pos="806450" algn="l"/>
                <a:tab pos="4935538" algn="l"/>
              </a:tabLst>
            </a:pPr>
            <a:r>
              <a:rPr lang="hu-HU" dirty="0" smtClean="0"/>
              <a:t>	elsődleges	- kivételes (ha tv. megengedi)</a:t>
            </a:r>
          </a:p>
          <a:p>
            <a:pPr marL="625475" indent="-87313">
              <a:buFontTx/>
              <a:buChar char="-"/>
              <a:tabLst>
                <a:tab pos="806450" algn="l"/>
                <a:tab pos="4935538" algn="l"/>
              </a:tabLst>
            </a:pPr>
            <a:r>
              <a:rPr lang="hu-HU" dirty="0" smtClean="0"/>
              <a:t>	külső	- belső, előre hozott jogvédelem</a:t>
            </a:r>
          </a:p>
          <a:p>
            <a:pPr marL="806450" lvl="1" indent="-268288">
              <a:buFontTx/>
              <a:buChar char="-"/>
              <a:tabLst>
                <a:tab pos="806450" algn="l"/>
                <a:tab pos="4935538" algn="l"/>
              </a:tabLst>
            </a:pPr>
            <a:r>
              <a:rPr lang="hu-HU" dirty="0" smtClean="0"/>
              <a:t>jogsérelem	- jog- és érdeksérelem</a:t>
            </a:r>
          </a:p>
          <a:p>
            <a:pPr marL="806450" lvl="1" indent="-268288">
              <a:buFontTx/>
              <a:buChar char="-"/>
              <a:tabLst>
                <a:tab pos="806450" algn="l"/>
                <a:tab pos="4935538" algn="l"/>
              </a:tabLst>
            </a:pPr>
            <a:r>
              <a:rPr lang="hu-HU" dirty="0" smtClean="0"/>
              <a:t>korlátozott felülvizsgálat	- fellebbezésre tekintet nélküli 	felülvizsgálat</a:t>
            </a:r>
            <a:endParaRPr lang="hu-H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6" name="Szövegdoboz 5"/>
          <p:cNvSpPr txBox="1"/>
          <p:nvPr/>
        </p:nvSpPr>
        <p:spPr>
          <a:xfrm>
            <a:off x="899592" y="1707654"/>
            <a:ext cx="7632848" cy="1446550"/>
          </a:xfrm>
          <a:prstGeom prst="rect">
            <a:avLst/>
          </a:prstGeom>
          <a:noFill/>
        </p:spPr>
        <p:txBody>
          <a:bodyPr wrap="square" rtlCol="0">
            <a:spAutoFit/>
          </a:bodyPr>
          <a:lstStyle/>
          <a:p>
            <a:pPr algn="ctr"/>
            <a:r>
              <a:rPr lang="hu-HU" sz="4400" b="1" dirty="0"/>
              <a:t>Köszönöm a megtisztelő </a:t>
            </a:r>
            <a:endParaRPr lang="hu-HU" sz="4400" b="1" dirty="0" smtClean="0"/>
          </a:p>
          <a:p>
            <a:pPr algn="ctr"/>
            <a:r>
              <a:rPr lang="hu-HU" sz="4400" b="1" dirty="0" smtClean="0"/>
              <a:t>figyelmet</a:t>
            </a:r>
            <a:r>
              <a:rPr lang="hu-HU" sz="4400" b="1" dirty="0"/>
              <a:t>!</a:t>
            </a:r>
          </a:p>
        </p:txBody>
      </p:sp>
    </p:spTree>
    <p:extLst>
      <p:ext uri="{BB962C8B-B14F-4D97-AF65-F5344CB8AC3E}">
        <p14:creationId xmlns="" xmlns:p14="http://schemas.microsoft.com/office/powerpoint/2010/main" val="386589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467544" y="555526"/>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4000" b="1" dirty="0" smtClean="0"/>
              <a:t>Bevezetés</a:t>
            </a:r>
            <a:endParaRPr sz="4000" b="1" dirty="0"/>
          </a:p>
        </p:txBody>
      </p:sp>
      <p:sp>
        <p:nvSpPr>
          <p:cNvPr id="171" name="Google Shape;171;p5"/>
          <p:cNvSpPr txBox="1">
            <a:spLocks noGrp="1"/>
          </p:cNvSpPr>
          <p:nvPr>
            <p:ph type="body" idx="2"/>
          </p:nvPr>
        </p:nvSpPr>
        <p:spPr>
          <a:xfrm>
            <a:off x="467544" y="1203598"/>
            <a:ext cx="8198700" cy="30269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788"/>
              <a:buNone/>
            </a:pPr>
            <a:r>
              <a:rPr lang="hu-HU" sz="1800" dirty="0" smtClean="0"/>
              <a:t>A kérelemre induló jogorvoslati eljárások</a:t>
            </a:r>
            <a:endParaRPr sz="1800" dirty="0"/>
          </a:p>
        </p:txBody>
      </p:sp>
      <p:sp>
        <p:nvSpPr>
          <p:cNvPr id="2" name="Szövegdoboz 1"/>
          <p:cNvSpPr txBox="1"/>
          <p:nvPr/>
        </p:nvSpPr>
        <p:spPr>
          <a:xfrm>
            <a:off x="1115616" y="1635646"/>
            <a:ext cx="2520280"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err="1" smtClean="0"/>
              <a:t>Ákr</a:t>
            </a:r>
            <a:r>
              <a:rPr lang="hu-HU" dirty="0" smtClean="0"/>
              <a:t>.</a:t>
            </a:r>
            <a:endParaRPr lang="hu-HU" dirty="0"/>
          </a:p>
        </p:txBody>
      </p:sp>
      <p:sp>
        <p:nvSpPr>
          <p:cNvPr id="8" name="Szövegdoboz 7"/>
          <p:cNvSpPr txBox="1"/>
          <p:nvPr/>
        </p:nvSpPr>
        <p:spPr>
          <a:xfrm>
            <a:off x="1115616" y="2283718"/>
            <a:ext cx="2520280"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elsőfokú hatósági döntés</a:t>
            </a:r>
            <a:endParaRPr lang="hu-HU" dirty="0"/>
          </a:p>
        </p:txBody>
      </p:sp>
      <p:sp>
        <p:nvSpPr>
          <p:cNvPr id="9" name="Szövegdoboz 8"/>
          <p:cNvSpPr txBox="1"/>
          <p:nvPr/>
        </p:nvSpPr>
        <p:spPr>
          <a:xfrm>
            <a:off x="5494448" y="2283718"/>
            <a:ext cx="2677952"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elsőfokú hatósági döntés</a:t>
            </a:r>
            <a:endParaRPr lang="hu-HU" dirty="0"/>
          </a:p>
        </p:txBody>
      </p:sp>
      <p:cxnSp>
        <p:nvCxnSpPr>
          <p:cNvPr id="4" name="Egyenes összekötő nyíllal 3"/>
          <p:cNvCxnSpPr/>
          <p:nvPr/>
        </p:nvCxnSpPr>
        <p:spPr>
          <a:xfrm>
            <a:off x="6804248" y="1923678"/>
            <a:ext cx="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a:off x="2339752" y="1923678"/>
            <a:ext cx="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Szövegdoboz 10"/>
          <p:cNvSpPr txBox="1"/>
          <p:nvPr/>
        </p:nvSpPr>
        <p:spPr>
          <a:xfrm>
            <a:off x="1115616" y="2715252"/>
            <a:ext cx="2520280"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közigazgatási per</a:t>
            </a:r>
            <a:endParaRPr lang="hu-HU" dirty="0"/>
          </a:p>
        </p:txBody>
      </p:sp>
      <p:sp>
        <p:nvSpPr>
          <p:cNvPr id="12" name="Szövegdoboz 11"/>
          <p:cNvSpPr txBox="1"/>
          <p:nvPr/>
        </p:nvSpPr>
        <p:spPr>
          <a:xfrm>
            <a:off x="1115616" y="3246189"/>
            <a:ext cx="2556284"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elsőfokú bírósági határozat</a:t>
            </a:r>
            <a:endParaRPr lang="hu-HU" dirty="0"/>
          </a:p>
        </p:txBody>
      </p:sp>
      <p:sp>
        <p:nvSpPr>
          <p:cNvPr id="14" name="Szövegdoboz 13"/>
          <p:cNvSpPr txBox="1"/>
          <p:nvPr/>
        </p:nvSpPr>
        <p:spPr>
          <a:xfrm>
            <a:off x="1115616" y="3819059"/>
            <a:ext cx="2520280"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perorvoslat</a:t>
            </a:r>
            <a:endParaRPr lang="hu-HU" dirty="0"/>
          </a:p>
        </p:txBody>
      </p:sp>
      <p:sp>
        <p:nvSpPr>
          <p:cNvPr id="17" name="Szövegdoboz 16"/>
          <p:cNvSpPr txBox="1"/>
          <p:nvPr/>
        </p:nvSpPr>
        <p:spPr>
          <a:xfrm>
            <a:off x="5494447" y="4416441"/>
            <a:ext cx="2677953"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perorvoslat</a:t>
            </a:r>
            <a:endParaRPr lang="hu-HU" dirty="0"/>
          </a:p>
        </p:txBody>
      </p:sp>
      <p:sp>
        <p:nvSpPr>
          <p:cNvPr id="18" name="Szövegdoboz 17"/>
          <p:cNvSpPr txBox="1"/>
          <p:nvPr/>
        </p:nvSpPr>
        <p:spPr>
          <a:xfrm>
            <a:off x="5525488" y="4002037"/>
            <a:ext cx="2646912"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elsőfokú bírósági határozat</a:t>
            </a:r>
            <a:endParaRPr lang="hu-HU" dirty="0"/>
          </a:p>
        </p:txBody>
      </p:sp>
      <p:sp>
        <p:nvSpPr>
          <p:cNvPr id="19" name="Szövegdoboz 18"/>
          <p:cNvSpPr txBox="1"/>
          <p:nvPr/>
        </p:nvSpPr>
        <p:spPr>
          <a:xfrm>
            <a:off x="5533374" y="3593280"/>
            <a:ext cx="2639026"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bírósági felülvizsgálat</a:t>
            </a:r>
            <a:endParaRPr lang="hu-HU" dirty="0"/>
          </a:p>
        </p:txBody>
      </p:sp>
      <p:sp>
        <p:nvSpPr>
          <p:cNvPr id="20" name="Szövegdoboz 19"/>
          <p:cNvSpPr txBox="1"/>
          <p:nvPr/>
        </p:nvSpPr>
        <p:spPr>
          <a:xfrm>
            <a:off x="5531676" y="3162591"/>
            <a:ext cx="2640724"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másodfokú hatósági döntés</a:t>
            </a:r>
            <a:endParaRPr lang="hu-HU" dirty="0"/>
          </a:p>
        </p:txBody>
      </p:sp>
      <p:sp>
        <p:nvSpPr>
          <p:cNvPr id="21" name="Szövegdoboz 20"/>
          <p:cNvSpPr txBox="1"/>
          <p:nvPr/>
        </p:nvSpPr>
        <p:spPr>
          <a:xfrm>
            <a:off x="5531676" y="2707964"/>
            <a:ext cx="2640724"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fellebbezés</a:t>
            </a:r>
            <a:endParaRPr lang="hu-HU" dirty="0"/>
          </a:p>
        </p:txBody>
      </p:sp>
      <p:cxnSp>
        <p:nvCxnSpPr>
          <p:cNvPr id="5" name="Egyenes összekötő nyíllal 4"/>
          <p:cNvCxnSpPr/>
          <p:nvPr/>
        </p:nvCxnSpPr>
        <p:spPr>
          <a:xfrm>
            <a:off x="6833423" y="2591495"/>
            <a:ext cx="0" cy="1164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2" name="Egyenes összekötő nyíllal 21"/>
          <p:cNvCxnSpPr/>
          <p:nvPr/>
        </p:nvCxnSpPr>
        <p:spPr>
          <a:xfrm>
            <a:off x="6852887" y="3046122"/>
            <a:ext cx="0" cy="1164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Egyenes összekötő nyíllal 22"/>
          <p:cNvCxnSpPr/>
          <p:nvPr/>
        </p:nvCxnSpPr>
        <p:spPr>
          <a:xfrm>
            <a:off x="6866410" y="3476811"/>
            <a:ext cx="0" cy="1164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p:nvPr/>
        </p:nvCxnSpPr>
        <p:spPr>
          <a:xfrm>
            <a:off x="6866410" y="4299972"/>
            <a:ext cx="0" cy="1164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Egyenes összekötő nyíllal 24"/>
          <p:cNvCxnSpPr/>
          <p:nvPr/>
        </p:nvCxnSpPr>
        <p:spPr>
          <a:xfrm>
            <a:off x="6866410" y="3885568"/>
            <a:ext cx="0" cy="1164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6" name="Egyenes összekötő nyíllal 25"/>
          <p:cNvCxnSpPr/>
          <p:nvPr/>
        </p:nvCxnSpPr>
        <p:spPr>
          <a:xfrm>
            <a:off x="2339752" y="2589912"/>
            <a:ext cx="0" cy="1164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7" name="Egyenes összekötő nyíllal 26"/>
          <p:cNvCxnSpPr/>
          <p:nvPr/>
        </p:nvCxnSpPr>
        <p:spPr>
          <a:xfrm>
            <a:off x="2333104" y="3046121"/>
            <a:ext cx="0" cy="20006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Egyenes összekötő nyíllal 28"/>
          <p:cNvCxnSpPr/>
          <p:nvPr/>
        </p:nvCxnSpPr>
        <p:spPr>
          <a:xfrm>
            <a:off x="2333104" y="3578078"/>
            <a:ext cx="0" cy="24098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3" name="Szövegdoboz 32"/>
          <p:cNvSpPr txBox="1"/>
          <p:nvPr/>
        </p:nvSpPr>
        <p:spPr>
          <a:xfrm>
            <a:off x="5508104" y="1635646"/>
            <a:ext cx="2664296"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Korábbi eljárási kódexek </a:t>
            </a:r>
            <a:endParaRPr lang="hu-HU" dirty="0"/>
          </a:p>
        </p:txBody>
      </p:sp>
    </p:spTree>
    <p:extLst>
      <p:ext uri="{BB962C8B-B14F-4D97-AF65-F5344CB8AC3E}">
        <p14:creationId xmlns="" xmlns:p14="http://schemas.microsoft.com/office/powerpoint/2010/main" val="4138692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2400" b="1" dirty="0" smtClean="0"/>
              <a:t>1. A felülvizsgálati kérelem helye a perorvoslatok rendszerében</a:t>
            </a:r>
            <a:endParaRPr sz="2400" b="1" dirty="0"/>
          </a:p>
        </p:txBody>
      </p:sp>
      <p:sp>
        <p:nvSpPr>
          <p:cNvPr id="2" name="Szövegdoboz 1"/>
          <p:cNvSpPr txBox="1"/>
          <p:nvPr/>
        </p:nvSpPr>
        <p:spPr>
          <a:xfrm>
            <a:off x="3923928" y="1563638"/>
            <a:ext cx="864096"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Kp</a:t>
            </a:r>
            <a:r>
              <a:rPr lang="hu-HU" dirty="0" smtClean="0"/>
              <a:t>.</a:t>
            </a:r>
            <a:endParaRPr lang="hu-HU" dirty="0"/>
          </a:p>
        </p:txBody>
      </p:sp>
      <p:sp>
        <p:nvSpPr>
          <p:cNvPr id="8" name="Szövegdoboz 7"/>
          <p:cNvSpPr txBox="1"/>
          <p:nvPr/>
        </p:nvSpPr>
        <p:spPr>
          <a:xfrm>
            <a:off x="1115616" y="2283718"/>
            <a:ext cx="2520280"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a) rendes perorvoslat</a:t>
            </a:r>
            <a:endParaRPr lang="hu-HU" dirty="0"/>
          </a:p>
        </p:txBody>
      </p:sp>
      <p:sp>
        <p:nvSpPr>
          <p:cNvPr id="9" name="Szövegdoboz 8"/>
          <p:cNvSpPr txBox="1"/>
          <p:nvPr/>
        </p:nvSpPr>
        <p:spPr>
          <a:xfrm>
            <a:off x="5494448" y="2283718"/>
            <a:ext cx="2677952"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b) rendkívüli perorvoslat</a:t>
            </a:r>
            <a:endParaRPr lang="hu-HU" dirty="0"/>
          </a:p>
        </p:txBody>
      </p:sp>
      <p:cxnSp>
        <p:nvCxnSpPr>
          <p:cNvPr id="4" name="Egyenes összekötő nyíllal 3"/>
          <p:cNvCxnSpPr/>
          <p:nvPr/>
        </p:nvCxnSpPr>
        <p:spPr>
          <a:xfrm>
            <a:off x="4990392" y="1925837"/>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H="1">
            <a:off x="3275856" y="1925837"/>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Szövegdoboz 11"/>
          <p:cNvSpPr txBox="1"/>
          <p:nvPr/>
        </p:nvSpPr>
        <p:spPr>
          <a:xfrm>
            <a:off x="2843808" y="3361879"/>
            <a:ext cx="3672408"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Egyéb jogvédelmi eszközök</a:t>
            </a:r>
            <a:endParaRPr lang="hu-HU" dirty="0"/>
          </a:p>
        </p:txBody>
      </p:sp>
      <p:sp>
        <p:nvSpPr>
          <p:cNvPr id="14" name="Szövegdoboz 13"/>
          <p:cNvSpPr txBox="1"/>
          <p:nvPr/>
        </p:nvSpPr>
        <p:spPr>
          <a:xfrm>
            <a:off x="1007604" y="4007753"/>
            <a:ext cx="2520280" cy="523220"/>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jogegységi panaszeljárás (</a:t>
            </a:r>
            <a:r>
              <a:rPr lang="hu-HU" b="1" dirty="0" err="1" smtClean="0"/>
              <a:t>Bszi</a:t>
            </a:r>
            <a:r>
              <a:rPr lang="hu-HU" b="1" dirty="0" smtClean="0"/>
              <a:t>.)</a:t>
            </a:r>
            <a:endParaRPr lang="hu-HU" dirty="0"/>
          </a:p>
        </p:txBody>
      </p:sp>
      <p:sp>
        <p:nvSpPr>
          <p:cNvPr id="17" name="Szövegdoboz 16"/>
          <p:cNvSpPr txBox="1"/>
          <p:nvPr/>
        </p:nvSpPr>
        <p:spPr>
          <a:xfrm>
            <a:off x="5528763" y="4013559"/>
            <a:ext cx="2677953" cy="523220"/>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alkotmányjogi panasz </a:t>
            </a:r>
          </a:p>
          <a:p>
            <a:pPr algn="ctr"/>
            <a:r>
              <a:rPr lang="hu-HU" b="1" dirty="0" smtClean="0"/>
              <a:t>(</a:t>
            </a:r>
            <a:r>
              <a:rPr lang="hu-HU" b="1" dirty="0" err="1" smtClean="0"/>
              <a:t>Abtv</a:t>
            </a:r>
            <a:r>
              <a:rPr lang="hu-HU" b="1" dirty="0" smtClean="0"/>
              <a:t>.)</a:t>
            </a:r>
            <a:endParaRPr lang="hu-HU" dirty="0"/>
          </a:p>
        </p:txBody>
      </p:sp>
      <p:sp>
        <p:nvSpPr>
          <p:cNvPr id="6" name="Szövegdoboz 5"/>
          <p:cNvSpPr txBox="1"/>
          <p:nvPr/>
        </p:nvSpPr>
        <p:spPr>
          <a:xfrm>
            <a:off x="1439652" y="2708503"/>
            <a:ext cx="1656184" cy="307777"/>
          </a:xfrm>
          <a:prstGeom prst="rect">
            <a:avLst/>
          </a:prstGeom>
          <a:noFill/>
        </p:spPr>
        <p:txBody>
          <a:bodyPr wrap="square" rtlCol="0">
            <a:spAutoFit/>
          </a:bodyPr>
          <a:lstStyle/>
          <a:p>
            <a:r>
              <a:rPr lang="hu-HU" dirty="0" err="1" smtClean="0"/>
              <a:t>aa</a:t>
            </a:r>
            <a:r>
              <a:rPr lang="hu-HU" dirty="0" smtClean="0"/>
              <a:t>) fellebbezés</a:t>
            </a:r>
            <a:endParaRPr lang="hu-HU" dirty="0"/>
          </a:p>
        </p:txBody>
      </p:sp>
      <p:sp>
        <p:nvSpPr>
          <p:cNvPr id="7" name="Szövegdoboz 6"/>
          <p:cNvSpPr txBox="1"/>
          <p:nvPr/>
        </p:nvSpPr>
        <p:spPr>
          <a:xfrm>
            <a:off x="5580112" y="2708503"/>
            <a:ext cx="2232248" cy="523220"/>
          </a:xfrm>
          <a:prstGeom prst="rect">
            <a:avLst/>
          </a:prstGeom>
          <a:noFill/>
        </p:spPr>
        <p:txBody>
          <a:bodyPr wrap="square" rtlCol="0">
            <a:spAutoFit/>
          </a:bodyPr>
          <a:lstStyle/>
          <a:p>
            <a:r>
              <a:rPr lang="hu-HU" dirty="0" err="1" smtClean="0"/>
              <a:t>ba</a:t>
            </a:r>
            <a:r>
              <a:rPr lang="hu-HU" dirty="0" smtClean="0"/>
              <a:t>) felülvizsgálati kérelem</a:t>
            </a:r>
          </a:p>
          <a:p>
            <a:r>
              <a:rPr lang="hu-HU" dirty="0" err="1" smtClean="0"/>
              <a:t>bb</a:t>
            </a:r>
            <a:r>
              <a:rPr lang="hu-HU" dirty="0" smtClean="0"/>
              <a:t>) perújítás</a:t>
            </a:r>
            <a:endParaRPr lang="hu-HU" dirty="0"/>
          </a:p>
        </p:txBody>
      </p:sp>
      <p:cxnSp>
        <p:nvCxnSpPr>
          <p:cNvPr id="28" name="Egyenes összekötő nyíllal 27"/>
          <p:cNvCxnSpPr/>
          <p:nvPr/>
        </p:nvCxnSpPr>
        <p:spPr>
          <a:xfrm flipH="1">
            <a:off x="3031567" y="3698608"/>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Egyenes összekötő nyíllal 29"/>
          <p:cNvCxnSpPr/>
          <p:nvPr/>
        </p:nvCxnSpPr>
        <p:spPr>
          <a:xfrm>
            <a:off x="5831950" y="3691798"/>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3394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2400" b="1" dirty="0" smtClean="0"/>
              <a:t>1. A felülvizsgálati kérelem helye a perorvoslatok rendszerében</a:t>
            </a:r>
            <a:endParaRPr sz="2400" b="1" dirty="0"/>
          </a:p>
        </p:txBody>
      </p:sp>
      <p:sp>
        <p:nvSpPr>
          <p:cNvPr id="2" name="Szövegdoboz 1"/>
          <p:cNvSpPr txBox="1"/>
          <p:nvPr/>
        </p:nvSpPr>
        <p:spPr>
          <a:xfrm>
            <a:off x="3115798" y="1594945"/>
            <a:ext cx="2628102" cy="307777"/>
          </a:xfrm>
          <a:prstGeom prst="rect">
            <a:avLst/>
          </a:prstGeom>
          <a:noFill/>
          <a:ln>
            <a:noFill/>
          </a:ln>
        </p:spPr>
        <p:txBody>
          <a:bodyPr wrap="square" rtlCol="0">
            <a:spAutoFit/>
          </a:bodyPr>
          <a:lstStyle/>
          <a:p>
            <a:pPr algn="ctr"/>
            <a:r>
              <a:rPr lang="hu-HU" b="1" dirty="0" smtClean="0"/>
              <a:t>1.1. A perorvoslat tárgya</a:t>
            </a:r>
            <a:endParaRPr lang="hu-HU" dirty="0"/>
          </a:p>
        </p:txBody>
      </p:sp>
      <p:sp>
        <p:nvSpPr>
          <p:cNvPr id="8" name="Szövegdoboz 7"/>
          <p:cNvSpPr txBox="1"/>
          <p:nvPr/>
        </p:nvSpPr>
        <p:spPr>
          <a:xfrm>
            <a:off x="1115616" y="2283718"/>
            <a:ext cx="2520280"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a) felülvizsgálati kérelem</a:t>
            </a:r>
            <a:endParaRPr lang="hu-HU" dirty="0"/>
          </a:p>
        </p:txBody>
      </p:sp>
      <p:sp>
        <p:nvSpPr>
          <p:cNvPr id="9" name="Szövegdoboz 8"/>
          <p:cNvSpPr txBox="1"/>
          <p:nvPr/>
        </p:nvSpPr>
        <p:spPr>
          <a:xfrm>
            <a:off x="5494448" y="2283718"/>
            <a:ext cx="2677952" cy="307777"/>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b) fellebbezés</a:t>
            </a:r>
            <a:endParaRPr lang="hu-HU" dirty="0"/>
          </a:p>
        </p:txBody>
      </p:sp>
      <p:cxnSp>
        <p:nvCxnSpPr>
          <p:cNvPr id="4" name="Egyenes összekötő nyíllal 3"/>
          <p:cNvCxnSpPr/>
          <p:nvPr/>
        </p:nvCxnSpPr>
        <p:spPr>
          <a:xfrm>
            <a:off x="4990392" y="1925837"/>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H="1">
            <a:off x="3275856" y="1925837"/>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Szövegdoboz 5"/>
          <p:cNvSpPr txBox="1"/>
          <p:nvPr/>
        </p:nvSpPr>
        <p:spPr>
          <a:xfrm>
            <a:off x="971600" y="2708503"/>
            <a:ext cx="2664296" cy="954107"/>
          </a:xfrm>
          <a:prstGeom prst="rect">
            <a:avLst/>
          </a:prstGeom>
          <a:noFill/>
        </p:spPr>
        <p:txBody>
          <a:bodyPr wrap="square" rtlCol="0">
            <a:spAutoFit/>
          </a:bodyPr>
          <a:lstStyle/>
          <a:p>
            <a:pPr algn="just"/>
            <a:r>
              <a:rPr lang="hu-HU" dirty="0" err="1" smtClean="0"/>
              <a:t>aa</a:t>
            </a:r>
            <a:r>
              <a:rPr lang="hu-HU" dirty="0" smtClean="0"/>
              <a:t>) </a:t>
            </a:r>
            <a:r>
              <a:rPr lang="hu-HU" b="1" dirty="0" smtClean="0"/>
              <a:t>jogerős ítélet</a:t>
            </a:r>
          </a:p>
          <a:p>
            <a:pPr algn="just"/>
            <a:r>
              <a:rPr lang="hu-HU" dirty="0" smtClean="0"/>
              <a:t>ab) keresetlevelet visszautasító és az eljárást megszüntető </a:t>
            </a:r>
            <a:r>
              <a:rPr lang="hu-HU" b="1" dirty="0" smtClean="0"/>
              <a:t>jogerős végzés</a:t>
            </a:r>
            <a:endParaRPr lang="hu-HU" b="1" dirty="0"/>
          </a:p>
        </p:txBody>
      </p:sp>
      <p:sp>
        <p:nvSpPr>
          <p:cNvPr id="7" name="Szövegdoboz 6"/>
          <p:cNvSpPr txBox="1"/>
          <p:nvPr/>
        </p:nvSpPr>
        <p:spPr>
          <a:xfrm>
            <a:off x="5580112" y="2708503"/>
            <a:ext cx="2592288" cy="1169551"/>
          </a:xfrm>
          <a:prstGeom prst="rect">
            <a:avLst/>
          </a:prstGeom>
          <a:noFill/>
        </p:spPr>
        <p:txBody>
          <a:bodyPr wrap="square" rtlCol="0">
            <a:spAutoFit/>
          </a:bodyPr>
          <a:lstStyle/>
          <a:p>
            <a:r>
              <a:rPr lang="hu-HU" dirty="0" err="1" smtClean="0"/>
              <a:t>ba</a:t>
            </a:r>
            <a:r>
              <a:rPr lang="hu-HU" dirty="0" smtClean="0"/>
              <a:t>) ha </a:t>
            </a:r>
            <a:r>
              <a:rPr lang="hu-HU" b="1" dirty="0" smtClean="0"/>
              <a:t>Kp. vagy törvény megengedi</a:t>
            </a:r>
            <a:r>
              <a:rPr lang="hu-HU" dirty="0" smtClean="0"/>
              <a:t>      </a:t>
            </a:r>
            <a:r>
              <a:rPr lang="hu-HU" b="1" dirty="0" smtClean="0"/>
              <a:t>nem jogerős ítélet </a:t>
            </a:r>
          </a:p>
          <a:p>
            <a:r>
              <a:rPr lang="hu-HU" dirty="0" err="1" smtClean="0"/>
              <a:t>bb</a:t>
            </a:r>
            <a:r>
              <a:rPr lang="hu-HU" dirty="0" smtClean="0"/>
              <a:t>) ha </a:t>
            </a:r>
            <a:r>
              <a:rPr lang="hu-HU" b="1" dirty="0" smtClean="0"/>
              <a:t>Kp. megengedi       nem jogerős végzés</a:t>
            </a:r>
            <a:endParaRPr lang="hu-HU" b="1" dirty="0"/>
          </a:p>
        </p:txBody>
      </p:sp>
      <p:sp>
        <p:nvSpPr>
          <p:cNvPr id="3" name="Jobbra nyíl 2"/>
          <p:cNvSpPr/>
          <p:nvPr/>
        </p:nvSpPr>
        <p:spPr>
          <a:xfrm>
            <a:off x="6696236" y="3022577"/>
            <a:ext cx="137188" cy="107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Jobbra nyíl 10"/>
          <p:cNvSpPr/>
          <p:nvPr/>
        </p:nvSpPr>
        <p:spPr>
          <a:xfrm>
            <a:off x="7561330" y="3450642"/>
            <a:ext cx="137188" cy="107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 xmlns:p14="http://schemas.microsoft.com/office/powerpoint/2010/main" val="205575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699542"/>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2400" b="1" dirty="0" smtClean="0"/>
              <a:t>1. A felülvizsgálati kérelem helye a perorvoslatok rendszerében</a:t>
            </a:r>
            <a:endParaRPr sz="2400" b="1" dirty="0"/>
          </a:p>
        </p:txBody>
      </p:sp>
      <p:sp>
        <p:nvSpPr>
          <p:cNvPr id="6" name="Szövegdoboz 5"/>
          <p:cNvSpPr txBox="1"/>
          <p:nvPr/>
        </p:nvSpPr>
        <p:spPr>
          <a:xfrm>
            <a:off x="539552" y="1851670"/>
            <a:ext cx="7920880" cy="2893100"/>
          </a:xfrm>
          <a:prstGeom prst="rect">
            <a:avLst/>
          </a:prstGeom>
          <a:noFill/>
        </p:spPr>
        <p:txBody>
          <a:bodyPr wrap="square" rtlCol="0">
            <a:spAutoFit/>
          </a:bodyPr>
          <a:lstStyle/>
          <a:p>
            <a:pPr algn="just"/>
            <a:r>
              <a:rPr lang="hu-HU" sz="1200" b="1" dirty="0" smtClean="0"/>
              <a:t>Kp. nem taxatív jelleggel szabályozza hogy </a:t>
            </a:r>
            <a:r>
              <a:rPr lang="hu-HU" sz="1200" b="1" u="sng" dirty="0" smtClean="0"/>
              <a:t>nincs helye</a:t>
            </a:r>
            <a:r>
              <a:rPr lang="hu-HU" sz="1200" b="1" dirty="0" smtClean="0"/>
              <a:t> felülvizsgálati kérelem benyújtásnak (kizáró okok) a határozat ellen:</a:t>
            </a:r>
            <a:endParaRPr lang="hu-HU" sz="1200" b="1" dirty="0"/>
          </a:p>
          <a:p>
            <a:pPr algn="just"/>
            <a:r>
              <a:rPr lang="hu-HU" sz="1200" dirty="0"/>
              <a:t>a</a:t>
            </a:r>
            <a:r>
              <a:rPr lang="hu-HU" sz="1200" dirty="0" smtClean="0"/>
              <a:t>)</a:t>
            </a:r>
            <a:r>
              <a:rPr lang="hu-HU" sz="1200" dirty="0"/>
              <a:t>  az </a:t>
            </a:r>
            <a:r>
              <a:rPr lang="hu-HU" sz="1200" b="1" dirty="0" err="1"/>
              <a:t>elsőfokon</a:t>
            </a:r>
            <a:r>
              <a:rPr lang="hu-HU" sz="1200" b="1" dirty="0"/>
              <a:t> jogerőre emelkedett határozat ellen</a:t>
            </a:r>
            <a:r>
              <a:rPr lang="hu-HU" sz="1200" dirty="0"/>
              <a:t>, kivéve, ha a </a:t>
            </a:r>
            <a:r>
              <a:rPr lang="hu-HU" sz="1200" b="1" dirty="0"/>
              <a:t>fellebbezést törvény nem teszi lehetővé, vagy kizárja,</a:t>
            </a:r>
          </a:p>
          <a:p>
            <a:pPr algn="just"/>
            <a:r>
              <a:rPr lang="hu-HU" sz="1200" dirty="0"/>
              <a:t>b</a:t>
            </a:r>
            <a:r>
              <a:rPr lang="hu-HU" sz="1200" dirty="0" smtClean="0"/>
              <a:t>)</a:t>
            </a:r>
            <a:r>
              <a:rPr lang="hu-HU" sz="1200" dirty="0"/>
              <a:t>  ha </a:t>
            </a:r>
            <a:r>
              <a:rPr lang="hu-HU" sz="1200" b="1" dirty="0"/>
              <a:t>a fél a fellebbezési jogával nem élt</a:t>
            </a:r>
            <a:r>
              <a:rPr lang="hu-HU" sz="1200" dirty="0"/>
              <a:t> és a másik fél fellebbezése </a:t>
            </a:r>
            <a:r>
              <a:rPr lang="hu-HU" sz="1200" b="1" dirty="0"/>
              <a:t>alapján a másodfokú bíróság az elsőfokú határozatot helybenhagyta,</a:t>
            </a:r>
          </a:p>
          <a:p>
            <a:pPr algn="just"/>
            <a:r>
              <a:rPr lang="hu-HU" sz="1200" dirty="0"/>
              <a:t>c) a jogerős határozatnak csupán </a:t>
            </a:r>
            <a:r>
              <a:rPr lang="hu-HU" sz="1200" b="1" dirty="0" err="1" smtClean="0"/>
              <a:t>ca</a:t>
            </a:r>
            <a:r>
              <a:rPr lang="hu-HU" sz="1200" b="1" dirty="0" smtClean="0"/>
              <a:t>)</a:t>
            </a:r>
            <a:r>
              <a:rPr lang="hu-HU" sz="1200" dirty="0" smtClean="0"/>
              <a:t> </a:t>
            </a:r>
            <a:r>
              <a:rPr lang="hu-HU" sz="1200" b="1" dirty="0" smtClean="0"/>
              <a:t>a</a:t>
            </a:r>
            <a:r>
              <a:rPr lang="hu-HU" sz="1200" dirty="0" smtClean="0"/>
              <a:t> </a:t>
            </a:r>
            <a:r>
              <a:rPr lang="hu-HU" sz="1200" b="1" dirty="0"/>
              <a:t>kamatfizetésre, </a:t>
            </a:r>
            <a:r>
              <a:rPr lang="hu-HU" sz="1200" b="1" dirty="0" err="1" smtClean="0"/>
              <a:t>cb</a:t>
            </a:r>
            <a:r>
              <a:rPr lang="hu-HU" sz="1200" b="1" dirty="0" smtClean="0"/>
              <a:t>) a </a:t>
            </a:r>
            <a:r>
              <a:rPr lang="hu-HU" sz="1200" b="1" dirty="0"/>
              <a:t>perköltségre, </a:t>
            </a:r>
            <a:r>
              <a:rPr lang="hu-HU" sz="1200" b="1" dirty="0" err="1" smtClean="0"/>
              <a:t>cc</a:t>
            </a:r>
            <a:r>
              <a:rPr lang="hu-HU" sz="1200" b="1" dirty="0" smtClean="0"/>
              <a:t>) a </a:t>
            </a:r>
            <a:r>
              <a:rPr lang="hu-HU" sz="1200" b="1" dirty="0"/>
              <a:t>teljesítési határidőre vagy </a:t>
            </a:r>
            <a:r>
              <a:rPr lang="hu-HU" sz="1200" b="1" dirty="0" smtClean="0"/>
              <a:t>cd) a </a:t>
            </a:r>
            <a:r>
              <a:rPr lang="hu-HU" sz="1200" b="1" dirty="0"/>
              <a:t>részletfizetésre vonatkozó rendelkezései ellen,</a:t>
            </a:r>
          </a:p>
          <a:p>
            <a:pPr algn="just"/>
            <a:r>
              <a:rPr lang="hu-HU" sz="1200" dirty="0"/>
              <a:t>d) </a:t>
            </a:r>
            <a:r>
              <a:rPr lang="hu-HU" sz="1200" b="1" dirty="0"/>
              <a:t>a Kúria határozata ellen</a:t>
            </a:r>
            <a:r>
              <a:rPr lang="hu-HU" sz="1200" dirty="0"/>
              <a:t>,</a:t>
            </a:r>
          </a:p>
          <a:p>
            <a:pPr algn="just"/>
            <a:r>
              <a:rPr lang="hu-HU" sz="1200" dirty="0"/>
              <a:t>e) ha azt </a:t>
            </a:r>
            <a:r>
              <a:rPr lang="hu-HU" sz="1200" b="1" dirty="0"/>
              <a:t>törvény különösen indokolt esetben kizárja</a:t>
            </a:r>
            <a:r>
              <a:rPr lang="hu-HU" sz="1200" dirty="0" smtClean="0"/>
              <a:t>.</a:t>
            </a:r>
          </a:p>
          <a:p>
            <a:pPr algn="just"/>
            <a:endParaRPr lang="hu-HU" sz="1200" b="1" dirty="0" smtClean="0"/>
          </a:p>
          <a:p>
            <a:pPr algn="just"/>
            <a:r>
              <a:rPr lang="hu-HU" sz="1200" b="1" dirty="0" smtClean="0"/>
              <a:t>Kizáró ok ellenére felülvizsgálati kérelem benyújtásnak jogkövetkezménye         visszautasítás (eljárási akadály)!</a:t>
            </a:r>
            <a:endParaRPr lang="hu-HU" sz="1200" dirty="0" smtClean="0"/>
          </a:p>
          <a:p>
            <a:pPr algn="just"/>
            <a:endParaRPr lang="hu-HU" sz="1200" dirty="0" smtClean="0"/>
          </a:p>
          <a:p>
            <a:pPr algn="just"/>
            <a:endParaRPr lang="hu-HU" dirty="0" smtClean="0"/>
          </a:p>
        </p:txBody>
      </p:sp>
      <p:sp>
        <p:nvSpPr>
          <p:cNvPr id="4" name="Szövegdoboz 3"/>
          <p:cNvSpPr txBox="1"/>
          <p:nvPr/>
        </p:nvSpPr>
        <p:spPr>
          <a:xfrm>
            <a:off x="2123728" y="1455404"/>
            <a:ext cx="4608512" cy="307777"/>
          </a:xfrm>
          <a:prstGeom prst="rect">
            <a:avLst/>
          </a:prstGeom>
          <a:noFill/>
          <a:ln>
            <a:noFill/>
          </a:ln>
        </p:spPr>
        <p:txBody>
          <a:bodyPr wrap="square" rtlCol="0">
            <a:spAutoFit/>
          </a:bodyPr>
          <a:lstStyle/>
          <a:p>
            <a:pPr algn="ctr"/>
            <a:r>
              <a:rPr lang="hu-HU" b="1" dirty="0" smtClean="0"/>
              <a:t>1.2. Felülvizsgálatból kizárt határozatok</a:t>
            </a:r>
            <a:endParaRPr lang="hu-HU" dirty="0"/>
          </a:p>
        </p:txBody>
      </p:sp>
      <p:sp>
        <p:nvSpPr>
          <p:cNvPr id="7" name="Jobbra nyíl 6"/>
          <p:cNvSpPr/>
          <p:nvPr/>
        </p:nvSpPr>
        <p:spPr>
          <a:xfrm>
            <a:off x="6300192" y="3939902"/>
            <a:ext cx="209196"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 xmlns:p14="http://schemas.microsoft.com/office/powerpoint/2010/main" val="143258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2400" b="1" dirty="0" smtClean="0"/>
              <a:t>1. A felülvizsgálati kérelem helye a perorvoslatok rendszerében</a:t>
            </a:r>
            <a:endParaRPr sz="2400" b="1" dirty="0"/>
          </a:p>
        </p:txBody>
      </p:sp>
      <p:sp>
        <p:nvSpPr>
          <p:cNvPr id="2" name="Szövegdoboz 1"/>
          <p:cNvSpPr txBox="1"/>
          <p:nvPr/>
        </p:nvSpPr>
        <p:spPr>
          <a:xfrm>
            <a:off x="3115798" y="1594945"/>
            <a:ext cx="2628102" cy="523220"/>
          </a:xfrm>
          <a:prstGeom prst="rect">
            <a:avLst/>
          </a:prstGeom>
          <a:noFill/>
          <a:ln>
            <a:noFill/>
          </a:ln>
        </p:spPr>
        <p:txBody>
          <a:bodyPr wrap="square" rtlCol="0">
            <a:spAutoFit/>
          </a:bodyPr>
          <a:lstStyle/>
          <a:p>
            <a:pPr algn="ctr"/>
            <a:r>
              <a:rPr lang="hu-HU" b="1" dirty="0" smtClean="0"/>
              <a:t>1.3. A felülvizsgálat alapja </a:t>
            </a:r>
          </a:p>
          <a:p>
            <a:pPr algn="ctr"/>
            <a:endParaRPr lang="hu-HU" dirty="0"/>
          </a:p>
        </p:txBody>
      </p:sp>
      <p:sp>
        <p:nvSpPr>
          <p:cNvPr id="8" name="Szövegdoboz 7"/>
          <p:cNvSpPr txBox="1"/>
          <p:nvPr/>
        </p:nvSpPr>
        <p:spPr>
          <a:xfrm>
            <a:off x="1115616" y="2283718"/>
            <a:ext cx="2520280" cy="523220"/>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jogszabálysértés</a:t>
            </a:r>
          </a:p>
          <a:p>
            <a:pPr algn="ctr"/>
            <a:endParaRPr lang="hu-HU" dirty="0"/>
          </a:p>
        </p:txBody>
      </p:sp>
      <p:sp>
        <p:nvSpPr>
          <p:cNvPr id="9" name="Szövegdoboz 8"/>
          <p:cNvSpPr txBox="1"/>
          <p:nvPr/>
        </p:nvSpPr>
        <p:spPr>
          <a:xfrm>
            <a:off x="5494448" y="2283718"/>
            <a:ext cx="2677952" cy="738664"/>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a:t>Kúria közzétett határozatától jogkérdésben való </a:t>
            </a:r>
            <a:r>
              <a:rPr lang="hu-HU" b="1" dirty="0" smtClean="0"/>
              <a:t>eltérés</a:t>
            </a:r>
          </a:p>
          <a:p>
            <a:pPr algn="ctr"/>
            <a:r>
              <a:rPr lang="hu-HU" b="1" dirty="0" smtClean="0"/>
              <a:t>(2020.IV.1.)</a:t>
            </a:r>
            <a:endParaRPr lang="hu-HU" dirty="0"/>
          </a:p>
        </p:txBody>
      </p:sp>
      <p:cxnSp>
        <p:nvCxnSpPr>
          <p:cNvPr id="4" name="Egyenes összekötő nyíllal 3"/>
          <p:cNvCxnSpPr/>
          <p:nvPr/>
        </p:nvCxnSpPr>
        <p:spPr>
          <a:xfrm>
            <a:off x="4990392" y="1925837"/>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H="1">
            <a:off x="3275856" y="1925837"/>
            <a:ext cx="504056"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1977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5"/>
          <p:cNvSpPr txBox="1">
            <a:spLocks noGrp="1"/>
          </p:cNvSpPr>
          <p:nvPr>
            <p:ph type="body" idx="1"/>
          </p:nvPr>
        </p:nvSpPr>
        <p:spPr>
          <a:xfrm>
            <a:off x="539552" y="771550"/>
            <a:ext cx="8171953" cy="620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C3C3B"/>
              </a:buClr>
              <a:buSzPts val="1950"/>
              <a:buNone/>
            </a:pPr>
            <a:r>
              <a:rPr lang="hu-HU" sz="2400" b="1" dirty="0" smtClean="0"/>
              <a:t>1. A felülvizsgálati kérelem helye a perorvoslatok rendszerében</a:t>
            </a:r>
            <a:endParaRPr sz="2400" b="1" dirty="0"/>
          </a:p>
        </p:txBody>
      </p:sp>
      <p:sp>
        <p:nvSpPr>
          <p:cNvPr id="2" name="Szövegdoboz 1"/>
          <p:cNvSpPr txBox="1"/>
          <p:nvPr/>
        </p:nvSpPr>
        <p:spPr>
          <a:xfrm>
            <a:off x="2483768" y="1594945"/>
            <a:ext cx="4608512" cy="307777"/>
          </a:xfrm>
          <a:prstGeom prst="rect">
            <a:avLst/>
          </a:prstGeom>
          <a:noFill/>
          <a:ln>
            <a:noFill/>
          </a:ln>
        </p:spPr>
        <p:txBody>
          <a:bodyPr wrap="square" rtlCol="0">
            <a:spAutoFit/>
          </a:bodyPr>
          <a:lstStyle/>
          <a:p>
            <a:pPr algn="ctr"/>
            <a:r>
              <a:rPr lang="hu-HU" b="1" dirty="0" smtClean="0"/>
              <a:t>1.4. A felülvizsgálati kérelem benyújtására jogosult</a:t>
            </a:r>
            <a:endParaRPr lang="hu-HU" dirty="0"/>
          </a:p>
        </p:txBody>
      </p:sp>
      <p:sp>
        <p:nvSpPr>
          <p:cNvPr id="8" name="Szövegdoboz 7"/>
          <p:cNvSpPr txBox="1"/>
          <p:nvPr/>
        </p:nvSpPr>
        <p:spPr>
          <a:xfrm>
            <a:off x="1115616" y="2499742"/>
            <a:ext cx="1944216" cy="738664"/>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marL="342900" indent="-342900" algn="ctr">
              <a:buAutoNum type="alphaLcParenR"/>
            </a:pPr>
            <a:r>
              <a:rPr lang="hu-HU" b="1" dirty="0" smtClean="0"/>
              <a:t>fél</a:t>
            </a:r>
          </a:p>
          <a:p>
            <a:pPr marL="342900" indent="-342900" algn="ctr">
              <a:buAutoNum type="alphaLcParenR"/>
            </a:pPr>
            <a:endParaRPr lang="hu-HU" b="1" dirty="0"/>
          </a:p>
          <a:p>
            <a:pPr algn="ctr"/>
            <a:endParaRPr lang="hu-HU" dirty="0"/>
          </a:p>
        </p:txBody>
      </p:sp>
      <p:cxnSp>
        <p:nvCxnSpPr>
          <p:cNvPr id="4" name="Egyenes összekötő nyíllal 3"/>
          <p:cNvCxnSpPr/>
          <p:nvPr/>
        </p:nvCxnSpPr>
        <p:spPr>
          <a:xfrm>
            <a:off x="6516216" y="1928745"/>
            <a:ext cx="432048" cy="3549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H="1">
            <a:off x="2699792" y="1928745"/>
            <a:ext cx="504056" cy="3549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Szövegdoboz 9"/>
          <p:cNvSpPr txBox="1"/>
          <p:nvPr/>
        </p:nvSpPr>
        <p:spPr>
          <a:xfrm>
            <a:off x="3707904" y="2481772"/>
            <a:ext cx="1786544" cy="738664"/>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b) érdekelt</a:t>
            </a:r>
          </a:p>
          <a:p>
            <a:pPr algn="ctr"/>
            <a:endParaRPr lang="hu-HU" b="1" dirty="0"/>
          </a:p>
          <a:p>
            <a:pPr algn="ctr"/>
            <a:endParaRPr lang="hu-HU" dirty="0"/>
          </a:p>
        </p:txBody>
      </p:sp>
      <p:sp>
        <p:nvSpPr>
          <p:cNvPr id="11" name="Szövegdoboz 10"/>
          <p:cNvSpPr txBox="1"/>
          <p:nvPr/>
        </p:nvSpPr>
        <p:spPr>
          <a:xfrm>
            <a:off x="6228184" y="2499742"/>
            <a:ext cx="1944216" cy="738664"/>
          </a:xfrm>
          <a:prstGeom prst="rect">
            <a:avLst/>
          </a:prstGeom>
          <a:solidFill>
            <a:schemeClr val="accent1">
              <a:lumMod val="60000"/>
              <a:lumOff val="40000"/>
            </a:schemeClr>
          </a:solidFill>
          <a:ln>
            <a:solidFill>
              <a:schemeClr val="accent1"/>
            </a:solidFill>
          </a:ln>
          <a:scene3d>
            <a:camera prst="orthographicFront"/>
            <a:lightRig rig="threePt" dir="t"/>
          </a:scene3d>
          <a:sp3d>
            <a:bevelT/>
            <a:bevelB/>
          </a:sp3d>
        </p:spPr>
        <p:txBody>
          <a:bodyPr wrap="square" rtlCol="0">
            <a:spAutoFit/>
          </a:bodyPr>
          <a:lstStyle/>
          <a:p>
            <a:pPr algn="ctr"/>
            <a:r>
              <a:rPr lang="hu-HU" b="1" dirty="0" smtClean="0"/>
              <a:t>c) akire a határozat rendelkezést tartalmaz</a:t>
            </a:r>
            <a:endParaRPr lang="hu-HU" dirty="0"/>
          </a:p>
        </p:txBody>
      </p:sp>
      <p:cxnSp>
        <p:nvCxnSpPr>
          <p:cNvPr id="12" name="Egyenes összekötő nyíllal 11"/>
          <p:cNvCxnSpPr/>
          <p:nvPr/>
        </p:nvCxnSpPr>
        <p:spPr>
          <a:xfrm>
            <a:off x="4644008" y="1938749"/>
            <a:ext cx="0" cy="41697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8918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p:cNvSpPr>
            <a:spLocks noGrp="1"/>
          </p:cNvSpPr>
          <p:nvPr>
            <p:ph type="body" idx="1"/>
          </p:nvPr>
        </p:nvSpPr>
        <p:spPr/>
        <p:txBody>
          <a:bodyPr/>
          <a:lstStyle/>
          <a:p>
            <a:pPr lvl="0" algn="ctr"/>
            <a:r>
              <a:rPr lang="hu-HU" sz="2000" b="1" dirty="0" smtClean="0"/>
              <a:t>2. A felülvizsgálati kérelem befogadása</a:t>
            </a:r>
          </a:p>
          <a:p>
            <a:endParaRPr lang="hu-HU" dirty="0"/>
          </a:p>
        </p:txBody>
      </p:sp>
      <p:sp>
        <p:nvSpPr>
          <p:cNvPr id="3" name="Szöveg helye 2"/>
          <p:cNvSpPr>
            <a:spLocks noGrp="1"/>
          </p:cNvSpPr>
          <p:nvPr>
            <p:ph type="body" idx="2"/>
          </p:nvPr>
        </p:nvSpPr>
        <p:spPr>
          <a:xfrm>
            <a:off x="467544" y="1563638"/>
            <a:ext cx="8198700" cy="288032"/>
          </a:xfrm>
        </p:spPr>
        <p:txBody>
          <a:bodyPr/>
          <a:lstStyle/>
          <a:p>
            <a:pPr algn="ctr"/>
            <a:r>
              <a:rPr lang="hu-HU" sz="1600" dirty="0" smtClean="0"/>
              <a:t>2.1. A befogadási okok korábbi szabályozása</a:t>
            </a:r>
          </a:p>
          <a:p>
            <a:endParaRPr lang="hu-HU" dirty="0"/>
          </a:p>
        </p:txBody>
      </p:sp>
      <p:sp>
        <p:nvSpPr>
          <p:cNvPr id="4" name="Szöveg helye 3"/>
          <p:cNvSpPr>
            <a:spLocks noGrp="1"/>
          </p:cNvSpPr>
          <p:nvPr>
            <p:ph type="body" idx="3"/>
          </p:nvPr>
        </p:nvSpPr>
        <p:spPr>
          <a:xfrm>
            <a:off x="467544" y="1995686"/>
            <a:ext cx="8297965" cy="2880320"/>
          </a:xfrm>
        </p:spPr>
        <p:txBody>
          <a:bodyPr/>
          <a:lstStyle/>
          <a:p>
            <a:pPr marL="180975" indent="0"/>
            <a:r>
              <a:rPr lang="hu-HU" sz="1400" dirty="0" smtClean="0"/>
              <a:t>A felülvizsgálati kérelem elbírálás 2 szakasz:</a:t>
            </a:r>
          </a:p>
          <a:p>
            <a:pPr marL="523875" indent="-342900"/>
            <a:r>
              <a:rPr lang="hu-HU" sz="1400" dirty="0" smtClean="0"/>
              <a:t>a) Döntés a </a:t>
            </a:r>
            <a:r>
              <a:rPr lang="hu-HU" sz="1400" b="1" dirty="0" smtClean="0"/>
              <a:t>befogadhatóság</a:t>
            </a:r>
            <a:r>
              <a:rPr lang="hu-HU" sz="1400" dirty="0" smtClean="0"/>
              <a:t> tárgyában: </a:t>
            </a:r>
            <a:r>
              <a:rPr lang="hu-HU" sz="1400" dirty="0" err="1" smtClean="0"/>
              <a:t>aa</a:t>
            </a:r>
            <a:r>
              <a:rPr lang="hu-HU" sz="1400" dirty="0" smtClean="0"/>
              <a:t>) befogadás, valamint ab) befogadás megtagadás,</a:t>
            </a:r>
          </a:p>
          <a:p>
            <a:pPr marL="523875" indent="-342900"/>
            <a:r>
              <a:rPr lang="hu-HU" sz="1400" dirty="0" smtClean="0"/>
              <a:t>b) Befogadás esetén 	</a:t>
            </a:r>
            <a:r>
              <a:rPr lang="hu-HU" sz="1400" b="1" dirty="0" smtClean="0"/>
              <a:t>a felülvizsgálati kérelem érdemi (tartalmi) elbírálása.</a:t>
            </a:r>
          </a:p>
          <a:p>
            <a:pPr marL="523875" indent="-342900">
              <a:buAutoNum type="alphaLcParenR"/>
            </a:pPr>
            <a:endParaRPr lang="hu-HU" sz="1400" dirty="0" smtClean="0"/>
          </a:p>
          <a:p>
            <a:pPr marL="180975" indent="0"/>
            <a:r>
              <a:rPr lang="hu-HU" sz="1400" b="1" dirty="0" smtClean="0"/>
              <a:t>Befogadási okok (2018.I.01-2020.III.31.): </a:t>
            </a:r>
            <a:r>
              <a:rPr lang="hu-HU" sz="1400" dirty="0" smtClean="0"/>
              <a:t>A Kúria a felülvizsgálati kérelmet akkor fogadta be, ha </a:t>
            </a:r>
            <a:r>
              <a:rPr lang="hu-HU" sz="1400" b="1" dirty="0" smtClean="0"/>
              <a:t>az ügy érdemére kiható jogszabálysértés vizsgálata</a:t>
            </a:r>
          </a:p>
          <a:p>
            <a:r>
              <a:rPr lang="hu-HU" sz="1400" dirty="0" smtClean="0"/>
              <a:t>a) </a:t>
            </a:r>
            <a:r>
              <a:rPr lang="hu-HU" sz="1400" dirty="0" err="1" smtClean="0"/>
              <a:t>a</a:t>
            </a:r>
            <a:r>
              <a:rPr lang="hu-HU" sz="1400" dirty="0" smtClean="0"/>
              <a:t> joggyakorlat egységének vagy továbbfejlesztésének biztosítása,</a:t>
            </a:r>
          </a:p>
          <a:p>
            <a:r>
              <a:rPr lang="hu-HU" sz="1400" dirty="0" smtClean="0"/>
              <a:t>b) a felvetett jogkérdés különleges súlya, illetve társadalmi jelentősége,</a:t>
            </a:r>
          </a:p>
          <a:p>
            <a:r>
              <a:rPr lang="hu-HU" sz="1400" dirty="0" smtClean="0"/>
              <a:t>c) az Európai Unió Bírósága előzetes döntéshozatali eljárásának szükségessége vagy</a:t>
            </a:r>
          </a:p>
          <a:p>
            <a:r>
              <a:rPr lang="hu-HU" sz="1400" dirty="0" smtClean="0"/>
              <a:t>d) a Kúria közzétett ítélkezési gyakorlatától eltérő ítéleti rendelkezés miatt </a:t>
            </a:r>
            <a:r>
              <a:rPr lang="hu-HU" sz="1400" b="1" dirty="0" smtClean="0"/>
              <a:t>indokolt.</a:t>
            </a:r>
            <a:r>
              <a:rPr lang="hu-HU" sz="1400" dirty="0" smtClean="0"/>
              <a:t> (</a:t>
            </a:r>
            <a:r>
              <a:rPr lang="hu-HU" sz="1400" dirty="0"/>
              <a:t>Módosult  </a:t>
            </a:r>
            <a:r>
              <a:rPr lang="hu-HU" sz="1400" dirty="0" smtClean="0"/>
              <a:t>2020.IV.1-től)</a:t>
            </a:r>
            <a:endParaRPr lang="hu-HU" sz="1400" dirty="0"/>
          </a:p>
          <a:p>
            <a:r>
              <a:rPr lang="hu-HU" sz="1400" dirty="0" smtClean="0"/>
              <a:t> </a:t>
            </a:r>
          </a:p>
          <a:p>
            <a:endParaRPr lang="hu-HU" sz="1400" dirty="0"/>
          </a:p>
        </p:txBody>
      </p:sp>
      <p:sp>
        <p:nvSpPr>
          <p:cNvPr id="6" name="Jobbra nyíl 5"/>
          <p:cNvSpPr/>
          <p:nvPr/>
        </p:nvSpPr>
        <p:spPr>
          <a:xfrm>
            <a:off x="2483768" y="2499742"/>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cSld>
  <p:clrMapOvr>
    <a:masterClrMapping/>
  </p:clrMapOvr>
</p:sld>
</file>

<file path=ppt/theme/theme1.xml><?xml version="1.0" encoding="utf-8"?>
<a:theme xmlns:a="http://schemas.openxmlformats.org/drawingml/2006/main" name="Default Theme">
  <a:themeElements>
    <a:clrScheme name="sze_szinek">
      <a:dk1>
        <a:srgbClr val="07B9D9"/>
      </a:dk1>
      <a:lt1>
        <a:srgbClr val="FFFFFF"/>
      </a:lt1>
      <a:dk2>
        <a:srgbClr val="242843"/>
      </a:dk2>
      <a:lt2>
        <a:srgbClr val="D1D3D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1423</Words>
  <Application>Microsoft Office PowerPoint</Application>
  <PresentationFormat>Diavetítés a képernyőre (16:9 oldalarány)</PresentationFormat>
  <Paragraphs>179</Paragraphs>
  <Slides>20</Slides>
  <Notes>18</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20</vt:i4>
      </vt:variant>
    </vt:vector>
  </HeadingPairs>
  <TitlesOfParts>
    <vt:vector size="24" baseType="lpstr">
      <vt:lpstr>Arial</vt:lpstr>
      <vt:lpstr>Tahoma</vt:lpstr>
      <vt:lpstr>Noto Sans Symbols</vt:lpstr>
      <vt:lpstr>Default Theme</vt:lpstr>
      <vt:lpstr>1. dia</vt:lpstr>
      <vt:lpstr>2. dia</vt:lpstr>
      <vt:lpstr>3. dia</vt:lpstr>
      <vt:lpstr>4. dia</vt:lpstr>
      <vt:lpstr>5. dia</vt:lpstr>
      <vt:lpstr>6. dia</vt:lpstr>
      <vt:lpstr>7. dia</vt:lpstr>
      <vt:lpstr>8. dia</vt:lpstr>
      <vt:lpstr>9. dia</vt:lpstr>
      <vt:lpstr>10. dia</vt:lpstr>
      <vt:lpstr>11. dia</vt:lpstr>
      <vt:lpstr>12. dia</vt:lpstr>
      <vt:lpstr>13. dia</vt:lpstr>
      <vt:lpstr>14. dia</vt:lpstr>
      <vt:lpstr>15. dia</vt:lpstr>
      <vt:lpstr>16. dia</vt:lpstr>
      <vt:lpstr>17. dia</vt:lpstr>
      <vt:lpstr>18. dia</vt:lpstr>
      <vt:lpstr>19. dia</vt:lpstr>
      <vt:lpstr>20.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xmeditor01</dc:creator>
  <cp:lastModifiedBy>Dr. Gyurita Rita</cp:lastModifiedBy>
  <cp:revision>41</cp:revision>
  <cp:lastPrinted>2023-11-16T07:51:58Z</cp:lastPrinted>
  <dcterms:created xsi:type="dcterms:W3CDTF">2019-08-01T06:27:51Z</dcterms:created>
  <dcterms:modified xsi:type="dcterms:W3CDTF">2023-11-17T09:41:46Z</dcterms:modified>
</cp:coreProperties>
</file>