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9"/>
  </p:notesMasterIdLst>
  <p:sldIdLst>
    <p:sldId id="256" r:id="rId2"/>
    <p:sldId id="258" r:id="rId3"/>
    <p:sldId id="260" r:id="rId4"/>
    <p:sldId id="261" r:id="rId5"/>
    <p:sldId id="267" r:id="rId6"/>
    <p:sldId id="263" r:id="rId7"/>
    <p:sldId id="297" r:id="rId8"/>
  </p:sldIdLst>
  <p:sldSz cx="9144000" cy="5143500" type="screen16x9"/>
  <p:notesSz cx="6858000" cy="9144000"/>
  <p:embeddedFontLst>
    <p:embeddedFont>
      <p:font typeface="Fira Sans Condensed Light" panose="020B0604020202020204" charset="0"/>
      <p:regular r:id="rId10"/>
      <p:bold r:id="rId11"/>
      <p:italic r:id="rId12"/>
      <p:boldItalic r:id="rId13"/>
    </p:embeddedFont>
    <p:embeddedFont>
      <p:font typeface="Josefin Slab" panose="020B0604020202020204" charset="0"/>
      <p:regular r:id="rId14"/>
      <p:bold r:id="rId15"/>
      <p:italic r:id="rId16"/>
      <p:boldItalic r:id="rId17"/>
    </p:embeddedFont>
    <p:embeddedFont>
      <p:font typeface="Advent Pro Light" panose="020B0604020202020204" charset="-18"/>
      <p:regular r:id="rId18"/>
      <p:bold r:id="rId19"/>
    </p:embeddedFont>
    <p:embeddedFont>
      <p:font typeface="Rajdhani" panose="020B0604020202020204" charset="-18"/>
      <p:regular r:id="rId20"/>
      <p:bold r:id="rId21"/>
    </p:embeddedFont>
    <p:embeddedFont>
      <p:font typeface="Anton" panose="020B0604020202020204" charset="-18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10403B-1F67-4171-9E20-387A3DF6595E}">
  <a:tblStyle styleId="{5310403B-1F67-4171-9E20-387A3DF659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10" autoAdjust="0"/>
  </p:normalViewPr>
  <p:slideViewPr>
    <p:cSldViewPr snapToGrid="0">
      <p:cViewPr varScale="1">
        <p:scale>
          <a:sx n="161" d="100"/>
          <a:sy n="161" d="100"/>
        </p:scale>
        <p:origin x="17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89C6C-1EE8-4E46-8B9C-987B3DED19DB}" type="doc">
      <dgm:prSet loTypeId="urn:microsoft.com/office/officeart/2008/layout/PictureStrips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hu-HU"/>
        </a:p>
      </dgm:t>
    </dgm:pt>
    <dgm:pt modelId="{36D0271B-569B-4CA8-83D3-71AE836F4B5B}">
      <dgm:prSet phldrT="[Szöveg]"/>
      <dgm:spPr/>
      <dgm:t>
        <a:bodyPr/>
        <a:lstStyle/>
        <a:p>
          <a:pPr algn="ctr"/>
          <a:r>
            <a:rPr lang="hu-HU" dirty="0">
              <a:latin typeface="Fira Sans Condensed Light" panose="020B0403050000020004" pitchFamily="34" charset="0"/>
            </a:rPr>
            <a:t>elektronikus ügyintézés</a:t>
          </a:r>
        </a:p>
      </dgm:t>
    </dgm:pt>
    <dgm:pt modelId="{503353C6-3DF0-4B36-940F-9CA1313971A8}" type="parTrans" cxnId="{903ED843-0754-4984-935B-BF949965F10D}">
      <dgm:prSet/>
      <dgm:spPr/>
      <dgm:t>
        <a:bodyPr/>
        <a:lstStyle/>
        <a:p>
          <a:endParaRPr lang="hu-HU"/>
        </a:p>
      </dgm:t>
    </dgm:pt>
    <dgm:pt modelId="{33446011-266E-4DF4-9354-EEF717018094}" type="sibTrans" cxnId="{903ED843-0754-4984-935B-BF949965F10D}">
      <dgm:prSet/>
      <dgm:spPr/>
      <dgm:t>
        <a:bodyPr/>
        <a:lstStyle/>
        <a:p>
          <a:endParaRPr lang="hu-HU"/>
        </a:p>
      </dgm:t>
    </dgm:pt>
    <dgm:pt modelId="{456670BB-645F-4B55-B3ED-A9A128DA51C0}">
      <dgm:prSet phldrT="[Szöveg]"/>
      <dgm:spPr/>
      <dgm:t>
        <a:bodyPr/>
        <a:lstStyle/>
        <a:p>
          <a:pPr algn="ctr"/>
          <a:r>
            <a:rPr lang="hu-HU" dirty="0">
              <a:latin typeface="Fira Sans Condensed Light" panose="020B0403050000020004" pitchFamily="34" charset="0"/>
            </a:rPr>
            <a:t>az ingatlan-nyilvántartás összekapcsolható lesz más közhiteles elektronikus nyilvántartással</a:t>
          </a:r>
        </a:p>
      </dgm:t>
    </dgm:pt>
    <dgm:pt modelId="{5B29DEBA-97C4-42DE-889B-72D17A907F5C}" type="parTrans" cxnId="{D85FF861-A992-4245-85A4-4EC15BC7DA87}">
      <dgm:prSet/>
      <dgm:spPr/>
      <dgm:t>
        <a:bodyPr/>
        <a:lstStyle/>
        <a:p>
          <a:endParaRPr lang="hu-HU"/>
        </a:p>
      </dgm:t>
    </dgm:pt>
    <dgm:pt modelId="{343807B6-0DF9-4173-844A-0889E211AE8A}" type="sibTrans" cxnId="{D85FF861-A992-4245-85A4-4EC15BC7DA87}">
      <dgm:prSet/>
      <dgm:spPr/>
      <dgm:t>
        <a:bodyPr/>
        <a:lstStyle/>
        <a:p>
          <a:endParaRPr lang="hu-HU"/>
        </a:p>
      </dgm:t>
    </dgm:pt>
    <dgm:pt modelId="{DCB50C2D-DC4A-44BA-B4B7-495FA3CB3C22}">
      <dgm:prSet phldrT="[Szöveg]"/>
      <dgm:spPr/>
      <dgm:t>
        <a:bodyPr/>
        <a:lstStyle/>
        <a:p>
          <a:pPr algn="ctr"/>
          <a:r>
            <a:rPr lang="hu-HU" dirty="0">
              <a:latin typeface="Fira Sans Condensed Light" panose="020B0403050000020004" pitchFamily="34" charset="0"/>
            </a:rPr>
            <a:t>ingatlan-nyilvántartás </a:t>
          </a:r>
          <a:r>
            <a:rPr lang="hu-HU" dirty="0">
              <a:latin typeface="Fira Sans Condensed Light" panose="020B0403050000020004" pitchFamily="34" charset="0"/>
              <a:sym typeface="Wingdings" panose="05000000000000000000" pitchFamily="2" charset="2"/>
            </a:rPr>
            <a:t> á</a:t>
          </a:r>
          <a:r>
            <a:rPr lang="hu-HU" dirty="0">
              <a:latin typeface="Fira Sans Condensed Light" panose="020B0403050000020004" pitchFamily="34" charset="0"/>
            </a:rPr>
            <a:t>ttekinthető, teljes körű és naprakész</a:t>
          </a:r>
        </a:p>
      </dgm:t>
    </dgm:pt>
    <dgm:pt modelId="{CFF4E19D-7AB5-473E-B15B-E2EE7D6DA566}" type="parTrans" cxnId="{9CD6A62F-E427-4F7E-836E-CF20B35112B7}">
      <dgm:prSet/>
      <dgm:spPr/>
      <dgm:t>
        <a:bodyPr/>
        <a:lstStyle/>
        <a:p>
          <a:endParaRPr lang="hu-HU"/>
        </a:p>
      </dgm:t>
    </dgm:pt>
    <dgm:pt modelId="{CEFE3DBD-5A37-4B54-9FEE-4A9AE1086CF2}" type="sibTrans" cxnId="{9CD6A62F-E427-4F7E-836E-CF20B35112B7}">
      <dgm:prSet/>
      <dgm:spPr/>
      <dgm:t>
        <a:bodyPr/>
        <a:lstStyle/>
        <a:p>
          <a:endParaRPr lang="hu-HU"/>
        </a:p>
      </dgm:t>
    </dgm:pt>
    <dgm:pt modelId="{66C718B8-B5EF-4395-A0D8-DCFE654464AA}" type="pres">
      <dgm:prSet presAssocID="{B5689C6C-1EE8-4E46-8B9C-987B3DED19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A2D785A-B0AE-4DF3-99BF-C5B59D239498}" type="pres">
      <dgm:prSet presAssocID="{36D0271B-569B-4CA8-83D3-71AE836F4B5B}" presName="composite" presStyleCnt="0"/>
      <dgm:spPr/>
    </dgm:pt>
    <dgm:pt modelId="{1FDF8713-F561-4763-AABC-BEC6BBA3D2D6}" type="pres">
      <dgm:prSet presAssocID="{36D0271B-569B-4CA8-83D3-71AE836F4B5B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14E0AEE-72BC-4EEA-ACE3-1F0BEB20F7BC}" type="pres">
      <dgm:prSet presAssocID="{36D0271B-569B-4CA8-83D3-71AE836F4B5B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Böngészőablak egyszínű kitöltéssel"/>
        </a:ext>
      </dgm:extLst>
    </dgm:pt>
    <dgm:pt modelId="{E9034AEF-FEAE-4E5D-8DEB-16F26DB0782D}" type="pres">
      <dgm:prSet presAssocID="{33446011-266E-4DF4-9354-EEF717018094}" presName="sibTrans" presStyleCnt="0"/>
      <dgm:spPr/>
    </dgm:pt>
    <dgm:pt modelId="{55253238-BC88-4486-86E0-3FADAFA049A9}" type="pres">
      <dgm:prSet presAssocID="{456670BB-645F-4B55-B3ED-A9A128DA51C0}" presName="composite" presStyleCnt="0"/>
      <dgm:spPr/>
    </dgm:pt>
    <dgm:pt modelId="{4C6D0332-A56B-445C-A4F7-E44CA59810C2}" type="pres">
      <dgm:prSet presAssocID="{456670BB-645F-4B55-B3ED-A9A128DA51C0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49CE7E5-3E56-4847-B9B6-6D9C43C52D53}" type="pres">
      <dgm:prSet presAssocID="{456670BB-645F-4B55-B3ED-A9A128DA51C0}" presName="rect2" presStyleLbl="fgImgPlace1" presStyleIdx="1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USB egyszínű kitöltéssel"/>
        </a:ext>
      </dgm:extLst>
    </dgm:pt>
    <dgm:pt modelId="{DEC74373-2430-412E-A070-C7BEC1D08CE7}" type="pres">
      <dgm:prSet presAssocID="{343807B6-0DF9-4173-844A-0889E211AE8A}" presName="sibTrans" presStyleCnt="0"/>
      <dgm:spPr/>
    </dgm:pt>
    <dgm:pt modelId="{13DC5596-11FC-4470-854D-DEC1780D2801}" type="pres">
      <dgm:prSet presAssocID="{DCB50C2D-DC4A-44BA-B4B7-495FA3CB3C22}" presName="composite" presStyleCnt="0"/>
      <dgm:spPr/>
    </dgm:pt>
    <dgm:pt modelId="{BE25427D-DADE-49B7-B038-E093BBFB7B37}" type="pres">
      <dgm:prSet presAssocID="{DCB50C2D-DC4A-44BA-B4B7-495FA3CB3C22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14EAF01-6A69-4530-93BB-ABB2AA38DC3A}" type="pres">
      <dgm:prSet presAssocID="{DCB50C2D-DC4A-44BA-B4B7-495FA3CB3C22}" presName="rect2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Böngészőablak egyszínű kitöltéssel"/>
        </a:ext>
      </dgm:extLst>
    </dgm:pt>
  </dgm:ptLst>
  <dgm:cxnLst>
    <dgm:cxn modelId="{9CD6A62F-E427-4F7E-836E-CF20B35112B7}" srcId="{B5689C6C-1EE8-4E46-8B9C-987B3DED19DB}" destId="{DCB50C2D-DC4A-44BA-B4B7-495FA3CB3C22}" srcOrd="2" destOrd="0" parTransId="{CFF4E19D-7AB5-473E-B15B-E2EE7D6DA566}" sibTransId="{CEFE3DBD-5A37-4B54-9FEE-4A9AE1086CF2}"/>
    <dgm:cxn modelId="{BE17141D-1455-40EB-A958-76C3B8685403}" type="presOf" srcId="{36D0271B-569B-4CA8-83D3-71AE836F4B5B}" destId="{1FDF8713-F561-4763-AABC-BEC6BBA3D2D6}" srcOrd="0" destOrd="0" presId="urn:microsoft.com/office/officeart/2008/layout/PictureStrips"/>
    <dgm:cxn modelId="{DE0D6A0B-5EA4-43C6-8741-5A00A31AABFE}" type="presOf" srcId="{456670BB-645F-4B55-B3ED-A9A128DA51C0}" destId="{4C6D0332-A56B-445C-A4F7-E44CA59810C2}" srcOrd="0" destOrd="0" presId="urn:microsoft.com/office/officeart/2008/layout/PictureStrips"/>
    <dgm:cxn modelId="{ECDC1360-D55C-4E19-8C21-825BF6C395D1}" type="presOf" srcId="{DCB50C2D-DC4A-44BA-B4B7-495FA3CB3C22}" destId="{BE25427D-DADE-49B7-B038-E093BBFB7B37}" srcOrd="0" destOrd="0" presId="urn:microsoft.com/office/officeart/2008/layout/PictureStrips"/>
    <dgm:cxn modelId="{D85FF861-A992-4245-85A4-4EC15BC7DA87}" srcId="{B5689C6C-1EE8-4E46-8B9C-987B3DED19DB}" destId="{456670BB-645F-4B55-B3ED-A9A128DA51C0}" srcOrd="1" destOrd="0" parTransId="{5B29DEBA-97C4-42DE-889B-72D17A907F5C}" sibTransId="{343807B6-0DF9-4173-844A-0889E211AE8A}"/>
    <dgm:cxn modelId="{18CC81BE-0FA1-4AE7-BC32-30C702B232C0}" type="presOf" srcId="{B5689C6C-1EE8-4E46-8B9C-987B3DED19DB}" destId="{66C718B8-B5EF-4395-A0D8-DCFE654464AA}" srcOrd="0" destOrd="0" presId="urn:microsoft.com/office/officeart/2008/layout/PictureStrips"/>
    <dgm:cxn modelId="{903ED843-0754-4984-935B-BF949965F10D}" srcId="{B5689C6C-1EE8-4E46-8B9C-987B3DED19DB}" destId="{36D0271B-569B-4CA8-83D3-71AE836F4B5B}" srcOrd="0" destOrd="0" parTransId="{503353C6-3DF0-4B36-940F-9CA1313971A8}" sibTransId="{33446011-266E-4DF4-9354-EEF717018094}"/>
    <dgm:cxn modelId="{964F8949-FE8E-4B68-87D2-9947A8C08AED}" type="presParOf" srcId="{66C718B8-B5EF-4395-A0D8-DCFE654464AA}" destId="{AA2D785A-B0AE-4DF3-99BF-C5B59D239498}" srcOrd="0" destOrd="0" presId="urn:microsoft.com/office/officeart/2008/layout/PictureStrips"/>
    <dgm:cxn modelId="{57397DE8-177D-4643-BDC5-575AC0BD8048}" type="presParOf" srcId="{AA2D785A-B0AE-4DF3-99BF-C5B59D239498}" destId="{1FDF8713-F561-4763-AABC-BEC6BBA3D2D6}" srcOrd="0" destOrd="0" presId="urn:microsoft.com/office/officeart/2008/layout/PictureStrips"/>
    <dgm:cxn modelId="{6B092377-35AA-4216-8D7C-61F8BEC251A8}" type="presParOf" srcId="{AA2D785A-B0AE-4DF3-99BF-C5B59D239498}" destId="{B14E0AEE-72BC-4EEA-ACE3-1F0BEB20F7BC}" srcOrd="1" destOrd="0" presId="urn:microsoft.com/office/officeart/2008/layout/PictureStrips"/>
    <dgm:cxn modelId="{2AC03B9C-BE88-40B3-AF59-703FDB5D803C}" type="presParOf" srcId="{66C718B8-B5EF-4395-A0D8-DCFE654464AA}" destId="{E9034AEF-FEAE-4E5D-8DEB-16F26DB0782D}" srcOrd="1" destOrd="0" presId="urn:microsoft.com/office/officeart/2008/layout/PictureStrips"/>
    <dgm:cxn modelId="{30E4F429-61A9-4557-ACEC-FC55C070D74C}" type="presParOf" srcId="{66C718B8-B5EF-4395-A0D8-DCFE654464AA}" destId="{55253238-BC88-4486-86E0-3FADAFA049A9}" srcOrd="2" destOrd="0" presId="urn:microsoft.com/office/officeart/2008/layout/PictureStrips"/>
    <dgm:cxn modelId="{BA84266E-29D7-4CF3-861D-A2088980CB4A}" type="presParOf" srcId="{55253238-BC88-4486-86E0-3FADAFA049A9}" destId="{4C6D0332-A56B-445C-A4F7-E44CA59810C2}" srcOrd="0" destOrd="0" presId="urn:microsoft.com/office/officeart/2008/layout/PictureStrips"/>
    <dgm:cxn modelId="{AAE38426-0FC4-4405-8FCD-46599A56ED35}" type="presParOf" srcId="{55253238-BC88-4486-86E0-3FADAFA049A9}" destId="{749CE7E5-3E56-4847-B9B6-6D9C43C52D53}" srcOrd="1" destOrd="0" presId="urn:microsoft.com/office/officeart/2008/layout/PictureStrips"/>
    <dgm:cxn modelId="{345A896E-F6A1-4F61-9486-3821C8C7188A}" type="presParOf" srcId="{66C718B8-B5EF-4395-A0D8-DCFE654464AA}" destId="{DEC74373-2430-412E-A070-C7BEC1D08CE7}" srcOrd="3" destOrd="0" presId="urn:microsoft.com/office/officeart/2008/layout/PictureStrips"/>
    <dgm:cxn modelId="{6AC05874-F354-4C83-89FF-3F1D422A1314}" type="presParOf" srcId="{66C718B8-B5EF-4395-A0D8-DCFE654464AA}" destId="{13DC5596-11FC-4470-854D-DEC1780D2801}" srcOrd="4" destOrd="0" presId="urn:microsoft.com/office/officeart/2008/layout/PictureStrips"/>
    <dgm:cxn modelId="{2651EE3C-4D6A-4140-B5EB-D9C3D9EC341B}" type="presParOf" srcId="{13DC5596-11FC-4470-854D-DEC1780D2801}" destId="{BE25427D-DADE-49B7-B038-E093BBFB7B37}" srcOrd="0" destOrd="0" presId="urn:microsoft.com/office/officeart/2008/layout/PictureStrips"/>
    <dgm:cxn modelId="{6EA8B27A-DE49-4C6F-B0BF-3239D391A42A}" type="presParOf" srcId="{13DC5596-11FC-4470-854D-DEC1780D2801}" destId="{D14EAF01-6A69-4530-93BB-ABB2AA38DC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689C6C-1EE8-4E46-8B9C-987B3DED19DB}" type="doc">
      <dgm:prSet loTypeId="urn:microsoft.com/office/officeart/2008/layout/PictureStrips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hu-HU"/>
        </a:p>
      </dgm:t>
    </dgm:pt>
    <dgm:pt modelId="{36D0271B-569B-4CA8-83D3-71AE836F4B5B}">
      <dgm:prSet phldrT="[Szöveg]"/>
      <dgm:spPr/>
      <dgm:t>
        <a:bodyPr/>
        <a:lstStyle/>
        <a:p>
          <a:pPr algn="ctr"/>
          <a:r>
            <a:rPr lang="hu-HU" dirty="0">
              <a:latin typeface="Fira Sans Condensed Light" panose="020B0403050000020004" pitchFamily="34" charset="0"/>
            </a:rPr>
            <a:t>kódexjelleg</a:t>
          </a:r>
        </a:p>
      </dgm:t>
    </dgm:pt>
    <dgm:pt modelId="{503353C6-3DF0-4B36-940F-9CA1313971A8}" type="parTrans" cxnId="{903ED843-0754-4984-935B-BF949965F10D}">
      <dgm:prSet/>
      <dgm:spPr/>
      <dgm:t>
        <a:bodyPr/>
        <a:lstStyle/>
        <a:p>
          <a:endParaRPr lang="hu-HU"/>
        </a:p>
      </dgm:t>
    </dgm:pt>
    <dgm:pt modelId="{33446011-266E-4DF4-9354-EEF717018094}" type="sibTrans" cxnId="{903ED843-0754-4984-935B-BF949965F10D}">
      <dgm:prSet/>
      <dgm:spPr/>
      <dgm:t>
        <a:bodyPr/>
        <a:lstStyle/>
        <a:p>
          <a:endParaRPr lang="hu-HU"/>
        </a:p>
      </dgm:t>
    </dgm:pt>
    <dgm:pt modelId="{456670BB-645F-4B55-B3ED-A9A128DA51C0}">
      <dgm:prSet phldrT="[Szöveg]"/>
      <dgm:spPr/>
      <dgm:t>
        <a:bodyPr/>
        <a:lstStyle/>
        <a:p>
          <a:pPr algn="ctr"/>
          <a:r>
            <a:rPr lang="hu-HU" dirty="0">
              <a:latin typeface="Fira Sans Condensed Light" panose="020B0403050000020004" pitchFamily="34" charset="0"/>
            </a:rPr>
            <a:t>az ingatlan-nyilvántartás-primátusa</a:t>
          </a:r>
        </a:p>
      </dgm:t>
    </dgm:pt>
    <dgm:pt modelId="{5B29DEBA-97C4-42DE-889B-72D17A907F5C}" type="parTrans" cxnId="{D85FF861-A992-4245-85A4-4EC15BC7DA87}">
      <dgm:prSet/>
      <dgm:spPr/>
      <dgm:t>
        <a:bodyPr/>
        <a:lstStyle/>
        <a:p>
          <a:endParaRPr lang="hu-HU"/>
        </a:p>
      </dgm:t>
    </dgm:pt>
    <dgm:pt modelId="{343807B6-0DF9-4173-844A-0889E211AE8A}" type="sibTrans" cxnId="{D85FF861-A992-4245-85A4-4EC15BC7DA87}">
      <dgm:prSet/>
      <dgm:spPr/>
      <dgm:t>
        <a:bodyPr/>
        <a:lstStyle/>
        <a:p>
          <a:endParaRPr lang="hu-HU"/>
        </a:p>
      </dgm:t>
    </dgm:pt>
    <dgm:pt modelId="{DCB50C2D-DC4A-44BA-B4B7-495FA3CB3C22}">
      <dgm:prSet phldrT="[Szöveg]"/>
      <dgm:spPr/>
      <dgm:t>
        <a:bodyPr/>
        <a:lstStyle/>
        <a:p>
          <a:pPr algn="ctr"/>
          <a:r>
            <a:rPr lang="hu-HU" dirty="0">
              <a:latin typeface="Fira Sans Condensed Light" panose="020B0403050000020004" pitchFamily="34" charset="0"/>
            </a:rPr>
            <a:t>automatikus döntéshozatal</a:t>
          </a:r>
        </a:p>
      </dgm:t>
    </dgm:pt>
    <dgm:pt modelId="{CFF4E19D-7AB5-473E-B15B-E2EE7D6DA566}" type="parTrans" cxnId="{9CD6A62F-E427-4F7E-836E-CF20B35112B7}">
      <dgm:prSet/>
      <dgm:spPr/>
      <dgm:t>
        <a:bodyPr/>
        <a:lstStyle/>
        <a:p>
          <a:endParaRPr lang="hu-HU"/>
        </a:p>
      </dgm:t>
    </dgm:pt>
    <dgm:pt modelId="{CEFE3DBD-5A37-4B54-9FEE-4A9AE1086CF2}" type="sibTrans" cxnId="{9CD6A62F-E427-4F7E-836E-CF20B35112B7}">
      <dgm:prSet/>
      <dgm:spPr/>
      <dgm:t>
        <a:bodyPr/>
        <a:lstStyle/>
        <a:p>
          <a:endParaRPr lang="hu-HU"/>
        </a:p>
      </dgm:t>
    </dgm:pt>
    <dgm:pt modelId="{66C718B8-B5EF-4395-A0D8-DCFE654464AA}" type="pres">
      <dgm:prSet presAssocID="{B5689C6C-1EE8-4E46-8B9C-987B3DED19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A2D785A-B0AE-4DF3-99BF-C5B59D239498}" type="pres">
      <dgm:prSet presAssocID="{36D0271B-569B-4CA8-83D3-71AE836F4B5B}" presName="composite" presStyleCnt="0"/>
      <dgm:spPr/>
    </dgm:pt>
    <dgm:pt modelId="{1FDF8713-F561-4763-AABC-BEC6BBA3D2D6}" type="pres">
      <dgm:prSet presAssocID="{36D0271B-569B-4CA8-83D3-71AE836F4B5B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14E0AEE-72BC-4EEA-ACE3-1F0BEB20F7BC}" type="pres">
      <dgm:prSet presAssocID="{36D0271B-569B-4CA8-83D3-71AE836F4B5B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Könyvek egy polcon egyszínű kitöltéssel"/>
        </a:ext>
      </dgm:extLst>
    </dgm:pt>
    <dgm:pt modelId="{E9034AEF-FEAE-4E5D-8DEB-16F26DB0782D}" type="pres">
      <dgm:prSet presAssocID="{33446011-266E-4DF4-9354-EEF717018094}" presName="sibTrans" presStyleCnt="0"/>
      <dgm:spPr/>
    </dgm:pt>
    <dgm:pt modelId="{55253238-BC88-4486-86E0-3FADAFA049A9}" type="pres">
      <dgm:prSet presAssocID="{456670BB-645F-4B55-B3ED-A9A128DA51C0}" presName="composite" presStyleCnt="0"/>
      <dgm:spPr/>
    </dgm:pt>
    <dgm:pt modelId="{4C6D0332-A56B-445C-A4F7-E44CA59810C2}" type="pres">
      <dgm:prSet presAssocID="{456670BB-645F-4B55-B3ED-A9A128DA51C0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49CE7E5-3E56-4847-B9B6-6D9C43C52D53}" type="pres">
      <dgm:prSet presAssocID="{456670BB-645F-4B55-B3ED-A9A128DA51C0}" presName="rect2" presStyleLbl="fgImgPlace1" presStyleIdx="1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USB egyszínű kitöltéssel"/>
        </a:ext>
      </dgm:extLst>
    </dgm:pt>
    <dgm:pt modelId="{DEC74373-2430-412E-A070-C7BEC1D08CE7}" type="pres">
      <dgm:prSet presAssocID="{343807B6-0DF9-4173-844A-0889E211AE8A}" presName="sibTrans" presStyleCnt="0"/>
      <dgm:spPr/>
    </dgm:pt>
    <dgm:pt modelId="{13DC5596-11FC-4470-854D-DEC1780D2801}" type="pres">
      <dgm:prSet presAssocID="{DCB50C2D-DC4A-44BA-B4B7-495FA3CB3C22}" presName="composite" presStyleCnt="0"/>
      <dgm:spPr/>
    </dgm:pt>
    <dgm:pt modelId="{BE25427D-DADE-49B7-B038-E093BBFB7B37}" type="pres">
      <dgm:prSet presAssocID="{DCB50C2D-DC4A-44BA-B4B7-495FA3CB3C22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14EAF01-6A69-4530-93BB-ABB2AA38DC3A}" type="pres">
      <dgm:prSet presAssocID="{DCB50C2D-DC4A-44BA-B4B7-495FA3CB3C22}" presName="rect2" presStyleLbl="fgImgPlace1" presStyleIdx="2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Böngészőablak egyszínű kitöltéssel"/>
        </a:ext>
      </dgm:extLst>
    </dgm:pt>
  </dgm:ptLst>
  <dgm:cxnLst>
    <dgm:cxn modelId="{9CD6A62F-E427-4F7E-836E-CF20B35112B7}" srcId="{B5689C6C-1EE8-4E46-8B9C-987B3DED19DB}" destId="{DCB50C2D-DC4A-44BA-B4B7-495FA3CB3C22}" srcOrd="2" destOrd="0" parTransId="{CFF4E19D-7AB5-473E-B15B-E2EE7D6DA566}" sibTransId="{CEFE3DBD-5A37-4B54-9FEE-4A9AE1086CF2}"/>
    <dgm:cxn modelId="{BE17141D-1455-40EB-A958-76C3B8685403}" type="presOf" srcId="{36D0271B-569B-4CA8-83D3-71AE836F4B5B}" destId="{1FDF8713-F561-4763-AABC-BEC6BBA3D2D6}" srcOrd="0" destOrd="0" presId="urn:microsoft.com/office/officeart/2008/layout/PictureStrips"/>
    <dgm:cxn modelId="{DE0D6A0B-5EA4-43C6-8741-5A00A31AABFE}" type="presOf" srcId="{456670BB-645F-4B55-B3ED-A9A128DA51C0}" destId="{4C6D0332-A56B-445C-A4F7-E44CA59810C2}" srcOrd="0" destOrd="0" presId="urn:microsoft.com/office/officeart/2008/layout/PictureStrips"/>
    <dgm:cxn modelId="{ECDC1360-D55C-4E19-8C21-825BF6C395D1}" type="presOf" srcId="{DCB50C2D-DC4A-44BA-B4B7-495FA3CB3C22}" destId="{BE25427D-DADE-49B7-B038-E093BBFB7B37}" srcOrd="0" destOrd="0" presId="urn:microsoft.com/office/officeart/2008/layout/PictureStrips"/>
    <dgm:cxn modelId="{D85FF861-A992-4245-85A4-4EC15BC7DA87}" srcId="{B5689C6C-1EE8-4E46-8B9C-987B3DED19DB}" destId="{456670BB-645F-4B55-B3ED-A9A128DA51C0}" srcOrd="1" destOrd="0" parTransId="{5B29DEBA-97C4-42DE-889B-72D17A907F5C}" sibTransId="{343807B6-0DF9-4173-844A-0889E211AE8A}"/>
    <dgm:cxn modelId="{18CC81BE-0FA1-4AE7-BC32-30C702B232C0}" type="presOf" srcId="{B5689C6C-1EE8-4E46-8B9C-987B3DED19DB}" destId="{66C718B8-B5EF-4395-A0D8-DCFE654464AA}" srcOrd="0" destOrd="0" presId="urn:microsoft.com/office/officeart/2008/layout/PictureStrips"/>
    <dgm:cxn modelId="{903ED843-0754-4984-935B-BF949965F10D}" srcId="{B5689C6C-1EE8-4E46-8B9C-987B3DED19DB}" destId="{36D0271B-569B-4CA8-83D3-71AE836F4B5B}" srcOrd="0" destOrd="0" parTransId="{503353C6-3DF0-4B36-940F-9CA1313971A8}" sibTransId="{33446011-266E-4DF4-9354-EEF717018094}"/>
    <dgm:cxn modelId="{964F8949-FE8E-4B68-87D2-9947A8C08AED}" type="presParOf" srcId="{66C718B8-B5EF-4395-A0D8-DCFE654464AA}" destId="{AA2D785A-B0AE-4DF3-99BF-C5B59D239498}" srcOrd="0" destOrd="0" presId="urn:microsoft.com/office/officeart/2008/layout/PictureStrips"/>
    <dgm:cxn modelId="{57397DE8-177D-4643-BDC5-575AC0BD8048}" type="presParOf" srcId="{AA2D785A-B0AE-4DF3-99BF-C5B59D239498}" destId="{1FDF8713-F561-4763-AABC-BEC6BBA3D2D6}" srcOrd="0" destOrd="0" presId="urn:microsoft.com/office/officeart/2008/layout/PictureStrips"/>
    <dgm:cxn modelId="{6B092377-35AA-4216-8D7C-61F8BEC251A8}" type="presParOf" srcId="{AA2D785A-B0AE-4DF3-99BF-C5B59D239498}" destId="{B14E0AEE-72BC-4EEA-ACE3-1F0BEB20F7BC}" srcOrd="1" destOrd="0" presId="urn:microsoft.com/office/officeart/2008/layout/PictureStrips"/>
    <dgm:cxn modelId="{2AC03B9C-BE88-40B3-AF59-703FDB5D803C}" type="presParOf" srcId="{66C718B8-B5EF-4395-A0D8-DCFE654464AA}" destId="{E9034AEF-FEAE-4E5D-8DEB-16F26DB0782D}" srcOrd="1" destOrd="0" presId="urn:microsoft.com/office/officeart/2008/layout/PictureStrips"/>
    <dgm:cxn modelId="{30E4F429-61A9-4557-ACEC-FC55C070D74C}" type="presParOf" srcId="{66C718B8-B5EF-4395-A0D8-DCFE654464AA}" destId="{55253238-BC88-4486-86E0-3FADAFA049A9}" srcOrd="2" destOrd="0" presId="urn:microsoft.com/office/officeart/2008/layout/PictureStrips"/>
    <dgm:cxn modelId="{BA84266E-29D7-4CF3-861D-A2088980CB4A}" type="presParOf" srcId="{55253238-BC88-4486-86E0-3FADAFA049A9}" destId="{4C6D0332-A56B-445C-A4F7-E44CA59810C2}" srcOrd="0" destOrd="0" presId="urn:microsoft.com/office/officeart/2008/layout/PictureStrips"/>
    <dgm:cxn modelId="{AAE38426-0FC4-4405-8FCD-46599A56ED35}" type="presParOf" srcId="{55253238-BC88-4486-86E0-3FADAFA049A9}" destId="{749CE7E5-3E56-4847-B9B6-6D9C43C52D53}" srcOrd="1" destOrd="0" presId="urn:microsoft.com/office/officeart/2008/layout/PictureStrips"/>
    <dgm:cxn modelId="{345A896E-F6A1-4F61-9486-3821C8C7188A}" type="presParOf" srcId="{66C718B8-B5EF-4395-A0D8-DCFE654464AA}" destId="{DEC74373-2430-412E-A070-C7BEC1D08CE7}" srcOrd="3" destOrd="0" presId="urn:microsoft.com/office/officeart/2008/layout/PictureStrips"/>
    <dgm:cxn modelId="{6AC05874-F354-4C83-89FF-3F1D422A1314}" type="presParOf" srcId="{66C718B8-B5EF-4395-A0D8-DCFE654464AA}" destId="{13DC5596-11FC-4470-854D-DEC1780D2801}" srcOrd="4" destOrd="0" presId="urn:microsoft.com/office/officeart/2008/layout/PictureStrips"/>
    <dgm:cxn modelId="{2651EE3C-4D6A-4140-B5EB-D9C3D9EC341B}" type="presParOf" srcId="{13DC5596-11FC-4470-854D-DEC1780D2801}" destId="{BE25427D-DADE-49B7-B038-E093BBFB7B37}" srcOrd="0" destOrd="0" presId="urn:microsoft.com/office/officeart/2008/layout/PictureStrips"/>
    <dgm:cxn modelId="{6EA8B27A-DE49-4C6F-B0BF-3239D391A42A}" type="presParOf" srcId="{13DC5596-11FC-4470-854D-DEC1780D2801}" destId="{D14EAF01-6A69-4530-93BB-ABB2AA38DC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E20AD5-A89E-4DD1-BDB9-414365BA9F79}" type="doc">
      <dgm:prSet loTypeId="urn:microsoft.com/office/officeart/2005/8/layout/balance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7DB16FD-7409-4F39-A1C5-852F6375113C}">
      <dgm:prSet phldrT="[Szöveg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b="1" dirty="0">
              <a:solidFill>
                <a:schemeClr val="accent4"/>
              </a:solidFill>
              <a:latin typeface="Fira Sans Condensed Light" panose="020B0403050000020004" pitchFamily="34" charset="0"/>
            </a:rPr>
            <a:t>Ákr.</a:t>
          </a:r>
        </a:p>
      </dgm:t>
    </dgm:pt>
    <dgm:pt modelId="{5431F37E-115F-4C7C-A6A9-FFA768FCBDDA}" type="parTrans" cxnId="{081E2A31-82A1-4AEE-AF47-4D762D83CC34}">
      <dgm:prSet/>
      <dgm:spPr/>
      <dgm:t>
        <a:bodyPr/>
        <a:lstStyle/>
        <a:p>
          <a:endParaRPr lang="hu-HU"/>
        </a:p>
      </dgm:t>
    </dgm:pt>
    <dgm:pt modelId="{27C8F719-B165-48E9-9DEA-8AB89F52E0F8}" type="sibTrans" cxnId="{081E2A31-82A1-4AEE-AF47-4D762D83CC34}">
      <dgm:prSet/>
      <dgm:spPr/>
      <dgm:t>
        <a:bodyPr/>
        <a:lstStyle/>
        <a:p>
          <a:endParaRPr lang="hu-HU"/>
        </a:p>
      </dgm:t>
    </dgm:pt>
    <dgm:pt modelId="{3CD24839-CBF9-48F8-A164-2006E54525F7}">
      <dgm:prSet phldrT="[Szöveg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1600" dirty="0">
              <a:solidFill>
                <a:schemeClr val="accent4"/>
              </a:solidFill>
              <a:latin typeface="Fira Sans Condensed Light" panose="020B0403050000020004" pitchFamily="34" charset="0"/>
            </a:rPr>
            <a:t>az eljárás keretét teremti meg</a:t>
          </a:r>
        </a:p>
      </dgm:t>
    </dgm:pt>
    <dgm:pt modelId="{307A731D-241E-4C11-906A-F58042297250}" type="parTrans" cxnId="{01B8846E-B767-4E68-9659-117E7BBB7594}">
      <dgm:prSet/>
      <dgm:spPr/>
      <dgm:t>
        <a:bodyPr/>
        <a:lstStyle/>
        <a:p>
          <a:endParaRPr lang="hu-HU"/>
        </a:p>
      </dgm:t>
    </dgm:pt>
    <dgm:pt modelId="{4D8DB1EA-E4F8-47E1-803D-C54F306DD672}" type="sibTrans" cxnId="{01B8846E-B767-4E68-9659-117E7BBB7594}">
      <dgm:prSet/>
      <dgm:spPr/>
      <dgm:t>
        <a:bodyPr/>
        <a:lstStyle/>
        <a:p>
          <a:endParaRPr lang="hu-HU"/>
        </a:p>
      </dgm:t>
    </dgm:pt>
    <dgm:pt modelId="{E0C52151-278E-485E-A54F-4C7AE8D8B2A1}">
      <dgm:prSet phldrT="[Szöveg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1600" dirty="0">
              <a:solidFill>
                <a:schemeClr val="accent4"/>
              </a:solidFill>
              <a:latin typeface="Fira Sans Condensed Light" panose="020B0403050000020004" pitchFamily="34" charset="0"/>
            </a:rPr>
            <a:t>lehetőség biztosítása a képviselet igénybevételére</a:t>
          </a:r>
        </a:p>
      </dgm:t>
    </dgm:pt>
    <dgm:pt modelId="{2D322043-2C49-433A-8FA4-4A98715C4B08}" type="parTrans" cxnId="{3F40C781-0E97-4770-BDCC-CA0E608B7861}">
      <dgm:prSet/>
      <dgm:spPr/>
      <dgm:t>
        <a:bodyPr/>
        <a:lstStyle/>
        <a:p>
          <a:endParaRPr lang="hu-HU"/>
        </a:p>
      </dgm:t>
    </dgm:pt>
    <dgm:pt modelId="{6581CB80-825A-4F8F-99BA-DCAF97D4CE26}" type="sibTrans" cxnId="{3F40C781-0E97-4770-BDCC-CA0E608B7861}">
      <dgm:prSet/>
      <dgm:spPr/>
      <dgm:t>
        <a:bodyPr/>
        <a:lstStyle/>
        <a:p>
          <a:endParaRPr lang="hu-HU"/>
        </a:p>
      </dgm:t>
    </dgm:pt>
    <dgm:pt modelId="{5427EBB2-A79A-4AB5-9366-1489C570384B}">
      <dgm:prSet phldrT="[Szöveg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b="1" dirty="0">
              <a:solidFill>
                <a:schemeClr val="accent4"/>
              </a:solidFill>
              <a:latin typeface="Fira Sans Condensed Light" panose="020B0403050000020004" pitchFamily="34" charset="0"/>
            </a:rPr>
            <a:t>új </a:t>
          </a:r>
          <a:r>
            <a:rPr lang="hu-HU" b="1" dirty="0" err="1">
              <a:solidFill>
                <a:schemeClr val="accent4"/>
              </a:solidFill>
              <a:latin typeface="Fira Sans Condensed Light" panose="020B0403050000020004" pitchFamily="34" charset="0"/>
            </a:rPr>
            <a:t>Inytv</a:t>
          </a:r>
          <a:r>
            <a:rPr lang="hu-HU" b="1" dirty="0">
              <a:solidFill>
                <a:schemeClr val="accent4"/>
              </a:solidFill>
              <a:latin typeface="Fira Sans Condensed Light" panose="020B0403050000020004" pitchFamily="34" charset="0"/>
            </a:rPr>
            <a:t>.</a:t>
          </a:r>
        </a:p>
      </dgm:t>
    </dgm:pt>
    <dgm:pt modelId="{14887FD9-F844-4E9D-9F94-F91C586E2188}" type="parTrans" cxnId="{3E9616AA-DC8E-464C-8075-8B4DCB9C7E4E}">
      <dgm:prSet/>
      <dgm:spPr/>
      <dgm:t>
        <a:bodyPr/>
        <a:lstStyle/>
        <a:p>
          <a:endParaRPr lang="hu-HU"/>
        </a:p>
      </dgm:t>
    </dgm:pt>
    <dgm:pt modelId="{079E0FBA-37C5-4AA9-823A-06BBC5EEAD6A}" type="sibTrans" cxnId="{3E9616AA-DC8E-464C-8075-8B4DCB9C7E4E}">
      <dgm:prSet/>
      <dgm:spPr/>
      <dgm:t>
        <a:bodyPr/>
        <a:lstStyle/>
        <a:p>
          <a:endParaRPr lang="hu-HU"/>
        </a:p>
      </dgm:t>
    </dgm:pt>
    <dgm:pt modelId="{DDE9D938-74DB-4B4A-BFB1-2E717EFB85DB}">
      <dgm:prSet phldrT="[Szöveg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1600" dirty="0">
              <a:solidFill>
                <a:schemeClr val="accent4"/>
              </a:solidFill>
              <a:latin typeface="Fira Sans Condensed Light" panose="020B0403050000020004" pitchFamily="34" charset="0"/>
            </a:rPr>
            <a:t>Ákr.-</a:t>
          </a:r>
          <a:r>
            <a:rPr lang="hu-HU" sz="1600" dirty="0" err="1">
              <a:solidFill>
                <a:schemeClr val="accent4"/>
              </a:solidFill>
              <a:latin typeface="Fira Sans Condensed Light" panose="020B0403050000020004" pitchFamily="34" charset="0"/>
            </a:rPr>
            <a:t>hez</a:t>
          </a:r>
          <a:r>
            <a:rPr lang="hu-HU" sz="1600" dirty="0">
              <a:solidFill>
                <a:schemeClr val="accent4"/>
              </a:solidFill>
              <a:latin typeface="Fira Sans Condensed Light" panose="020B0403050000020004" pitchFamily="34" charset="0"/>
            </a:rPr>
            <a:t> képest speciális, kiegészítő rendelkezések</a:t>
          </a:r>
        </a:p>
      </dgm:t>
    </dgm:pt>
    <dgm:pt modelId="{D2533627-E345-4A7F-B443-2CBB5187D7EE}" type="parTrans" cxnId="{211B9F2C-3B04-40A4-A9A5-16C4BD6F23C8}">
      <dgm:prSet/>
      <dgm:spPr/>
      <dgm:t>
        <a:bodyPr/>
        <a:lstStyle/>
        <a:p>
          <a:endParaRPr lang="hu-HU"/>
        </a:p>
      </dgm:t>
    </dgm:pt>
    <dgm:pt modelId="{320CC838-7C8D-46E0-A554-041CBE2D8E13}" type="sibTrans" cxnId="{211B9F2C-3B04-40A4-A9A5-16C4BD6F23C8}">
      <dgm:prSet/>
      <dgm:spPr/>
      <dgm:t>
        <a:bodyPr/>
        <a:lstStyle/>
        <a:p>
          <a:endParaRPr lang="hu-HU"/>
        </a:p>
      </dgm:t>
    </dgm:pt>
    <dgm:pt modelId="{960B9F3C-2F72-4A08-AC53-A091F01D686A}">
      <dgm:prSet phldrT="[Szöveg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1600" dirty="0">
              <a:solidFill>
                <a:schemeClr val="accent4"/>
              </a:solidFill>
              <a:latin typeface="Fira Sans Condensed Light" panose="020B0403050000020004" pitchFamily="34" charset="0"/>
            </a:rPr>
            <a:t>kötelező jogi képviselet</a:t>
          </a:r>
        </a:p>
      </dgm:t>
    </dgm:pt>
    <dgm:pt modelId="{3F20B4B0-DBF5-49E1-A184-98BF300B197E}" type="parTrans" cxnId="{B3D00E71-C1B5-4F17-9E51-A061D51DA0AB}">
      <dgm:prSet/>
      <dgm:spPr/>
      <dgm:t>
        <a:bodyPr/>
        <a:lstStyle/>
        <a:p>
          <a:endParaRPr lang="hu-HU"/>
        </a:p>
      </dgm:t>
    </dgm:pt>
    <dgm:pt modelId="{30488264-8F70-4B07-8B01-06BFA8D5E172}" type="sibTrans" cxnId="{B3D00E71-C1B5-4F17-9E51-A061D51DA0AB}">
      <dgm:prSet/>
      <dgm:spPr/>
      <dgm:t>
        <a:bodyPr/>
        <a:lstStyle/>
        <a:p>
          <a:endParaRPr lang="hu-HU"/>
        </a:p>
      </dgm:t>
    </dgm:pt>
    <dgm:pt modelId="{3EB86D87-2F92-455F-B069-606AF197FEBF}">
      <dgm:prSet phldrT="[Szöveg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1600" dirty="0">
              <a:solidFill>
                <a:schemeClr val="accent4"/>
              </a:solidFill>
              <a:latin typeface="Fira Sans Condensed Light" panose="020B0403050000020004" pitchFamily="34" charset="0"/>
            </a:rPr>
            <a:t>pl.: speciális jogorvoslati eszköz: bejegyzés helyesbítése</a:t>
          </a:r>
        </a:p>
      </dgm:t>
    </dgm:pt>
    <dgm:pt modelId="{98EA9A03-F319-4298-A921-A9E239695025}" type="parTrans" cxnId="{A59D4DFA-1061-46FB-8C8F-AF7E5CA5C788}">
      <dgm:prSet/>
      <dgm:spPr/>
      <dgm:t>
        <a:bodyPr/>
        <a:lstStyle/>
        <a:p>
          <a:endParaRPr lang="hu-HU"/>
        </a:p>
      </dgm:t>
    </dgm:pt>
    <dgm:pt modelId="{F05F11C0-72C0-408B-8CD2-D5B6F63A8288}" type="sibTrans" cxnId="{A59D4DFA-1061-46FB-8C8F-AF7E5CA5C788}">
      <dgm:prSet/>
      <dgm:spPr/>
      <dgm:t>
        <a:bodyPr/>
        <a:lstStyle/>
        <a:p>
          <a:endParaRPr lang="hu-HU"/>
        </a:p>
      </dgm:t>
    </dgm:pt>
    <dgm:pt modelId="{9E60C491-5446-4BCD-9EE2-D94531FF1CEB}" type="pres">
      <dgm:prSet presAssocID="{86E20AD5-A89E-4DD1-BDB9-414365BA9F7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106ADAE-45E0-42C7-9C1C-E4A2880D1137}" type="pres">
      <dgm:prSet presAssocID="{86E20AD5-A89E-4DD1-BDB9-414365BA9F79}" presName="dummyMaxCanvas" presStyleCnt="0"/>
      <dgm:spPr/>
    </dgm:pt>
    <dgm:pt modelId="{0741B384-E37B-452A-A2AC-99AE142A8C6C}" type="pres">
      <dgm:prSet presAssocID="{86E20AD5-A89E-4DD1-BDB9-414365BA9F79}" presName="parentComposite" presStyleCnt="0"/>
      <dgm:spPr/>
    </dgm:pt>
    <dgm:pt modelId="{A610CB6B-47D2-4C55-A0F4-51BF328391E5}" type="pres">
      <dgm:prSet presAssocID="{86E20AD5-A89E-4DD1-BDB9-414365BA9F79}" presName="parent1" presStyleLbl="alignAccFollowNode1" presStyleIdx="0" presStyleCnt="4" custLinFactX="-43885" custLinFactY="166790" custLinFactNeighborX="-100000" custLinFactNeighborY="200000">
        <dgm:presLayoutVars>
          <dgm:chMax val="4"/>
        </dgm:presLayoutVars>
      </dgm:prSet>
      <dgm:spPr/>
      <dgm:t>
        <a:bodyPr/>
        <a:lstStyle/>
        <a:p>
          <a:endParaRPr lang="hu-HU"/>
        </a:p>
      </dgm:t>
    </dgm:pt>
    <dgm:pt modelId="{6CACF0F0-C36D-4361-9B46-7FB5286246EF}" type="pres">
      <dgm:prSet presAssocID="{86E20AD5-A89E-4DD1-BDB9-414365BA9F79}" presName="parent2" presStyleLbl="alignAccFollowNode1" presStyleIdx="1" presStyleCnt="4" custLinFactX="47980" custLinFactY="168880" custLinFactNeighborX="100000" custLinFactNeighborY="200000">
        <dgm:presLayoutVars>
          <dgm:chMax val="4"/>
        </dgm:presLayoutVars>
      </dgm:prSet>
      <dgm:spPr/>
      <dgm:t>
        <a:bodyPr/>
        <a:lstStyle/>
        <a:p>
          <a:endParaRPr lang="hu-HU"/>
        </a:p>
      </dgm:t>
    </dgm:pt>
    <dgm:pt modelId="{FE5E727F-59C7-4065-8F4C-0FCCE8FDCAE9}" type="pres">
      <dgm:prSet presAssocID="{86E20AD5-A89E-4DD1-BDB9-414365BA9F79}" presName="childrenComposite" presStyleCnt="0"/>
      <dgm:spPr/>
    </dgm:pt>
    <dgm:pt modelId="{9C5F0235-DBFD-4947-830B-3D0FD75AB0B5}" type="pres">
      <dgm:prSet presAssocID="{86E20AD5-A89E-4DD1-BDB9-414365BA9F79}" presName="dummyMaxCanvas_ChildArea" presStyleCnt="0"/>
      <dgm:spPr/>
    </dgm:pt>
    <dgm:pt modelId="{0044BF92-ADD7-498C-AD67-127D92B7FF38}" type="pres">
      <dgm:prSet presAssocID="{86E20AD5-A89E-4DD1-BDB9-414365BA9F79}" presName="fulcrum" presStyleLbl="alignAccFollowNode1" presStyleIdx="2" presStyleCnt="4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</dgm:pt>
    <dgm:pt modelId="{232E0FBC-9418-4D30-9726-B79BDC1553C6}" type="pres">
      <dgm:prSet presAssocID="{86E20AD5-A89E-4DD1-BDB9-414365BA9F79}" presName="balance_23" presStyleLbl="alignAccFollowNode1" presStyleIdx="3" presStyleCnt="4">
        <dgm:presLayoutVars>
          <dgm:bulletEnabled val="1"/>
        </dgm:presLayoutVars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</dgm:pt>
    <dgm:pt modelId="{208BA9AA-4013-4531-8F71-234F1735832D}" type="pres">
      <dgm:prSet presAssocID="{86E20AD5-A89E-4DD1-BDB9-414365BA9F79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1E40742-94C6-4A73-96EC-57CF8990CAF4}" type="pres">
      <dgm:prSet presAssocID="{86E20AD5-A89E-4DD1-BDB9-414365BA9F79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8878837-1364-470F-9C0C-F2D6A790B469}" type="pres">
      <dgm:prSet presAssocID="{86E20AD5-A89E-4DD1-BDB9-414365BA9F79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9301487-9160-4BFE-9161-8F1238C8B0A8}" type="pres">
      <dgm:prSet presAssocID="{86E20AD5-A89E-4DD1-BDB9-414365BA9F79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415777-DEAB-48B6-BC49-D5E4AD94F557}" type="pres">
      <dgm:prSet presAssocID="{86E20AD5-A89E-4DD1-BDB9-414365BA9F79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78454F9-3FBF-4571-A523-E4182F7AD4FB}" type="presOf" srcId="{DDE9D938-74DB-4B4A-BFB1-2E717EFB85DB}" destId="{208BA9AA-4013-4531-8F71-234F1735832D}" srcOrd="0" destOrd="0" presId="urn:microsoft.com/office/officeart/2005/8/layout/balance1"/>
    <dgm:cxn modelId="{A59D4DFA-1061-46FB-8C8F-AF7E5CA5C788}" srcId="{5427EBB2-A79A-4AB5-9366-1489C570384B}" destId="{3EB86D87-2F92-455F-B069-606AF197FEBF}" srcOrd="2" destOrd="0" parTransId="{98EA9A03-F319-4298-A921-A9E239695025}" sibTransId="{F05F11C0-72C0-408B-8CD2-D5B6F63A8288}"/>
    <dgm:cxn modelId="{01B8846E-B767-4E68-9659-117E7BBB7594}" srcId="{07DB16FD-7409-4F39-A1C5-852F6375113C}" destId="{3CD24839-CBF9-48F8-A164-2006E54525F7}" srcOrd="0" destOrd="0" parTransId="{307A731D-241E-4C11-906A-F58042297250}" sibTransId="{4D8DB1EA-E4F8-47E1-803D-C54F306DD672}"/>
    <dgm:cxn modelId="{211B9F2C-3B04-40A4-A9A5-16C4BD6F23C8}" srcId="{5427EBB2-A79A-4AB5-9366-1489C570384B}" destId="{DDE9D938-74DB-4B4A-BFB1-2E717EFB85DB}" srcOrd="0" destOrd="0" parTransId="{D2533627-E345-4A7F-B443-2CBB5187D7EE}" sibTransId="{320CC838-7C8D-46E0-A554-041CBE2D8E13}"/>
    <dgm:cxn modelId="{8CED8F67-46BA-4FC8-ACF3-231CCCC17201}" type="presOf" srcId="{5427EBB2-A79A-4AB5-9366-1489C570384B}" destId="{6CACF0F0-C36D-4361-9B46-7FB5286246EF}" srcOrd="0" destOrd="0" presId="urn:microsoft.com/office/officeart/2005/8/layout/balance1"/>
    <dgm:cxn modelId="{ED276D72-CB42-4E68-88BF-5A9BE5019C68}" type="presOf" srcId="{E0C52151-278E-485E-A54F-4C7AE8D8B2A1}" destId="{61415777-DEAB-48B6-BC49-D5E4AD94F557}" srcOrd="0" destOrd="0" presId="urn:microsoft.com/office/officeart/2005/8/layout/balance1"/>
    <dgm:cxn modelId="{70C7B6C8-36C4-4A17-AC3B-33128C96A6E6}" type="presOf" srcId="{86E20AD5-A89E-4DD1-BDB9-414365BA9F79}" destId="{9E60C491-5446-4BCD-9EE2-D94531FF1CEB}" srcOrd="0" destOrd="0" presId="urn:microsoft.com/office/officeart/2005/8/layout/balance1"/>
    <dgm:cxn modelId="{B3D00E71-C1B5-4F17-9E51-A061D51DA0AB}" srcId="{5427EBB2-A79A-4AB5-9366-1489C570384B}" destId="{960B9F3C-2F72-4A08-AC53-A091F01D686A}" srcOrd="1" destOrd="0" parTransId="{3F20B4B0-DBF5-49E1-A184-98BF300B197E}" sibTransId="{30488264-8F70-4B07-8B01-06BFA8D5E172}"/>
    <dgm:cxn modelId="{081E2A31-82A1-4AEE-AF47-4D762D83CC34}" srcId="{86E20AD5-A89E-4DD1-BDB9-414365BA9F79}" destId="{07DB16FD-7409-4F39-A1C5-852F6375113C}" srcOrd="0" destOrd="0" parTransId="{5431F37E-115F-4C7C-A6A9-FFA768FCBDDA}" sibTransId="{27C8F719-B165-48E9-9DEA-8AB89F52E0F8}"/>
    <dgm:cxn modelId="{C48DDD96-023C-473F-8834-792F9403CE35}" type="presOf" srcId="{960B9F3C-2F72-4A08-AC53-A091F01D686A}" destId="{A1E40742-94C6-4A73-96EC-57CF8990CAF4}" srcOrd="0" destOrd="0" presId="urn:microsoft.com/office/officeart/2005/8/layout/balance1"/>
    <dgm:cxn modelId="{3F40C781-0E97-4770-BDCC-CA0E608B7861}" srcId="{07DB16FD-7409-4F39-A1C5-852F6375113C}" destId="{E0C52151-278E-485E-A54F-4C7AE8D8B2A1}" srcOrd="1" destOrd="0" parTransId="{2D322043-2C49-433A-8FA4-4A98715C4B08}" sibTransId="{6581CB80-825A-4F8F-99BA-DCAF97D4CE26}"/>
    <dgm:cxn modelId="{3E9616AA-DC8E-464C-8075-8B4DCB9C7E4E}" srcId="{86E20AD5-A89E-4DD1-BDB9-414365BA9F79}" destId="{5427EBB2-A79A-4AB5-9366-1489C570384B}" srcOrd="1" destOrd="0" parTransId="{14887FD9-F844-4E9D-9F94-F91C586E2188}" sibTransId="{079E0FBA-37C5-4AA9-823A-06BBC5EEAD6A}"/>
    <dgm:cxn modelId="{CD860101-2BDC-4DB1-992E-86C7A07B3E4D}" type="presOf" srcId="{07DB16FD-7409-4F39-A1C5-852F6375113C}" destId="{A610CB6B-47D2-4C55-A0F4-51BF328391E5}" srcOrd="0" destOrd="0" presId="urn:microsoft.com/office/officeart/2005/8/layout/balance1"/>
    <dgm:cxn modelId="{A4757529-1A6A-4A45-BCD0-5611C99D53CF}" type="presOf" srcId="{3EB86D87-2F92-455F-B069-606AF197FEBF}" destId="{18878837-1364-470F-9C0C-F2D6A790B469}" srcOrd="0" destOrd="0" presId="urn:microsoft.com/office/officeart/2005/8/layout/balance1"/>
    <dgm:cxn modelId="{75A17E89-A91E-43B3-8E8D-62D35C4DCEE3}" type="presOf" srcId="{3CD24839-CBF9-48F8-A164-2006E54525F7}" destId="{D9301487-9160-4BFE-9161-8F1238C8B0A8}" srcOrd="0" destOrd="0" presId="urn:microsoft.com/office/officeart/2005/8/layout/balance1"/>
    <dgm:cxn modelId="{4DDEBC97-0A7D-4F28-BFDA-A5B608595E6B}" type="presParOf" srcId="{9E60C491-5446-4BCD-9EE2-D94531FF1CEB}" destId="{0106ADAE-45E0-42C7-9C1C-E4A2880D1137}" srcOrd="0" destOrd="0" presId="urn:microsoft.com/office/officeart/2005/8/layout/balance1"/>
    <dgm:cxn modelId="{B3A9A58C-56AA-4D54-98EA-5CF5C8CED58C}" type="presParOf" srcId="{9E60C491-5446-4BCD-9EE2-D94531FF1CEB}" destId="{0741B384-E37B-452A-A2AC-99AE142A8C6C}" srcOrd="1" destOrd="0" presId="urn:microsoft.com/office/officeart/2005/8/layout/balance1"/>
    <dgm:cxn modelId="{79DD0BD6-01A5-45D3-ACC2-2716DAF9B177}" type="presParOf" srcId="{0741B384-E37B-452A-A2AC-99AE142A8C6C}" destId="{A610CB6B-47D2-4C55-A0F4-51BF328391E5}" srcOrd="0" destOrd="0" presId="urn:microsoft.com/office/officeart/2005/8/layout/balance1"/>
    <dgm:cxn modelId="{A3C2F00B-9574-4B69-B60F-9BE07BAAC22D}" type="presParOf" srcId="{0741B384-E37B-452A-A2AC-99AE142A8C6C}" destId="{6CACF0F0-C36D-4361-9B46-7FB5286246EF}" srcOrd="1" destOrd="0" presId="urn:microsoft.com/office/officeart/2005/8/layout/balance1"/>
    <dgm:cxn modelId="{8D58E645-6E0F-4CF5-99B9-4823ACD99333}" type="presParOf" srcId="{9E60C491-5446-4BCD-9EE2-D94531FF1CEB}" destId="{FE5E727F-59C7-4065-8F4C-0FCCE8FDCAE9}" srcOrd="2" destOrd="0" presId="urn:microsoft.com/office/officeart/2005/8/layout/balance1"/>
    <dgm:cxn modelId="{93DF5913-5284-47D8-BE6F-149F754100C0}" type="presParOf" srcId="{FE5E727F-59C7-4065-8F4C-0FCCE8FDCAE9}" destId="{9C5F0235-DBFD-4947-830B-3D0FD75AB0B5}" srcOrd="0" destOrd="0" presId="urn:microsoft.com/office/officeart/2005/8/layout/balance1"/>
    <dgm:cxn modelId="{376E018D-FF50-4D84-A79A-889475A30FD0}" type="presParOf" srcId="{FE5E727F-59C7-4065-8F4C-0FCCE8FDCAE9}" destId="{0044BF92-ADD7-498C-AD67-127D92B7FF38}" srcOrd="1" destOrd="0" presId="urn:microsoft.com/office/officeart/2005/8/layout/balance1"/>
    <dgm:cxn modelId="{3FDEBF27-D0FB-4860-81E7-C899E1812316}" type="presParOf" srcId="{FE5E727F-59C7-4065-8F4C-0FCCE8FDCAE9}" destId="{232E0FBC-9418-4D30-9726-B79BDC1553C6}" srcOrd="2" destOrd="0" presId="urn:microsoft.com/office/officeart/2005/8/layout/balance1"/>
    <dgm:cxn modelId="{D21D56FF-0509-448F-BE04-46221410E39A}" type="presParOf" srcId="{FE5E727F-59C7-4065-8F4C-0FCCE8FDCAE9}" destId="{208BA9AA-4013-4531-8F71-234F1735832D}" srcOrd="3" destOrd="0" presId="urn:microsoft.com/office/officeart/2005/8/layout/balance1"/>
    <dgm:cxn modelId="{6CF147A7-9EEC-4039-9686-C0C88A5AABEA}" type="presParOf" srcId="{FE5E727F-59C7-4065-8F4C-0FCCE8FDCAE9}" destId="{A1E40742-94C6-4A73-96EC-57CF8990CAF4}" srcOrd="4" destOrd="0" presId="urn:microsoft.com/office/officeart/2005/8/layout/balance1"/>
    <dgm:cxn modelId="{6B2C0828-C6A9-4ABA-9119-204208055AC6}" type="presParOf" srcId="{FE5E727F-59C7-4065-8F4C-0FCCE8FDCAE9}" destId="{18878837-1364-470F-9C0C-F2D6A790B469}" srcOrd="5" destOrd="0" presId="urn:microsoft.com/office/officeart/2005/8/layout/balance1"/>
    <dgm:cxn modelId="{4936464C-D961-47C7-BE2B-CD59E04A9E19}" type="presParOf" srcId="{FE5E727F-59C7-4065-8F4C-0FCCE8FDCAE9}" destId="{D9301487-9160-4BFE-9161-8F1238C8B0A8}" srcOrd="6" destOrd="0" presId="urn:microsoft.com/office/officeart/2005/8/layout/balance1"/>
    <dgm:cxn modelId="{F345D092-52A2-4C28-9255-623E820FE242}" type="presParOf" srcId="{FE5E727F-59C7-4065-8F4C-0FCCE8FDCAE9}" destId="{61415777-DEAB-48B6-BC49-D5E4AD94F557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F8713-F561-4763-AABC-BEC6BBA3D2D6}">
      <dsp:nvSpPr>
        <dsp:cNvPr id="0" name=""/>
        <dsp:cNvSpPr/>
      </dsp:nvSpPr>
      <dsp:spPr>
        <a:xfrm>
          <a:off x="1443275" y="266803"/>
          <a:ext cx="3348990" cy="1046559"/>
        </a:xfrm>
        <a:prstGeom prst="rect">
          <a:avLst/>
        </a:prstGeom>
        <a:solidFill>
          <a:schemeClr val="accent4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87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>
              <a:latin typeface="Fira Sans Condensed Light" panose="020B0403050000020004" pitchFamily="34" charset="0"/>
            </a:rPr>
            <a:t>elektronikus ügyintézés</a:t>
          </a:r>
        </a:p>
      </dsp:txBody>
      <dsp:txXfrm>
        <a:off x="1443275" y="266803"/>
        <a:ext cx="3348990" cy="1046559"/>
      </dsp:txXfrm>
    </dsp:sp>
    <dsp:sp modelId="{B14E0AEE-72BC-4EEA-ACE3-1F0BEB20F7BC}">
      <dsp:nvSpPr>
        <dsp:cNvPr id="0" name=""/>
        <dsp:cNvSpPr/>
      </dsp:nvSpPr>
      <dsp:spPr>
        <a:xfrm>
          <a:off x="1303734" y="115633"/>
          <a:ext cx="732591" cy="1098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6D0332-A56B-445C-A4F7-E44CA59810C2}">
      <dsp:nvSpPr>
        <dsp:cNvPr id="0" name=""/>
        <dsp:cNvSpPr/>
      </dsp:nvSpPr>
      <dsp:spPr>
        <a:xfrm>
          <a:off x="1443275" y="1584305"/>
          <a:ext cx="3348990" cy="1046559"/>
        </a:xfrm>
        <a:prstGeom prst="rect">
          <a:avLst/>
        </a:prstGeom>
        <a:solidFill>
          <a:schemeClr val="accent4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87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>
              <a:latin typeface="Fira Sans Condensed Light" panose="020B0403050000020004" pitchFamily="34" charset="0"/>
            </a:rPr>
            <a:t>az ingatlan-nyilvántartás összekapcsolható lesz más közhiteles elektronikus nyilvántartással</a:t>
          </a:r>
        </a:p>
      </dsp:txBody>
      <dsp:txXfrm>
        <a:off x="1443275" y="1584305"/>
        <a:ext cx="3348990" cy="1046559"/>
      </dsp:txXfrm>
    </dsp:sp>
    <dsp:sp modelId="{749CE7E5-3E56-4847-B9B6-6D9C43C52D53}">
      <dsp:nvSpPr>
        <dsp:cNvPr id="0" name=""/>
        <dsp:cNvSpPr/>
      </dsp:nvSpPr>
      <dsp:spPr>
        <a:xfrm>
          <a:off x="1303734" y="1433135"/>
          <a:ext cx="732591" cy="109888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25427D-DADE-49B7-B038-E093BBFB7B37}">
      <dsp:nvSpPr>
        <dsp:cNvPr id="0" name=""/>
        <dsp:cNvSpPr/>
      </dsp:nvSpPr>
      <dsp:spPr>
        <a:xfrm>
          <a:off x="1443275" y="2901807"/>
          <a:ext cx="3348990" cy="1046559"/>
        </a:xfrm>
        <a:prstGeom prst="rect">
          <a:avLst/>
        </a:prstGeom>
        <a:solidFill>
          <a:schemeClr val="accent4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87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>
              <a:latin typeface="Fira Sans Condensed Light" panose="020B0403050000020004" pitchFamily="34" charset="0"/>
            </a:rPr>
            <a:t>ingatlan-nyilvántartás </a:t>
          </a:r>
          <a:r>
            <a:rPr lang="hu-HU" sz="1600" kern="1200" dirty="0">
              <a:latin typeface="Fira Sans Condensed Light" panose="020B0403050000020004" pitchFamily="34" charset="0"/>
              <a:sym typeface="Wingdings" panose="05000000000000000000" pitchFamily="2" charset="2"/>
            </a:rPr>
            <a:t> á</a:t>
          </a:r>
          <a:r>
            <a:rPr lang="hu-HU" sz="1600" kern="1200" dirty="0">
              <a:latin typeface="Fira Sans Condensed Light" panose="020B0403050000020004" pitchFamily="34" charset="0"/>
            </a:rPr>
            <a:t>ttekinthető, teljes körű és naprakész</a:t>
          </a:r>
        </a:p>
      </dsp:txBody>
      <dsp:txXfrm>
        <a:off x="1443275" y="2901807"/>
        <a:ext cx="3348990" cy="1046559"/>
      </dsp:txXfrm>
    </dsp:sp>
    <dsp:sp modelId="{D14EAF01-6A69-4530-93BB-ABB2AA38DC3A}">
      <dsp:nvSpPr>
        <dsp:cNvPr id="0" name=""/>
        <dsp:cNvSpPr/>
      </dsp:nvSpPr>
      <dsp:spPr>
        <a:xfrm>
          <a:off x="1303734" y="2750637"/>
          <a:ext cx="732591" cy="1098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F8713-F561-4763-AABC-BEC6BBA3D2D6}">
      <dsp:nvSpPr>
        <dsp:cNvPr id="0" name=""/>
        <dsp:cNvSpPr/>
      </dsp:nvSpPr>
      <dsp:spPr>
        <a:xfrm>
          <a:off x="1443275" y="266803"/>
          <a:ext cx="3348990" cy="1046559"/>
        </a:xfrm>
        <a:prstGeom prst="rect">
          <a:avLst/>
        </a:prstGeom>
        <a:solidFill>
          <a:schemeClr val="accent4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87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>
              <a:latin typeface="Fira Sans Condensed Light" panose="020B0403050000020004" pitchFamily="34" charset="0"/>
            </a:rPr>
            <a:t>kódexjelleg</a:t>
          </a:r>
        </a:p>
      </dsp:txBody>
      <dsp:txXfrm>
        <a:off x="1443275" y="266803"/>
        <a:ext cx="3348990" cy="1046559"/>
      </dsp:txXfrm>
    </dsp:sp>
    <dsp:sp modelId="{B14E0AEE-72BC-4EEA-ACE3-1F0BEB20F7BC}">
      <dsp:nvSpPr>
        <dsp:cNvPr id="0" name=""/>
        <dsp:cNvSpPr/>
      </dsp:nvSpPr>
      <dsp:spPr>
        <a:xfrm>
          <a:off x="1303734" y="115633"/>
          <a:ext cx="732591" cy="1098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6D0332-A56B-445C-A4F7-E44CA59810C2}">
      <dsp:nvSpPr>
        <dsp:cNvPr id="0" name=""/>
        <dsp:cNvSpPr/>
      </dsp:nvSpPr>
      <dsp:spPr>
        <a:xfrm>
          <a:off x="1443275" y="1584305"/>
          <a:ext cx="3348990" cy="1046559"/>
        </a:xfrm>
        <a:prstGeom prst="rect">
          <a:avLst/>
        </a:prstGeom>
        <a:solidFill>
          <a:schemeClr val="accent4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87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>
              <a:latin typeface="Fira Sans Condensed Light" panose="020B0403050000020004" pitchFamily="34" charset="0"/>
            </a:rPr>
            <a:t>az ingatlan-nyilvántartás-primátusa</a:t>
          </a:r>
        </a:p>
      </dsp:txBody>
      <dsp:txXfrm>
        <a:off x="1443275" y="1584305"/>
        <a:ext cx="3348990" cy="1046559"/>
      </dsp:txXfrm>
    </dsp:sp>
    <dsp:sp modelId="{749CE7E5-3E56-4847-B9B6-6D9C43C52D53}">
      <dsp:nvSpPr>
        <dsp:cNvPr id="0" name=""/>
        <dsp:cNvSpPr/>
      </dsp:nvSpPr>
      <dsp:spPr>
        <a:xfrm>
          <a:off x="1303734" y="1433135"/>
          <a:ext cx="732591" cy="109888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25427D-DADE-49B7-B038-E093BBFB7B37}">
      <dsp:nvSpPr>
        <dsp:cNvPr id="0" name=""/>
        <dsp:cNvSpPr/>
      </dsp:nvSpPr>
      <dsp:spPr>
        <a:xfrm>
          <a:off x="1443275" y="2901807"/>
          <a:ext cx="3348990" cy="1046559"/>
        </a:xfrm>
        <a:prstGeom prst="rect">
          <a:avLst/>
        </a:prstGeom>
        <a:solidFill>
          <a:schemeClr val="accent4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87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>
              <a:latin typeface="Fira Sans Condensed Light" panose="020B0403050000020004" pitchFamily="34" charset="0"/>
            </a:rPr>
            <a:t>automatikus döntéshozatal</a:t>
          </a:r>
        </a:p>
      </dsp:txBody>
      <dsp:txXfrm>
        <a:off x="1443275" y="2901807"/>
        <a:ext cx="3348990" cy="1046559"/>
      </dsp:txXfrm>
    </dsp:sp>
    <dsp:sp modelId="{D14EAF01-6A69-4530-93BB-ABB2AA38DC3A}">
      <dsp:nvSpPr>
        <dsp:cNvPr id="0" name=""/>
        <dsp:cNvSpPr/>
      </dsp:nvSpPr>
      <dsp:spPr>
        <a:xfrm>
          <a:off x="1303734" y="2750637"/>
          <a:ext cx="732591" cy="109888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0CB6B-47D2-4C55-A0F4-51BF328391E5}">
      <dsp:nvSpPr>
        <dsp:cNvPr id="0" name=""/>
        <dsp:cNvSpPr/>
      </dsp:nvSpPr>
      <dsp:spPr>
        <a:xfrm>
          <a:off x="0" y="3924926"/>
          <a:ext cx="1926134" cy="10700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800" b="1" kern="1200" dirty="0">
              <a:solidFill>
                <a:schemeClr val="accent4"/>
              </a:solidFill>
              <a:latin typeface="Fira Sans Condensed Light" panose="020B0403050000020004" pitchFamily="34" charset="0"/>
            </a:rPr>
            <a:t>Ákr.</a:t>
          </a:r>
        </a:p>
      </dsp:txBody>
      <dsp:txXfrm>
        <a:off x="31341" y="3956267"/>
        <a:ext cx="1863452" cy="1007392"/>
      </dsp:txXfrm>
    </dsp:sp>
    <dsp:sp modelId="{6CACF0F0-C36D-4361-9B46-7FB5286246EF}">
      <dsp:nvSpPr>
        <dsp:cNvPr id="0" name=""/>
        <dsp:cNvSpPr/>
      </dsp:nvSpPr>
      <dsp:spPr>
        <a:xfrm>
          <a:off x="7119624" y="3947291"/>
          <a:ext cx="1926134" cy="10700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800" b="1" kern="1200" dirty="0">
              <a:solidFill>
                <a:schemeClr val="accent4"/>
              </a:solidFill>
              <a:latin typeface="Fira Sans Condensed Light" panose="020B0403050000020004" pitchFamily="34" charset="0"/>
            </a:rPr>
            <a:t>új </a:t>
          </a:r>
          <a:r>
            <a:rPr lang="hu-HU" sz="3800" b="1" kern="1200" dirty="0" err="1">
              <a:solidFill>
                <a:schemeClr val="accent4"/>
              </a:solidFill>
              <a:latin typeface="Fira Sans Condensed Light" panose="020B0403050000020004" pitchFamily="34" charset="0"/>
            </a:rPr>
            <a:t>Inytv</a:t>
          </a:r>
          <a:r>
            <a:rPr lang="hu-HU" sz="3800" b="1" kern="1200" dirty="0">
              <a:solidFill>
                <a:schemeClr val="accent4"/>
              </a:solidFill>
              <a:latin typeface="Fira Sans Condensed Light" panose="020B0403050000020004" pitchFamily="34" charset="0"/>
            </a:rPr>
            <a:t>.</a:t>
          </a:r>
        </a:p>
      </dsp:txBody>
      <dsp:txXfrm>
        <a:off x="7150965" y="3978632"/>
        <a:ext cx="1863452" cy="1007392"/>
      </dsp:txXfrm>
    </dsp:sp>
    <dsp:sp modelId="{0044BF92-ADD7-498C-AD67-127D92B7FF38}">
      <dsp:nvSpPr>
        <dsp:cNvPr id="0" name=""/>
        <dsp:cNvSpPr/>
      </dsp:nvSpPr>
      <dsp:spPr>
        <a:xfrm>
          <a:off x="4121601" y="4547817"/>
          <a:ext cx="802555" cy="802555"/>
        </a:xfrm>
        <a:prstGeom prst="triangle">
          <a:avLst/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232E0FBC-9418-4D30-9726-B79BDC1553C6}">
      <dsp:nvSpPr>
        <dsp:cNvPr id="0" name=""/>
        <dsp:cNvSpPr/>
      </dsp:nvSpPr>
      <dsp:spPr>
        <a:xfrm rot="240000">
          <a:off x="2114476" y="4203912"/>
          <a:ext cx="4816806" cy="336823"/>
        </a:xfrm>
        <a:prstGeom prst="rect">
          <a:avLst/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208BA9AA-4013-4531-8F71-234F1735832D}">
      <dsp:nvSpPr>
        <dsp:cNvPr id="0" name=""/>
        <dsp:cNvSpPr/>
      </dsp:nvSpPr>
      <dsp:spPr>
        <a:xfrm rot="240000">
          <a:off x="5006550" y="3361770"/>
          <a:ext cx="1921860" cy="895390"/>
        </a:xfrm>
        <a:prstGeom prst="roundRect">
          <a:avLst/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>
              <a:solidFill>
                <a:schemeClr val="accent4"/>
              </a:solidFill>
              <a:latin typeface="Fira Sans Condensed Light" panose="020B0403050000020004" pitchFamily="34" charset="0"/>
            </a:rPr>
            <a:t>Ákr.-</a:t>
          </a:r>
          <a:r>
            <a:rPr lang="hu-HU" sz="1600" kern="1200" dirty="0" err="1">
              <a:solidFill>
                <a:schemeClr val="accent4"/>
              </a:solidFill>
              <a:latin typeface="Fira Sans Condensed Light" panose="020B0403050000020004" pitchFamily="34" charset="0"/>
            </a:rPr>
            <a:t>hez</a:t>
          </a:r>
          <a:r>
            <a:rPr lang="hu-HU" sz="1600" kern="1200" dirty="0">
              <a:solidFill>
                <a:schemeClr val="accent4"/>
              </a:solidFill>
              <a:latin typeface="Fira Sans Condensed Light" panose="020B0403050000020004" pitchFamily="34" charset="0"/>
            </a:rPr>
            <a:t> képest speciális, kiegészítő rendelkezések</a:t>
          </a:r>
        </a:p>
      </dsp:txBody>
      <dsp:txXfrm>
        <a:off x="5050259" y="3405479"/>
        <a:ext cx="1834442" cy="807972"/>
      </dsp:txXfrm>
    </dsp:sp>
    <dsp:sp modelId="{A1E40742-94C6-4A73-96EC-57CF8990CAF4}">
      <dsp:nvSpPr>
        <dsp:cNvPr id="0" name=""/>
        <dsp:cNvSpPr/>
      </dsp:nvSpPr>
      <dsp:spPr>
        <a:xfrm rot="240000">
          <a:off x="5076104" y="2398703"/>
          <a:ext cx="1921860" cy="895390"/>
        </a:xfrm>
        <a:prstGeom prst="roundRect">
          <a:avLst/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>
              <a:solidFill>
                <a:schemeClr val="accent4"/>
              </a:solidFill>
              <a:latin typeface="Fira Sans Condensed Light" panose="020B0403050000020004" pitchFamily="34" charset="0"/>
            </a:rPr>
            <a:t>kötelező jogi képviselet</a:t>
          </a:r>
        </a:p>
      </dsp:txBody>
      <dsp:txXfrm>
        <a:off x="5119813" y="2442412"/>
        <a:ext cx="1834442" cy="807972"/>
      </dsp:txXfrm>
    </dsp:sp>
    <dsp:sp modelId="{18878837-1364-470F-9C0C-F2D6A790B469}">
      <dsp:nvSpPr>
        <dsp:cNvPr id="0" name=""/>
        <dsp:cNvSpPr/>
      </dsp:nvSpPr>
      <dsp:spPr>
        <a:xfrm rot="240000">
          <a:off x="5145659" y="1457037"/>
          <a:ext cx="1921860" cy="895390"/>
        </a:xfrm>
        <a:prstGeom prst="roundRect">
          <a:avLst/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>
              <a:solidFill>
                <a:schemeClr val="accent4"/>
              </a:solidFill>
              <a:latin typeface="Fira Sans Condensed Light" panose="020B0403050000020004" pitchFamily="34" charset="0"/>
            </a:rPr>
            <a:t>pl.: speciális jogorvoslati eszköz: bejegyzés helyesbítése</a:t>
          </a:r>
        </a:p>
      </dsp:txBody>
      <dsp:txXfrm>
        <a:off x="5189368" y="1500746"/>
        <a:ext cx="1834442" cy="807972"/>
      </dsp:txXfrm>
    </dsp:sp>
    <dsp:sp modelId="{D9301487-9160-4BFE-9161-8F1238C8B0A8}">
      <dsp:nvSpPr>
        <dsp:cNvPr id="0" name=""/>
        <dsp:cNvSpPr/>
      </dsp:nvSpPr>
      <dsp:spPr>
        <a:xfrm rot="240000">
          <a:off x="2251107" y="3169156"/>
          <a:ext cx="1921860" cy="895390"/>
        </a:xfrm>
        <a:prstGeom prst="roundRect">
          <a:avLst/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>
              <a:solidFill>
                <a:schemeClr val="accent4"/>
              </a:solidFill>
              <a:latin typeface="Fira Sans Condensed Light" panose="020B0403050000020004" pitchFamily="34" charset="0"/>
            </a:rPr>
            <a:t>az eljárás keretét teremti meg</a:t>
          </a:r>
        </a:p>
      </dsp:txBody>
      <dsp:txXfrm>
        <a:off x="2294816" y="3212865"/>
        <a:ext cx="1834442" cy="807972"/>
      </dsp:txXfrm>
    </dsp:sp>
    <dsp:sp modelId="{61415777-DEAB-48B6-BC49-D5E4AD94F557}">
      <dsp:nvSpPr>
        <dsp:cNvPr id="0" name=""/>
        <dsp:cNvSpPr/>
      </dsp:nvSpPr>
      <dsp:spPr>
        <a:xfrm rot="240000">
          <a:off x="2320662" y="2206089"/>
          <a:ext cx="1921860" cy="895390"/>
        </a:xfrm>
        <a:prstGeom prst="roundRect">
          <a:avLst/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>
              <a:solidFill>
                <a:schemeClr val="accent4"/>
              </a:solidFill>
              <a:latin typeface="Fira Sans Condensed Light" panose="020B0403050000020004" pitchFamily="34" charset="0"/>
            </a:rPr>
            <a:t>lehetőség biztosítása a képviselet igénybevételére</a:t>
          </a:r>
        </a:p>
      </dsp:txBody>
      <dsp:txXfrm>
        <a:off x="2364371" y="2249798"/>
        <a:ext cx="1834442" cy="807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08a6ee8a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08a6ee8a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08a6ee8a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08a6ee8a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08a6ee8a1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08a6ee8a1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08a6ee8a1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08a6ee8a1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65abef0139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65abef0139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08a6ee8a1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08a6ee8a1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1139150"/>
            <a:ext cx="4404000" cy="25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7200"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585075"/>
            <a:ext cx="33849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Advent Pro Light"/>
                <a:ea typeface="Advent Pro Light"/>
                <a:cs typeface="Advent Pro Light"/>
                <a:sym typeface="Advent Pr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>
            <a:spLocks noGrp="1"/>
          </p:cNvSpPr>
          <p:nvPr>
            <p:ph type="title"/>
          </p:nvPr>
        </p:nvSpPr>
        <p:spPr>
          <a:xfrm>
            <a:off x="720100" y="1706850"/>
            <a:ext cx="2759700" cy="17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title"/>
          </p:nvPr>
        </p:nvSpPr>
        <p:spPr>
          <a:xfrm>
            <a:off x="1511713" y="1452625"/>
            <a:ext cx="23391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ubTitle" idx="1"/>
          </p:nvPr>
        </p:nvSpPr>
        <p:spPr>
          <a:xfrm>
            <a:off x="1511712" y="1779575"/>
            <a:ext cx="23391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title" idx="2"/>
          </p:nvPr>
        </p:nvSpPr>
        <p:spPr>
          <a:xfrm>
            <a:off x="4845487" y="1455263"/>
            <a:ext cx="23391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72000"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subTitle" idx="3"/>
          </p:nvPr>
        </p:nvSpPr>
        <p:spPr>
          <a:xfrm>
            <a:off x="4845487" y="1782238"/>
            <a:ext cx="23391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title" idx="4"/>
          </p:nvPr>
        </p:nvSpPr>
        <p:spPr>
          <a:xfrm>
            <a:off x="2768313" y="2877450"/>
            <a:ext cx="23391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ubTitle" idx="5"/>
          </p:nvPr>
        </p:nvSpPr>
        <p:spPr>
          <a:xfrm>
            <a:off x="2768312" y="3204400"/>
            <a:ext cx="23391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title" idx="6"/>
          </p:nvPr>
        </p:nvSpPr>
        <p:spPr>
          <a:xfrm>
            <a:off x="6100575" y="2878082"/>
            <a:ext cx="23391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72000"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ubTitle" idx="7"/>
          </p:nvPr>
        </p:nvSpPr>
        <p:spPr>
          <a:xfrm>
            <a:off x="6100575" y="3205057"/>
            <a:ext cx="23391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title" idx="8" hasCustomPrompt="1"/>
          </p:nvPr>
        </p:nvSpPr>
        <p:spPr>
          <a:xfrm>
            <a:off x="1959337" y="3164300"/>
            <a:ext cx="6000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1" name="Google Shape;51;p14"/>
          <p:cNvSpPr txBox="1">
            <a:spLocks noGrp="1"/>
          </p:cNvSpPr>
          <p:nvPr>
            <p:ph type="title" idx="9" hasCustomPrompt="1"/>
          </p:nvPr>
        </p:nvSpPr>
        <p:spPr>
          <a:xfrm>
            <a:off x="704337" y="1730350"/>
            <a:ext cx="6000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2" name="Google Shape;52;p14"/>
          <p:cNvSpPr txBox="1">
            <a:spLocks noGrp="1"/>
          </p:cNvSpPr>
          <p:nvPr>
            <p:ph type="title" idx="13" hasCustomPrompt="1"/>
          </p:nvPr>
        </p:nvSpPr>
        <p:spPr>
          <a:xfrm>
            <a:off x="5304000" y="3183632"/>
            <a:ext cx="6000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14" hasCustomPrompt="1"/>
          </p:nvPr>
        </p:nvSpPr>
        <p:spPr>
          <a:xfrm>
            <a:off x="4048912" y="1719213"/>
            <a:ext cx="6000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subTitle" idx="1"/>
          </p:nvPr>
        </p:nvSpPr>
        <p:spPr>
          <a:xfrm>
            <a:off x="1725925" y="1894325"/>
            <a:ext cx="2208600" cy="7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2"/>
          </p:nvPr>
        </p:nvSpPr>
        <p:spPr>
          <a:xfrm>
            <a:off x="5803499" y="1894325"/>
            <a:ext cx="2208600" cy="7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ubTitle" idx="3"/>
          </p:nvPr>
        </p:nvSpPr>
        <p:spPr>
          <a:xfrm>
            <a:off x="1725925" y="3491450"/>
            <a:ext cx="2208600" cy="7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ubTitle" idx="4"/>
          </p:nvPr>
        </p:nvSpPr>
        <p:spPr>
          <a:xfrm>
            <a:off x="5803499" y="3491450"/>
            <a:ext cx="2208600" cy="7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subTitle" idx="1"/>
          </p:nvPr>
        </p:nvSpPr>
        <p:spPr>
          <a:xfrm>
            <a:off x="969788" y="2630150"/>
            <a:ext cx="2213100" cy="10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ubTitle" idx="2"/>
          </p:nvPr>
        </p:nvSpPr>
        <p:spPr>
          <a:xfrm>
            <a:off x="5961113" y="2630150"/>
            <a:ext cx="2213100" cy="10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ubTitle" idx="3"/>
          </p:nvPr>
        </p:nvSpPr>
        <p:spPr>
          <a:xfrm>
            <a:off x="3465013" y="2630150"/>
            <a:ext cx="2213100" cy="10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960113" y="3723950"/>
            <a:ext cx="1539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title" idx="4"/>
          </p:nvPr>
        </p:nvSpPr>
        <p:spPr>
          <a:xfrm>
            <a:off x="6628688" y="3723950"/>
            <a:ext cx="1539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title" idx="5"/>
          </p:nvPr>
        </p:nvSpPr>
        <p:spPr>
          <a:xfrm>
            <a:off x="3805336" y="3723950"/>
            <a:ext cx="1539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 idx="6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916225" y="244381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ubTitle" idx="1"/>
          </p:nvPr>
        </p:nvSpPr>
        <p:spPr>
          <a:xfrm>
            <a:off x="786275" y="1909450"/>
            <a:ext cx="2101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title" idx="2"/>
          </p:nvPr>
        </p:nvSpPr>
        <p:spPr>
          <a:xfrm>
            <a:off x="6298374" y="244381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ubTitle" idx="3"/>
          </p:nvPr>
        </p:nvSpPr>
        <p:spPr>
          <a:xfrm>
            <a:off x="6080425" y="1909450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title" idx="4"/>
          </p:nvPr>
        </p:nvSpPr>
        <p:spPr>
          <a:xfrm>
            <a:off x="3607299" y="387276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ubTitle" idx="5"/>
          </p:nvPr>
        </p:nvSpPr>
        <p:spPr>
          <a:xfrm>
            <a:off x="3389350" y="3332250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 idx="6"/>
          </p:nvPr>
        </p:nvSpPr>
        <p:spPr>
          <a:xfrm>
            <a:off x="3607299" y="244381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7"/>
          </p:nvPr>
        </p:nvSpPr>
        <p:spPr>
          <a:xfrm>
            <a:off x="3389350" y="1909450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title" idx="8"/>
          </p:nvPr>
        </p:nvSpPr>
        <p:spPr>
          <a:xfrm>
            <a:off x="916225" y="387276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9"/>
          </p:nvPr>
        </p:nvSpPr>
        <p:spPr>
          <a:xfrm>
            <a:off x="786325" y="3332250"/>
            <a:ext cx="2101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13"/>
          </p:nvPr>
        </p:nvSpPr>
        <p:spPr>
          <a:xfrm>
            <a:off x="6495924" y="3872763"/>
            <a:ext cx="1446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14"/>
          </p:nvPr>
        </p:nvSpPr>
        <p:spPr>
          <a:xfrm>
            <a:off x="6080425" y="3332250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 idx="15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59" r:id="rId3"/>
    <p:sldLayoutId id="2147483660" r:id="rId4"/>
    <p:sldLayoutId id="2147483661" r:id="rId5"/>
    <p:sldLayoutId id="2147483662" r:id="rId6"/>
    <p:sldLayoutId id="2147483664" r:id="rId7"/>
    <p:sldLayoutId id="2147483666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ctrTitle"/>
          </p:nvPr>
        </p:nvSpPr>
        <p:spPr>
          <a:xfrm>
            <a:off x="166546" y="222584"/>
            <a:ext cx="8243527" cy="25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latin typeface="Rajdhani"/>
                <a:ea typeface="Rajdhani"/>
                <a:cs typeface="Rajdhani"/>
                <a:sym typeface="Rajdhani"/>
              </a:rPr>
              <a:t>A hatósági eljárás és eljárásjogi kihívásai</a:t>
            </a:r>
            <a:r>
              <a:rPr lang="hu-HU" sz="3600" dirty="0">
                <a:latin typeface="Rajdhani"/>
                <a:ea typeface="Rajdhani"/>
                <a:cs typeface="Rajdhani"/>
                <a:sym typeface="Rajdhani"/>
              </a:rPr>
              <a:t/>
            </a:r>
            <a:br>
              <a:rPr lang="hu-HU" sz="3600" dirty="0">
                <a:latin typeface="Rajdhani"/>
                <a:ea typeface="Rajdhani"/>
                <a:cs typeface="Rajdhani"/>
                <a:sym typeface="Rajdhani"/>
              </a:rPr>
            </a:br>
            <a:r>
              <a:rPr lang="hu-HU" sz="3600" dirty="0">
                <a:latin typeface="Rajdhani"/>
                <a:ea typeface="Rajdhani"/>
                <a:cs typeface="Rajdhani"/>
                <a:sym typeface="Rajdhani"/>
              </a:rPr>
              <a:t/>
            </a:r>
            <a:br>
              <a:rPr lang="hu-HU" sz="3600" dirty="0">
                <a:latin typeface="Rajdhani"/>
                <a:ea typeface="Rajdhani"/>
                <a:cs typeface="Rajdhani"/>
                <a:sym typeface="Rajdhani"/>
              </a:rPr>
            </a:br>
            <a:r>
              <a:rPr lang="hu-HU" sz="3600" dirty="0">
                <a:latin typeface="Rajdhani"/>
                <a:ea typeface="Rajdhani"/>
                <a:cs typeface="Rajdhani"/>
                <a:sym typeface="Rajdhani"/>
              </a:rPr>
              <a:t>Az új ingatlan-nyilvántartási törvény és az Ákr. viszonya</a:t>
            </a:r>
            <a:endParaRPr sz="3600" dirty="0"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03" name="Google Shape;103;p24"/>
          <p:cNvSpPr txBox="1">
            <a:spLocks noGrp="1"/>
          </p:cNvSpPr>
          <p:nvPr>
            <p:ph type="subTitle" idx="1"/>
          </p:nvPr>
        </p:nvSpPr>
        <p:spPr>
          <a:xfrm>
            <a:off x="166546" y="3091779"/>
            <a:ext cx="5770011" cy="13358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>
                <a:latin typeface="Fira Sans Condensed Light"/>
                <a:ea typeface="Fira Sans Condensed Light"/>
                <a:cs typeface="Fira Sans Condensed Light"/>
                <a:sym typeface="Fira Sans Condensed Light"/>
              </a:rPr>
              <a:t>Közép és Kelet-Európai Közigazgatástudományi Egyesület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sz="1800" b="1" dirty="0">
              <a:latin typeface="Fira Sans Condensed Light"/>
              <a:ea typeface="Fira Sans Condensed Light"/>
              <a:cs typeface="Fira Sans Condensed Light"/>
              <a:sym typeface="Fira Sans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>
                <a:latin typeface="Fira Sans Condensed Light"/>
                <a:ea typeface="Fira Sans Condensed Light"/>
                <a:cs typeface="Fira Sans Condensed Light"/>
                <a:sym typeface="Fira Sans Condensed Light"/>
              </a:rPr>
              <a:t>Országos Közigazgatástudományi Találkozó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>
                <a:latin typeface="Fira Sans Condensed Light"/>
                <a:ea typeface="Fira Sans Condensed Light"/>
                <a:cs typeface="Fira Sans Condensed Light"/>
                <a:sym typeface="Fira Sans Condensed Light"/>
              </a:rPr>
              <a:t>2022. április 28.</a:t>
            </a:r>
            <a:endParaRPr sz="1800" b="1" dirty="0">
              <a:latin typeface="Fira Sans Condensed Light"/>
              <a:ea typeface="Fira Sans Condensed Light"/>
              <a:cs typeface="Fira Sans Condensed Light"/>
              <a:sym typeface="Fira Sans Condensed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>
            <a:spLocks noGrp="1"/>
          </p:cNvSpPr>
          <p:nvPr>
            <p:ph type="title"/>
          </p:nvPr>
        </p:nvSpPr>
        <p:spPr>
          <a:xfrm>
            <a:off x="1500837" y="1302145"/>
            <a:ext cx="2766682" cy="13500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Az ingatlan-nyilvántartás múltja, jelenje, jövője</a:t>
            </a:r>
            <a:endParaRPr dirty="0"/>
          </a:p>
        </p:txBody>
      </p:sp>
      <p:sp>
        <p:nvSpPr>
          <p:cNvPr id="117" name="Google Shape;117;p26"/>
          <p:cNvSpPr txBox="1">
            <a:spLocks noGrp="1"/>
          </p:cNvSpPr>
          <p:nvPr>
            <p:ph type="title" idx="2"/>
          </p:nvPr>
        </p:nvSpPr>
        <p:spPr>
          <a:xfrm>
            <a:off x="4857887" y="1260504"/>
            <a:ext cx="3089216" cy="13500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Az Ákr. és az új ingatlan-nyilvántartási törvény viszonya</a:t>
            </a:r>
            <a:endParaRPr dirty="0"/>
          </a:p>
        </p:txBody>
      </p:sp>
      <p:sp>
        <p:nvSpPr>
          <p:cNvPr id="119" name="Google Shape;119;p26"/>
          <p:cNvSpPr txBox="1">
            <a:spLocks noGrp="1"/>
          </p:cNvSpPr>
          <p:nvPr>
            <p:ph type="title" idx="4"/>
          </p:nvPr>
        </p:nvSpPr>
        <p:spPr>
          <a:xfrm>
            <a:off x="2768312" y="2877450"/>
            <a:ext cx="2766683" cy="12373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Az új ingatlan-nyilvántartási törvény</a:t>
            </a:r>
          </a:p>
        </p:txBody>
      </p:sp>
      <p:sp>
        <p:nvSpPr>
          <p:cNvPr id="121" name="Google Shape;121;p26"/>
          <p:cNvSpPr txBox="1">
            <a:spLocks noGrp="1"/>
          </p:cNvSpPr>
          <p:nvPr>
            <p:ph type="title" idx="6"/>
          </p:nvPr>
        </p:nvSpPr>
        <p:spPr>
          <a:xfrm>
            <a:off x="6100586" y="2667213"/>
            <a:ext cx="2766688" cy="16578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Automatikus döntéshozatal az ingatlanügyi eljárásokban</a:t>
            </a:r>
            <a:endParaRPr dirty="0"/>
          </a:p>
        </p:txBody>
      </p:sp>
      <p:sp>
        <p:nvSpPr>
          <p:cNvPr id="123" name="Google Shape;123;p26"/>
          <p:cNvSpPr txBox="1">
            <a:spLocks noGrp="1"/>
          </p:cNvSpPr>
          <p:nvPr>
            <p:ph type="title" idx="8"/>
          </p:nvPr>
        </p:nvSpPr>
        <p:spPr>
          <a:xfrm>
            <a:off x="1959337" y="3164300"/>
            <a:ext cx="6000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title" idx="9"/>
          </p:nvPr>
        </p:nvSpPr>
        <p:spPr>
          <a:xfrm>
            <a:off x="704337" y="1730350"/>
            <a:ext cx="6000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25" name="Google Shape;125;p26"/>
          <p:cNvSpPr txBox="1">
            <a:spLocks noGrp="1"/>
          </p:cNvSpPr>
          <p:nvPr>
            <p:ph type="title" idx="13"/>
          </p:nvPr>
        </p:nvSpPr>
        <p:spPr>
          <a:xfrm>
            <a:off x="5304000" y="3183632"/>
            <a:ext cx="6000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title" idx="14"/>
          </p:nvPr>
        </p:nvSpPr>
        <p:spPr>
          <a:xfrm>
            <a:off x="4048912" y="1719213"/>
            <a:ext cx="6000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cxnSp>
        <p:nvCxnSpPr>
          <p:cNvPr id="127" name="Google Shape;127;p26"/>
          <p:cNvCxnSpPr/>
          <p:nvPr/>
        </p:nvCxnSpPr>
        <p:spPr>
          <a:xfrm>
            <a:off x="2635538" y="3069415"/>
            <a:ext cx="0" cy="6306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28" name="Google Shape;128;p26"/>
          <p:cNvCxnSpPr/>
          <p:nvPr/>
        </p:nvCxnSpPr>
        <p:spPr>
          <a:xfrm>
            <a:off x="4725188" y="1620228"/>
            <a:ext cx="0" cy="6306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29" name="Google Shape;129;p26"/>
          <p:cNvCxnSpPr/>
          <p:nvPr/>
        </p:nvCxnSpPr>
        <p:spPr>
          <a:xfrm>
            <a:off x="5980275" y="3069415"/>
            <a:ext cx="0" cy="6306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30" name="Google Shape;130;p26"/>
          <p:cNvCxnSpPr/>
          <p:nvPr/>
        </p:nvCxnSpPr>
        <p:spPr>
          <a:xfrm>
            <a:off x="1380538" y="1620228"/>
            <a:ext cx="0" cy="6306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>
            <a:spLocks noGrp="1"/>
          </p:cNvSpPr>
          <p:nvPr>
            <p:ph type="title"/>
          </p:nvPr>
        </p:nvSpPr>
        <p:spPr>
          <a:xfrm>
            <a:off x="668061" y="1484700"/>
            <a:ext cx="2759700" cy="2286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dirty="0"/>
              <a:t>Az ingatlan-nyilvántartás múltja, jelenje, jövője</a:t>
            </a:r>
            <a:endParaRPr sz="3200" dirty="0"/>
          </a:p>
        </p:txBody>
      </p:sp>
      <p:cxnSp>
        <p:nvCxnSpPr>
          <p:cNvPr id="143" name="Google Shape;143;p28"/>
          <p:cNvCxnSpPr/>
          <p:nvPr/>
        </p:nvCxnSpPr>
        <p:spPr>
          <a:xfrm>
            <a:off x="6151750" y="630600"/>
            <a:ext cx="0" cy="38823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44" name="Google Shape;144;p28"/>
          <p:cNvSpPr txBox="1"/>
          <p:nvPr/>
        </p:nvSpPr>
        <p:spPr>
          <a:xfrm>
            <a:off x="3232027" y="1147850"/>
            <a:ext cx="2759699" cy="57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rPr>
              <a:t>„Minden városnak teleknyilvántartást kell vezetni.”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rPr>
              <a:t>„A teleknyilvántartás tájékoztató jellegű.”</a:t>
            </a:r>
            <a:endParaRPr dirty="0">
              <a:solidFill>
                <a:schemeClr val="lt2"/>
              </a:solidFill>
              <a:latin typeface="Fira Sans Condensed Light"/>
              <a:ea typeface="Fira Sans Condensed Light"/>
              <a:cs typeface="Fira Sans Condensed Light"/>
              <a:sym typeface="Fira Sans Condensed Light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6256025" y="1147850"/>
            <a:ext cx="20637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 dirty="0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rPr>
              <a:t>1937. évi VI. törvénycikk</a:t>
            </a:r>
            <a:endParaRPr sz="2400" b="1" dirty="0">
              <a:solidFill>
                <a:schemeClr val="lt2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46" name="Google Shape;146;p28"/>
          <p:cNvSpPr txBox="1"/>
          <p:nvPr/>
        </p:nvSpPr>
        <p:spPr>
          <a:xfrm>
            <a:off x="6292119" y="1797650"/>
            <a:ext cx="2887973" cy="94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dirty="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rPr>
              <a:t>„Az ingatlan-nyilvántartás nyilvános és hitelesen tanúsítja a feltüntetett adatok, továbbá a bejegyzett jogok és tények fennállását.”</a:t>
            </a:r>
            <a:endParaRPr sz="1200" dirty="0">
              <a:solidFill>
                <a:schemeClr val="lt2"/>
              </a:solidFill>
              <a:latin typeface="Fira Sans Condensed Light"/>
              <a:ea typeface="Fira Sans Condensed Light"/>
              <a:cs typeface="Fira Sans Condensed Light"/>
              <a:sym typeface="Fira Sans Condensed Light"/>
            </a:endParaRPr>
          </a:p>
        </p:txBody>
      </p:sp>
      <p:sp>
        <p:nvSpPr>
          <p:cNvPr id="147" name="Google Shape;147;p28"/>
          <p:cNvSpPr txBox="1"/>
          <p:nvPr/>
        </p:nvSpPr>
        <p:spPr>
          <a:xfrm>
            <a:off x="3983775" y="2628125"/>
            <a:ext cx="20637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rPr>
              <a:t>„Az ingatlan-nyilvántartás közhiteles hatósági nyilvántartás”</a:t>
            </a:r>
            <a:endParaRPr dirty="0">
              <a:solidFill>
                <a:schemeClr val="lt2"/>
              </a:solidFill>
              <a:latin typeface="Fira Sans Condensed Light"/>
              <a:ea typeface="Fira Sans Condensed Light"/>
              <a:cs typeface="Fira Sans Condensed Light"/>
              <a:sym typeface="Fira Sans Condensed Light"/>
            </a:endParaRPr>
          </a:p>
        </p:txBody>
      </p:sp>
      <p:sp>
        <p:nvSpPr>
          <p:cNvPr id="148" name="Google Shape;148;p28"/>
          <p:cNvSpPr txBox="1"/>
          <p:nvPr/>
        </p:nvSpPr>
        <p:spPr>
          <a:xfrm>
            <a:off x="6231962" y="3367300"/>
            <a:ext cx="2708473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rPr>
              <a:t>Az ingatlan-nyilvántartás digitalizációja</a:t>
            </a:r>
            <a:endParaRPr dirty="0">
              <a:solidFill>
                <a:schemeClr val="lt2"/>
              </a:solidFill>
              <a:latin typeface="Fira Sans Condensed Light"/>
              <a:ea typeface="Fira Sans Condensed Light"/>
              <a:cs typeface="Fira Sans Condensed Light"/>
              <a:sym typeface="Fira Sans Condensed Light"/>
            </a:endParaRPr>
          </a:p>
        </p:txBody>
      </p:sp>
      <p:sp>
        <p:nvSpPr>
          <p:cNvPr id="149" name="Google Shape;149;p28"/>
          <p:cNvSpPr txBox="1"/>
          <p:nvPr/>
        </p:nvSpPr>
        <p:spPr>
          <a:xfrm>
            <a:off x="3765884" y="1888950"/>
            <a:ext cx="2281591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 dirty="0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rPr>
              <a:t>1972. évi 31. tvr.</a:t>
            </a:r>
            <a:endParaRPr sz="2400" b="1" dirty="0">
              <a:solidFill>
                <a:schemeClr val="lt2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50" name="Google Shape;150;p28"/>
          <p:cNvSpPr txBox="1"/>
          <p:nvPr/>
        </p:nvSpPr>
        <p:spPr>
          <a:xfrm>
            <a:off x="6219930" y="2628125"/>
            <a:ext cx="2708475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 dirty="0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rPr>
              <a:t>1997. évi CXLI. tv.</a:t>
            </a:r>
            <a:endParaRPr sz="2400" b="1" dirty="0">
              <a:solidFill>
                <a:schemeClr val="lt2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51" name="Google Shape;151;p28"/>
          <p:cNvSpPr txBox="1"/>
          <p:nvPr/>
        </p:nvSpPr>
        <p:spPr>
          <a:xfrm>
            <a:off x="3983775" y="3369225"/>
            <a:ext cx="20637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 dirty="0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rPr>
              <a:t>2021. évi C. tv.</a:t>
            </a:r>
            <a:endParaRPr sz="2400" b="1" dirty="0">
              <a:solidFill>
                <a:schemeClr val="lt2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cxnSp>
        <p:nvCxnSpPr>
          <p:cNvPr id="152" name="Google Shape;152;p28"/>
          <p:cNvCxnSpPr>
            <a:cxnSpLocks/>
            <a:stCxn id="144" idx="3"/>
            <a:endCxn id="145" idx="1"/>
          </p:cNvCxnSpPr>
          <p:nvPr/>
        </p:nvCxnSpPr>
        <p:spPr>
          <a:xfrm>
            <a:off x="5991726" y="1434183"/>
            <a:ext cx="264299" cy="26867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53;p28"/>
          <p:cNvCxnSpPr>
            <a:cxnSpLocks/>
            <a:endCxn id="146" idx="1"/>
          </p:cNvCxnSpPr>
          <p:nvPr/>
        </p:nvCxnSpPr>
        <p:spPr>
          <a:xfrm>
            <a:off x="6011381" y="2202150"/>
            <a:ext cx="280738" cy="68275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28"/>
          <p:cNvCxnSpPr>
            <a:cxnSpLocks/>
            <a:stCxn id="147" idx="3"/>
            <a:endCxn id="150" idx="1"/>
          </p:cNvCxnSpPr>
          <p:nvPr/>
        </p:nvCxnSpPr>
        <p:spPr>
          <a:xfrm>
            <a:off x="6047475" y="2941325"/>
            <a:ext cx="172455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28"/>
          <p:cNvCxnSpPr>
            <a:cxnSpLocks/>
            <a:stCxn id="151" idx="3"/>
            <a:endCxn id="148" idx="1"/>
          </p:cNvCxnSpPr>
          <p:nvPr/>
        </p:nvCxnSpPr>
        <p:spPr>
          <a:xfrm flipV="1">
            <a:off x="6047475" y="3680500"/>
            <a:ext cx="184487" cy="1925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>
            <a:spLocks noGrp="1"/>
          </p:cNvSpPr>
          <p:nvPr>
            <p:ph type="title" idx="6"/>
          </p:nvPr>
        </p:nvSpPr>
        <p:spPr>
          <a:xfrm>
            <a:off x="0" y="133294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 dirty="0"/>
              <a:t>Az ingatlan-nyilvántartásról szóló 2021. évi C. törvény</a:t>
            </a:r>
            <a:endParaRPr sz="30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82E7AED-A70D-4DFF-81E9-9ED224FCB8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562987"/>
              </p:ext>
            </p:extLst>
          </p:nvPr>
        </p:nvGraphicFramePr>
        <p:xfrm>
          <a:off x="-996176" y="7059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A2F44361-0A88-4F5A-964B-6BA8991CDB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4799836"/>
              </p:ext>
            </p:extLst>
          </p:nvPr>
        </p:nvGraphicFramePr>
        <p:xfrm>
          <a:off x="3676185" y="7059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5"/>
          <p:cNvSpPr txBox="1">
            <a:spLocks noGrp="1"/>
          </p:cNvSpPr>
          <p:nvPr>
            <p:ph type="title" idx="15"/>
          </p:nvPr>
        </p:nvSpPr>
        <p:spPr>
          <a:xfrm>
            <a:off x="0" y="184873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Az Ákr. és az új ingatlan-nyilvántartási törvény viszonya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18C79593-1FA8-48F6-9275-E849E956E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5068697"/>
              </p:ext>
            </p:extLst>
          </p:nvPr>
        </p:nvGraphicFramePr>
        <p:xfrm>
          <a:off x="49120" y="-302281"/>
          <a:ext cx="9045759" cy="5350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>
            <a:spLocks noGrp="1"/>
          </p:cNvSpPr>
          <p:nvPr>
            <p:ph type="subTitle" idx="1"/>
          </p:nvPr>
        </p:nvSpPr>
        <p:spPr>
          <a:xfrm>
            <a:off x="1725924" y="1894325"/>
            <a:ext cx="2521119" cy="7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/>
              <a:t>Ákr. </a:t>
            </a:r>
            <a:r>
              <a:rPr lang="hu-HU" sz="2000" dirty="0">
                <a:sym typeface="Wingdings" panose="05000000000000000000" pitchFamily="2" charset="2"/>
              </a:rPr>
              <a:t> eljárási keret</a:t>
            </a:r>
            <a:endParaRPr lang="hu-HU" sz="2000" dirty="0"/>
          </a:p>
        </p:txBody>
      </p:sp>
      <p:sp>
        <p:nvSpPr>
          <p:cNvPr id="184" name="Google Shape;184;p31"/>
          <p:cNvSpPr txBox="1">
            <a:spLocks noGrp="1"/>
          </p:cNvSpPr>
          <p:nvPr>
            <p:ph type="subTitle" idx="3"/>
          </p:nvPr>
        </p:nvSpPr>
        <p:spPr>
          <a:xfrm>
            <a:off x="5803499" y="1906775"/>
            <a:ext cx="2846073" cy="7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/>
              <a:t>E-ügyintézési tv. </a:t>
            </a:r>
            <a:r>
              <a:rPr lang="hu-HU" sz="2000" dirty="0">
                <a:sym typeface="Wingdings" panose="05000000000000000000" pitchFamily="2" charset="2"/>
              </a:rPr>
              <a:t> döntéshozatal módja</a:t>
            </a:r>
            <a:endParaRPr sz="2000" dirty="0"/>
          </a:p>
        </p:txBody>
      </p:sp>
      <p:sp>
        <p:nvSpPr>
          <p:cNvPr id="185" name="Google Shape;185;p31"/>
          <p:cNvSpPr txBox="1">
            <a:spLocks noGrp="1"/>
          </p:cNvSpPr>
          <p:nvPr>
            <p:ph type="subTitle" idx="4"/>
          </p:nvPr>
        </p:nvSpPr>
        <p:spPr>
          <a:xfrm>
            <a:off x="4247043" y="3436316"/>
            <a:ext cx="2208600" cy="7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/>
              <a:t>új </a:t>
            </a:r>
            <a:r>
              <a:rPr lang="hu-HU" sz="2000" dirty="0" err="1"/>
              <a:t>Inytv</a:t>
            </a:r>
            <a:r>
              <a:rPr lang="hu-HU" sz="2000" dirty="0"/>
              <a:t>. Vhr.</a:t>
            </a:r>
            <a:endParaRPr sz="2000" dirty="0"/>
          </a:p>
        </p:txBody>
      </p:sp>
      <p:sp>
        <p:nvSpPr>
          <p:cNvPr id="186" name="Google Shape;186;p31"/>
          <p:cNvSpPr txBox="1">
            <a:spLocks noGrp="1"/>
          </p:cNvSpPr>
          <p:nvPr>
            <p:ph type="title"/>
          </p:nvPr>
        </p:nvSpPr>
        <p:spPr>
          <a:xfrm>
            <a:off x="0" y="86704"/>
            <a:ext cx="9144000" cy="9958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Automatikus döntéshozatal az ingatlanügyi eljárásokban</a:t>
            </a:r>
            <a:endParaRPr dirty="0"/>
          </a:p>
        </p:txBody>
      </p:sp>
      <p:cxnSp>
        <p:nvCxnSpPr>
          <p:cNvPr id="258" name="Google Shape;258;p31"/>
          <p:cNvCxnSpPr/>
          <p:nvPr/>
        </p:nvCxnSpPr>
        <p:spPr>
          <a:xfrm>
            <a:off x="1670925" y="1881875"/>
            <a:ext cx="0" cy="7263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53" name="Google Shape;353;p31"/>
          <p:cNvCxnSpPr/>
          <p:nvPr/>
        </p:nvCxnSpPr>
        <p:spPr>
          <a:xfrm>
            <a:off x="5746475" y="1881875"/>
            <a:ext cx="0" cy="7263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54" name="Google Shape;354;p31"/>
          <p:cNvCxnSpPr/>
          <p:nvPr/>
        </p:nvCxnSpPr>
        <p:spPr>
          <a:xfrm>
            <a:off x="4013928" y="3466550"/>
            <a:ext cx="0" cy="7263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2" name="Google Shape;13246;p63">
            <a:extLst>
              <a:ext uri="{FF2B5EF4-FFF2-40B4-BE49-F238E27FC236}">
                <a16:creationId xmlns:a16="http://schemas.microsoft.com/office/drawing/2014/main" id="{4DD891AD-157E-45B6-9127-BA363EFA62D4}"/>
              </a:ext>
            </a:extLst>
          </p:cNvPr>
          <p:cNvSpPr/>
          <p:nvPr/>
        </p:nvSpPr>
        <p:spPr>
          <a:xfrm>
            <a:off x="1063121" y="2005613"/>
            <a:ext cx="493906" cy="533466"/>
          </a:xfrm>
          <a:custGeom>
            <a:avLst/>
            <a:gdLst/>
            <a:ahLst/>
            <a:cxnLst/>
            <a:rect l="l" t="t" r="r" b="b"/>
            <a:pathLst>
              <a:path w="9097" h="7049" extrusionOk="0">
                <a:moveTo>
                  <a:pt x="6108" y="3751"/>
                </a:moveTo>
                <a:lnTo>
                  <a:pt x="8502" y="4620"/>
                </a:lnTo>
                <a:lnTo>
                  <a:pt x="7894" y="4894"/>
                </a:lnTo>
                <a:cubicBezTo>
                  <a:pt x="7847" y="4917"/>
                  <a:pt x="7811" y="4953"/>
                  <a:pt x="7799" y="5013"/>
                </a:cubicBezTo>
                <a:cubicBezTo>
                  <a:pt x="7787" y="5060"/>
                  <a:pt x="7799" y="5120"/>
                  <a:pt x="7847" y="5155"/>
                </a:cubicBezTo>
                <a:lnTo>
                  <a:pt x="8752" y="6060"/>
                </a:lnTo>
                <a:lnTo>
                  <a:pt x="8406" y="6406"/>
                </a:lnTo>
                <a:lnTo>
                  <a:pt x="7501" y="5489"/>
                </a:lnTo>
                <a:cubicBezTo>
                  <a:pt x="7478" y="5465"/>
                  <a:pt x="7430" y="5453"/>
                  <a:pt x="7394" y="5453"/>
                </a:cubicBezTo>
                <a:lnTo>
                  <a:pt x="7370" y="5453"/>
                </a:lnTo>
                <a:cubicBezTo>
                  <a:pt x="7323" y="5465"/>
                  <a:pt x="7275" y="5489"/>
                  <a:pt x="7251" y="5536"/>
                </a:cubicBezTo>
                <a:lnTo>
                  <a:pt x="6966" y="6156"/>
                </a:lnTo>
                <a:lnTo>
                  <a:pt x="6108" y="3751"/>
                </a:lnTo>
                <a:close/>
                <a:moveTo>
                  <a:pt x="155" y="0"/>
                </a:moveTo>
                <a:cubicBezTo>
                  <a:pt x="60" y="0"/>
                  <a:pt x="0" y="83"/>
                  <a:pt x="0" y="155"/>
                </a:cubicBezTo>
                <a:lnTo>
                  <a:pt x="0" y="6894"/>
                </a:lnTo>
                <a:cubicBezTo>
                  <a:pt x="0" y="6989"/>
                  <a:pt x="72" y="7049"/>
                  <a:pt x="155" y="7049"/>
                </a:cubicBezTo>
                <a:lnTo>
                  <a:pt x="7573" y="7049"/>
                </a:lnTo>
                <a:cubicBezTo>
                  <a:pt x="7668" y="7049"/>
                  <a:pt x="7728" y="6965"/>
                  <a:pt x="7728" y="6894"/>
                </a:cubicBezTo>
                <a:lnTo>
                  <a:pt x="7728" y="6156"/>
                </a:lnTo>
                <a:lnTo>
                  <a:pt x="8204" y="6632"/>
                </a:lnTo>
                <a:cubicBezTo>
                  <a:pt x="8263" y="6691"/>
                  <a:pt x="8335" y="6715"/>
                  <a:pt x="8430" y="6715"/>
                </a:cubicBezTo>
                <a:cubicBezTo>
                  <a:pt x="8513" y="6715"/>
                  <a:pt x="8585" y="6691"/>
                  <a:pt x="8644" y="6632"/>
                </a:cubicBezTo>
                <a:lnTo>
                  <a:pt x="8990" y="6287"/>
                </a:lnTo>
                <a:cubicBezTo>
                  <a:pt x="9097" y="6156"/>
                  <a:pt x="9097" y="5953"/>
                  <a:pt x="8978" y="5822"/>
                </a:cubicBezTo>
                <a:lnTo>
                  <a:pt x="8228" y="5084"/>
                </a:lnTo>
                <a:lnTo>
                  <a:pt x="8644" y="4882"/>
                </a:lnTo>
                <a:cubicBezTo>
                  <a:pt x="8763" y="4822"/>
                  <a:pt x="8835" y="4703"/>
                  <a:pt x="8823" y="4584"/>
                </a:cubicBezTo>
                <a:cubicBezTo>
                  <a:pt x="8811" y="4465"/>
                  <a:pt x="8740" y="4346"/>
                  <a:pt x="8621" y="4310"/>
                </a:cubicBezTo>
                <a:lnTo>
                  <a:pt x="7728" y="3989"/>
                </a:lnTo>
                <a:lnTo>
                  <a:pt x="7728" y="1762"/>
                </a:lnTo>
                <a:cubicBezTo>
                  <a:pt x="7728" y="1667"/>
                  <a:pt x="7656" y="1607"/>
                  <a:pt x="7573" y="1607"/>
                </a:cubicBezTo>
                <a:cubicBezTo>
                  <a:pt x="7489" y="1607"/>
                  <a:pt x="7430" y="1691"/>
                  <a:pt x="7430" y="1762"/>
                </a:cubicBezTo>
                <a:lnTo>
                  <a:pt x="7430" y="3893"/>
                </a:lnTo>
                <a:lnTo>
                  <a:pt x="6227" y="3453"/>
                </a:lnTo>
                <a:cubicBezTo>
                  <a:pt x="6193" y="3442"/>
                  <a:pt x="6158" y="3437"/>
                  <a:pt x="6124" y="3437"/>
                </a:cubicBezTo>
                <a:cubicBezTo>
                  <a:pt x="6041" y="3437"/>
                  <a:pt x="5962" y="3469"/>
                  <a:pt x="5894" y="3536"/>
                </a:cubicBezTo>
                <a:cubicBezTo>
                  <a:pt x="5799" y="3620"/>
                  <a:pt x="5775" y="3739"/>
                  <a:pt x="5823" y="3858"/>
                </a:cubicBezTo>
                <a:lnTo>
                  <a:pt x="6085" y="4620"/>
                </a:lnTo>
                <a:lnTo>
                  <a:pt x="2727" y="4620"/>
                </a:lnTo>
                <a:cubicBezTo>
                  <a:pt x="2632" y="4620"/>
                  <a:pt x="2572" y="4691"/>
                  <a:pt x="2572" y="4763"/>
                </a:cubicBezTo>
                <a:cubicBezTo>
                  <a:pt x="2572" y="4858"/>
                  <a:pt x="2644" y="4917"/>
                  <a:pt x="2727" y="4917"/>
                </a:cubicBezTo>
                <a:lnTo>
                  <a:pt x="6204" y="4917"/>
                </a:lnTo>
                <a:lnTo>
                  <a:pt x="6311" y="5215"/>
                </a:lnTo>
                <a:lnTo>
                  <a:pt x="2727" y="5215"/>
                </a:lnTo>
                <a:cubicBezTo>
                  <a:pt x="2632" y="5215"/>
                  <a:pt x="2572" y="5286"/>
                  <a:pt x="2572" y="5358"/>
                </a:cubicBezTo>
                <a:cubicBezTo>
                  <a:pt x="2572" y="5453"/>
                  <a:pt x="2644" y="5513"/>
                  <a:pt x="2727" y="5513"/>
                </a:cubicBezTo>
                <a:lnTo>
                  <a:pt x="6418" y="5513"/>
                </a:lnTo>
                <a:lnTo>
                  <a:pt x="6668" y="6239"/>
                </a:lnTo>
                <a:cubicBezTo>
                  <a:pt x="6716" y="6358"/>
                  <a:pt x="6811" y="6453"/>
                  <a:pt x="6954" y="6453"/>
                </a:cubicBezTo>
                <a:cubicBezTo>
                  <a:pt x="7085" y="6453"/>
                  <a:pt x="7204" y="6394"/>
                  <a:pt x="7251" y="6275"/>
                </a:cubicBezTo>
                <a:lnTo>
                  <a:pt x="7406" y="5929"/>
                </a:lnTo>
                <a:lnTo>
                  <a:pt x="7406" y="6727"/>
                </a:lnTo>
                <a:lnTo>
                  <a:pt x="298" y="6727"/>
                </a:lnTo>
                <a:lnTo>
                  <a:pt x="298" y="155"/>
                </a:lnTo>
                <a:cubicBezTo>
                  <a:pt x="298" y="60"/>
                  <a:pt x="227" y="0"/>
                  <a:pt x="155" y="0"/>
                </a:cubicBez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13246;p63">
            <a:extLst>
              <a:ext uri="{FF2B5EF4-FFF2-40B4-BE49-F238E27FC236}">
                <a16:creationId xmlns:a16="http://schemas.microsoft.com/office/drawing/2014/main" id="{B872224B-E2F1-4B5E-838C-BA5D1303265D}"/>
              </a:ext>
            </a:extLst>
          </p:cNvPr>
          <p:cNvSpPr/>
          <p:nvPr/>
        </p:nvSpPr>
        <p:spPr>
          <a:xfrm>
            <a:off x="5133263" y="1970591"/>
            <a:ext cx="493906" cy="533466"/>
          </a:xfrm>
          <a:custGeom>
            <a:avLst/>
            <a:gdLst/>
            <a:ahLst/>
            <a:cxnLst/>
            <a:rect l="l" t="t" r="r" b="b"/>
            <a:pathLst>
              <a:path w="9097" h="7049" extrusionOk="0">
                <a:moveTo>
                  <a:pt x="6108" y="3751"/>
                </a:moveTo>
                <a:lnTo>
                  <a:pt x="8502" y="4620"/>
                </a:lnTo>
                <a:lnTo>
                  <a:pt x="7894" y="4894"/>
                </a:lnTo>
                <a:cubicBezTo>
                  <a:pt x="7847" y="4917"/>
                  <a:pt x="7811" y="4953"/>
                  <a:pt x="7799" y="5013"/>
                </a:cubicBezTo>
                <a:cubicBezTo>
                  <a:pt x="7787" y="5060"/>
                  <a:pt x="7799" y="5120"/>
                  <a:pt x="7847" y="5155"/>
                </a:cubicBezTo>
                <a:lnTo>
                  <a:pt x="8752" y="6060"/>
                </a:lnTo>
                <a:lnTo>
                  <a:pt x="8406" y="6406"/>
                </a:lnTo>
                <a:lnTo>
                  <a:pt x="7501" y="5489"/>
                </a:lnTo>
                <a:cubicBezTo>
                  <a:pt x="7478" y="5465"/>
                  <a:pt x="7430" y="5453"/>
                  <a:pt x="7394" y="5453"/>
                </a:cubicBezTo>
                <a:lnTo>
                  <a:pt x="7370" y="5453"/>
                </a:lnTo>
                <a:cubicBezTo>
                  <a:pt x="7323" y="5465"/>
                  <a:pt x="7275" y="5489"/>
                  <a:pt x="7251" y="5536"/>
                </a:cubicBezTo>
                <a:lnTo>
                  <a:pt x="6966" y="6156"/>
                </a:lnTo>
                <a:lnTo>
                  <a:pt x="6108" y="3751"/>
                </a:lnTo>
                <a:close/>
                <a:moveTo>
                  <a:pt x="155" y="0"/>
                </a:moveTo>
                <a:cubicBezTo>
                  <a:pt x="60" y="0"/>
                  <a:pt x="0" y="83"/>
                  <a:pt x="0" y="155"/>
                </a:cubicBezTo>
                <a:lnTo>
                  <a:pt x="0" y="6894"/>
                </a:lnTo>
                <a:cubicBezTo>
                  <a:pt x="0" y="6989"/>
                  <a:pt x="72" y="7049"/>
                  <a:pt x="155" y="7049"/>
                </a:cubicBezTo>
                <a:lnTo>
                  <a:pt x="7573" y="7049"/>
                </a:lnTo>
                <a:cubicBezTo>
                  <a:pt x="7668" y="7049"/>
                  <a:pt x="7728" y="6965"/>
                  <a:pt x="7728" y="6894"/>
                </a:cubicBezTo>
                <a:lnTo>
                  <a:pt x="7728" y="6156"/>
                </a:lnTo>
                <a:lnTo>
                  <a:pt x="8204" y="6632"/>
                </a:lnTo>
                <a:cubicBezTo>
                  <a:pt x="8263" y="6691"/>
                  <a:pt x="8335" y="6715"/>
                  <a:pt x="8430" y="6715"/>
                </a:cubicBezTo>
                <a:cubicBezTo>
                  <a:pt x="8513" y="6715"/>
                  <a:pt x="8585" y="6691"/>
                  <a:pt x="8644" y="6632"/>
                </a:cubicBezTo>
                <a:lnTo>
                  <a:pt x="8990" y="6287"/>
                </a:lnTo>
                <a:cubicBezTo>
                  <a:pt x="9097" y="6156"/>
                  <a:pt x="9097" y="5953"/>
                  <a:pt x="8978" y="5822"/>
                </a:cubicBezTo>
                <a:lnTo>
                  <a:pt x="8228" y="5084"/>
                </a:lnTo>
                <a:lnTo>
                  <a:pt x="8644" y="4882"/>
                </a:lnTo>
                <a:cubicBezTo>
                  <a:pt x="8763" y="4822"/>
                  <a:pt x="8835" y="4703"/>
                  <a:pt x="8823" y="4584"/>
                </a:cubicBezTo>
                <a:cubicBezTo>
                  <a:pt x="8811" y="4465"/>
                  <a:pt x="8740" y="4346"/>
                  <a:pt x="8621" y="4310"/>
                </a:cubicBezTo>
                <a:lnTo>
                  <a:pt x="7728" y="3989"/>
                </a:lnTo>
                <a:lnTo>
                  <a:pt x="7728" y="1762"/>
                </a:lnTo>
                <a:cubicBezTo>
                  <a:pt x="7728" y="1667"/>
                  <a:pt x="7656" y="1607"/>
                  <a:pt x="7573" y="1607"/>
                </a:cubicBezTo>
                <a:cubicBezTo>
                  <a:pt x="7489" y="1607"/>
                  <a:pt x="7430" y="1691"/>
                  <a:pt x="7430" y="1762"/>
                </a:cubicBezTo>
                <a:lnTo>
                  <a:pt x="7430" y="3893"/>
                </a:lnTo>
                <a:lnTo>
                  <a:pt x="6227" y="3453"/>
                </a:lnTo>
                <a:cubicBezTo>
                  <a:pt x="6193" y="3442"/>
                  <a:pt x="6158" y="3437"/>
                  <a:pt x="6124" y="3437"/>
                </a:cubicBezTo>
                <a:cubicBezTo>
                  <a:pt x="6041" y="3437"/>
                  <a:pt x="5962" y="3469"/>
                  <a:pt x="5894" y="3536"/>
                </a:cubicBezTo>
                <a:cubicBezTo>
                  <a:pt x="5799" y="3620"/>
                  <a:pt x="5775" y="3739"/>
                  <a:pt x="5823" y="3858"/>
                </a:cubicBezTo>
                <a:lnTo>
                  <a:pt x="6085" y="4620"/>
                </a:lnTo>
                <a:lnTo>
                  <a:pt x="2727" y="4620"/>
                </a:lnTo>
                <a:cubicBezTo>
                  <a:pt x="2632" y="4620"/>
                  <a:pt x="2572" y="4691"/>
                  <a:pt x="2572" y="4763"/>
                </a:cubicBezTo>
                <a:cubicBezTo>
                  <a:pt x="2572" y="4858"/>
                  <a:pt x="2644" y="4917"/>
                  <a:pt x="2727" y="4917"/>
                </a:cubicBezTo>
                <a:lnTo>
                  <a:pt x="6204" y="4917"/>
                </a:lnTo>
                <a:lnTo>
                  <a:pt x="6311" y="5215"/>
                </a:lnTo>
                <a:lnTo>
                  <a:pt x="2727" y="5215"/>
                </a:lnTo>
                <a:cubicBezTo>
                  <a:pt x="2632" y="5215"/>
                  <a:pt x="2572" y="5286"/>
                  <a:pt x="2572" y="5358"/>
                </a:cubicBezTo>
                <a:cubicBezTo>
                  <a:pt x="2572" y="5453"/>
                  <a:pt x="2644" y="5513"/>
                  <a:pt x="2727" y="5513"/>
                </a:cubicBezTo>
                <a:lnTo>
                  <a:pt x="6418" y="5513"/>
                </a:lnTo>
                <a:lnTo>
                  <a:pt x="6668" y="6239"/>
                </a:lnTo>
                <a:cubicBezTo>
                  <a:pt x="6716" y="6358"/>
                  <a:pt x="6811" y="6453"/>
                  <a:pt x="6954" y="6453"/>
                </a:cubicBezTo>
                <a:cubicBezTo>
                  <a:pt x="7085" y="6453"/>
                  <a:pt x="7204" y="6394"/>
                  <a:pt x="7251" y="6275"/>
                </a:cubicBezTo>
                <a:lnTo>
                  <a:pt x="7406" y="5929"/>
                </a:lnTo>
                <a:lnTo>
                  <a:pt x="7406" y="6727"/>
                </a:lnTo>
                <a:lnTo>
                  <a:pt x="298" y="6727"/>
                </a:lnTo>
                <a:lnTo>
                  <a:pt x="298" y="155"/>
                </a:lnTo>
                <a:cubicBezTo>
                  <a:pt x="298" y="60"/>
                  <a:pt x="227" y="0"/>
                  <a:pt x="155" y="0"/>
                </a:cubicBez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13246;p63">
            <a:extLst>
              <a:ext uri="{FF2B5EF4-FFF2-40B4-BE49-F238E27FC236}">
                <a16:creationId xmlns:a16="http://schemas.microsoft.com/office/drawing/2014/main" id="{689F74EB-9DD8-40F7-B988-1F026D9EB284}"/>
              </a:ext>
            </a:extLst>
          </p:cNvPr>
          <p:cNvSpPr/>
          <p:nvPr/>
        </p:nvSpPr>
        <p:spPr>
          <a:xfrm>
            <a:off x="3397526" y="3575417"/>
            <a:ext cx="493906" cy="533466"/>
          </a:xfrm>
          <a:custGeom>
            <a:avLst/>
            <a:gdLst/>
            <a:ahLst/>
            <a:cxnLst/>
            <a:rect l="l" t="t" r="r" b="b"/>
            <a:pathLst>
              <a:path w="9097" h="7049" extrusionOk="0">
                <a:moveTo>
                  <a:pt x="6108" y="3751"/>
                </a:moveTo>
                <a:lnTo>
                  <a:pt x="8502" y="4620"/>
                </a:lnTo>
                <a:lnTo>
                  <a:pt x="7894" y="4894"/>
                </a:lnTo>
                <a:cubicBezTo>
                  <a:pt x="7847" y="4917"/>
                  <a:pt x="7811" y="4953"/>
                  <a:pt x="7799" y="5013"/>
                </a:cubicBezTo>
                <a:cubicBezTo>
                  <a:pt x="7787" y="5060"/>
                  <a:pt x="7799" y="5120"/>
                  <a:pt x="7847" y="5155"/>
                </a:cubicBezTo>
                <a:lnTo>
                  <a:pt x="8752" y="6060"/>
                </a:lnTo>
                <a:lnTo>
                  <a:pt x="8406" y="6406"/>
                </a:lnTo>
                <a:lnTo>
                  <a:pt x="7501" y="5489"/>
                </a:lnTo>
                <a:cubicBezTo>
                  <a:pt x="7478" y="5465"/>
                  <a:pt x="7430" y="5453"/>
                  <a:pt x="7394" y="5453"/>
                </a:cubicBezTo>
                <a:lnTo>
                  <a:pt x="7370" y="5453"/>
                </a:lnTo>
                <a:cubicBezTo>
                  <a:pt x="7323" y="5465"/>
                  <a:pt x="7275" y="5489"/>
                  <a:pt x="7251" y="5536"/>
                </a:cubicBezTo>
                <a:lnTo>
                  <a:pt x="6966" y="6156"/>
                </a:lnTo>
                <a:lnTo>
                  <a:pt x="6108" y="3751"/>
                </a:lnTo>
                <a:close/>
                <a:moveTo>
                  <a:pt x="155" y="0"/>
                </a:moveTo>
                <a:cubicBezTo>
                  <a:pt x="60" y="0"/>
                  <a:pt x="0" y="83"/>
                  <a:pt x="0" y="155"/>
                </a:cubicBezTo>
                <a:lnTo>
                  <a:pt x="0" y="6894"/>
                </a:lnTo>
                <a:cubicBezTo>
                  <a:pt x="0" y="6989"/>
                  <a:pt x="72" y="7049"/>
                  <a:pt x="155" y="7049"/>
                </a:cubicBezTo>
                <a:lnTo>
                  <a:pt x="7573" y="7049"/>
                </a:lnTo>
                <a:cubicBezTo>
                  <a:pt x="7668" y="7049"/>
                  <a:pt x="7728" y="6965"/>
                  <a:pt x="7728" y="6894"/>
                </a:cubicBezTo>
                <a:lnTo>
                  <a:pt x="7728" y="6156"/>
                </a:lnTo>
                <a:lnTo>
                  <a:pt x="8204" y="6632"/>
                </a:lnTo>
                <a:cubicBezTo>
                  <a:pt x="8263" y="6691"/>
                  <a:pt x="8335" y="6715"/>
                  <a:pt x="8430" y="6715"/>
                </a:cubicBezTo>
                <a:cubicBezTo>
                  <a:pt x="8513" y="6715"/>
                  <a:pt x="8585" y="6691"/>
                  <a:pt x="8644" y="6632"/>
                </a:cubicBezTo>
                <a:lnTo>
                  <a:pt x="8990" y="6287"/>
                </a:lnTo>
                <a:cubicBezTo>
                  <a:pt x="9097" y="6156"/>
                  <a:pt x="9097" y="5953"/>
                  <a:pt x="8978" y="5822"/>
                </a:cubicBezTo>
                <a:lnTo>
                  <a:pt x="8228" y="5084"/>
                </a:lnTo>
                <a:lnTo>
                  <a:pt x="8644" y="4882"/>
                </a:lnTo>
                <a:cubicBezTo>
                  <a:pt x="8763" y="4822"/>
                  <a:pt x="8835" y="4703"/>
                  <a:pt x="8823" y="4584"/>
                </a:cubicBezTo>
                <a:cubicBezTo>
                  <a:pt x="8811" y="4465"/>
                  <a:pt x="8740" y="4346"/>
                  <a:pt x="8621" y="4310"/>
                </a:cubicBezTo>
                <a:lnTo>
                  <a:pt x="7728" y="3989"/>
                </a:lnTo>
                <a:lnTo>
                  <a:pt x="7728" y="1762"/>
                </a:lnTo>
                <a:cubicBezTo>
                  <a:pt x="7728" y="1667"/>
                  <a:pt x="7656" y="1607"/>
                  <a:pt x="7573" y="1607"/>
                </a:cubicBezTo>
                <a:cubicBezTo>
                  <a:pt x="7489" y="1607"/>
                  <a:pt x="7430" y="1691"/>
                  <a:pt x="7430" y="1762"/>
                </a:cubicBezTo>
                <a:lnTo>
                  <a:pt x="7430" y="3893"/>
                </a:lnTo>
                <a:lnTo>
                  <a:pt x="6227" y="3453"/>
                </a:lnTo>
                <a:cubicBezTo>
                  <a:pt x="6193" y="3442"/>
                  <a:pt x="6158" y="3437"/>
                  <a:pt x="6124" y="3437"/>
                </a:cubicBezTo>
                <a:cubicBezTo>
                  <a:pt x="6041" y="3437"/>
                  <a:pt x="5962" y="3469"/>
                  <a:pt x="5894" y="3536"/>
                </a:cubicBezTo>
                <a:cubicBezTo>
                  <a:pt x="5799" y="3620"/>
                  <a:pt x="5775" y="3739"/>
                  <a:pt x="5823" y="3858"/>
                </a:cubicBezTo>
                <a:lnTo>
                  <a:pt x="6085" y="4620"/>
                </a:lnTo>
                <a:lnTo>
                  <a:pt x="2727" y="4620"/>
                </a:lnTo>
                <a:cubicBezTo>
                  <a:pt x="2632" y="4620"/>
                  <a:pt x="2572" y="4691"/>
                  <a:pt x="2572" y="4763"/>
                </a:cubicBezTo>
                <a:cubicBezTo>
                  <a:pt x="2572" y="4858"/>
                  <a:pt x="2644" y="4917"/>
                  <a:pt x="2727" y="4917"/>
                </a:cubicBezTo>
                <a:lnTo>
                  <a:pt x="6204" y="4917"/>
                </a:lnTo>
                <a:lnTo>
                  <a:pt x="6311" y="5215"/>
                </a:lnTo>
                <a:lnTo>
                  <a:pt x="2727" y="5215"/>
                </a:lnTo>
                <a:cubicBezTo>
                  <a:pt x="2632" y="5215"/>
                  <a:pt x="2572" y="5286"/>
                  <a:pt x="2572" y="5358"/>
                </a:cubicBezTo>
                <a:cubicBezTo>
                  <a:pt x="2572" y="5453"/>
                  <a:pt x="2644" y="5513"/>
                  <a:pt x="2727" y="5513"/>
                </a:cubicBezTo>
                <a:lnTo>
                  <a:pt x="6418" y="5513"/>
                </a:lnTo>
                <a:lnTo>
                  <a:pt x="6668" y="6239"/>
                </a:lnTo>
                <a:cubicBezTo>
                  <a:pt x="6716" y="6358"/>
                  <a:pt x="6811" y="6453"/>
                  <a:pt x="6954" y="6453"/>
                </a:cubicBezTo>
                <a:cubicBezTo>
                  <a:pt x="7085" y="6453"/>
                  <a:pt x="7204" y="6394"/>
                  <a:pt x="7251" y="6275"/>
                </a:cubicBezTo>
                <a:lnTo>
                  <a:pt x="7406" y="5929"/>
                </a:lnTo>
                <a:lnTo>
                  <a:pt x="7406" y="6727"/>
                </a:lnTo>
                <a:lnTo>
                  <a:pt x="298" y="6727"/>
                </a:lnTo>
                <a:lnTo>
                  <a:pt x="298" y="155"/>
                </a:lnTo>
                <a:cubicBezTo>
                  <a:pt x="298" y="60"/>
                  <a:pt x="227" y="0"/>
                  <a:pt x="155" y="0"/>
                </a:cubicBez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AEC7E0-CCDD-4E6D-A066-DFD9F31C5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578" y="2295375"/>
            <a:ext cx="4404000" cy="2590500"/>
          </a:xfrm>
        </p:spPr>
        <p:txBody>
          <a:bodyPr/>
          <a:lstStyle/>
          <a:p>
            <a:r>
              <a:rPr lang="hu-HU" sz="2000" dirty="0"/>
              <a:t>Készítette:</a:t>
            </a:r>
            <a:br>
              <a:rPr lang="hu-HU" sz="2000" dirty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Czékmann Zsolt, PhD</a:t>
            </a:r>
            <a:br>
              <a:rPr lang="hu-HU" sz="2000" dirty="0"/>
            </a:br>
            <a:r>
              <a:rPr lang="hu-HU" sz="1600" dirty="0">
                <a:latin typeface="Fira Sans Condensed Light" panose="020B0403050000020004" pitchFamily="34" charset="0"/>
              </a:rPr>
              <a:t>intézeti tanszékvezető egyetemi docens</a:t>
            </a:r>
            <a:br>
              <a:rPr lang="hu-HU" sz="1600" dirty="0">
                <a:latin typeface="Fira Sans Condensed Light" panose="020B0403050000020004" pitchFamily="34" charset="0"/>
              </a:rPr>
            </a:br>
            <a:r>
              <a:rPr lang="hu-HU" sz="1600" dirty="0">
                <a:latin typeface="Fira Sans Condensed Light" panose="020B0403050000020004" pitchFamily="34" charset="0"/>
              </a:rPr>
              <a:t>(ME-ÁJK ÁTI Közigazgatási Jogi Tanszék)</a:t>
            </a:r>
            <a:br>
              <a:rPr lang="hu-HU" sz="1600" dirty="0">
                <a:latin typeface="Fira Sans Condensed Light" panose="020B0403050000020004" pitchFamily="34" charset="0"/>
              </a:rPr>
            </a:br>
            <a:r>
              <a:rPr lang="hu-HU" sz="1600" dirty="0">
                <a:latin typeface="Fira Sans Condensed Light" panose="020B0403050000020004" pitchFamily="34" charset="0"/>
              </a:rPr>
              <a:t>jogczzs@uni-miskolc.hu</a:t>
            </a:r>
            <a:r>
              <a:rPr lang="hu-HU" sz="1600" dirty="0"/>
              <a:t/>
            </a:r>
            <a:br>
              <a:rPr lang="hu-HU" sz="1600" dirty="0"/>
            </a:br>
            <a:r>
              <a:rPr lang="hu-HU" sz="1600" dirty="0"/>
              <a:t/>
            </a:r>
            <a:br>
              <a:rPr lang="hu-HU" sz="1600" dirty="0"/>
            </a:br>
            <a:r>
              <a:rPr lang="hu-HU" sz="2000" dirty="0"/>
              <a:t>Czibrik Eszter</a:t>
            </a:r>
            <a:br>
              <a:rPr lang="hu-HU" sz="2000" dirty="0"/>
            </a:br>
            <a:r>
              <a:rPr lang="hu-HU" sz="1600" dirty="0">
                <a:latin typeface="Fira Sans Condensed Light" panose="020B0403050000020004" pitchFamily="34" charset="0"/>
              </a:rPr>
              <a:t>doktorandusz</a:t>
            </a:r>
            <a:br>
              <a:rPr lang="hu-HU" sz="1600" dirty="0">
                <a:latin typeface="Fira Sans Condensed Light" panose="020B0403050000020004" pitchFamily="34" charset="0"/>
              </a:rPr>
            </a:br>
            <a:r>
              <a:rPr lang="hu-HU" sz="1600" dirty="0">
                <a:latin typeface="Fira Sans Condensed Light" panose="020B0403050000020004" pitchFamily="34" charset="0"/>
              </a:rPr>
              <a:t>(ME-ÁJK ÁTI Közigazgatási Jogi Tanszék)</a:t>
            </a:r>
            <a:br>
              <a:rPr lang="hu-HU" sz="1600" dirty="0">
                <a:latin typeface="Fira Sans Condensed Light" panose="020B0403050000020004" pitchFamily="34" charset="0"/>
              </a:rPr>
            </a:br>
            <a:r>
              <a:rPr lang="hu-HU" sz="1600" dirty="0">
                <a:latin typeface="Fira Sans Condensed Light" panose="020B0403050000020004" pitchFamily="34" charset="0"/>
              </a:rPr>
              <a:t>jogcze@uni-miskolc.hu</a:t>
            </a:r>
            <a:endParaRPr lang="hu-HU" sz="2000" dirty="0">
              <a:latin typeface="Fira Sans Condensed Light" panose="020B0403050000020004" pitchFamily="34" charset="0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1764DE3A-7A4B-47F0-8618-3309ECAE3F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9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Rajdhani"/>
              <a:buNone/>
              <a:defRPr sz="7200" b="1" i="0" u="none" strike="noStrike" cap="none">
                <a:solidFill>
                  <a:schemeClr val="lt2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Rajdhani"/>
              <a:buNone/>
              <a:defRPr sz="52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Rajdhani"/>
              <a:buNone/>
              <a:defRPr sz="52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Rajdhani"/>
              <a:buNone/>
              <a:defRPr sz="52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Rajdhani"/>
              <a:buNone/>
              <a:defRPr sz="52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Rajdhani"/>
              <a:buNone/>
              <a:defRPr sz="52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Rajdhani"/>
              <a:buNone/>
              <a:defRPr sz="52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Rajdhani"/>
              <a:buNone/>
              <a:defRPr sz="52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Rajdhani"/>
              <a:buNone/>
              <a:defRPr sz="52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pPr algn="ctr"/>
            <a:r>
              <a:rPr lang="hu-HU" sz="2800" dirty="0"/>
              <a:t>Köszönjük a megtisztelő figyelmet!</a:t>
            </a:r>
            <a:endParaRPr lang="hu-HU" sz="2800" dirty="0">
              <a:latin typeface="Fira Sans Condensed Light" panose="020B04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41596"/>
      </p:ext>
    </p:extLst>
  </p:cSld>
  <p:clrMapOvr>
    <a:masterClrMapping/>
  </p:clrMapOvr>
</p:sld>
</file>

<file path=ppt/theme/theme1.xml><?xml version="1.0" encoding="utf-8"?>
<a:theme xmlns:a="http://schemas.openxmlformats.org/drawingml/2006/main" name="Ai Tech Agency by Slidesgo">
  <a:themeElements>
    <a:clrScheme name="Simple Light">
      <a:dk1>
        <a:srgbClr val="0C343D"/>
      </a:dk1>
      <a:lt1>
        <a:srgbClr val="00C3B1"/>
      </a:lt1>
      <a:dk2>
        <a:srgbClr val="CC4125"/>
      </a:dk2>
      <a:lt2>
        <a:srgbClr val="F3F3F3"/>
      </a:lt2>
      <a:accent1>
        <a:srgbClr val="0C343D"/>
      </a:accent1>
      <a:accent2>
        <a:srgbClr val="00C3B1"/>
      </a:accent2>
      <a:accent3>
        <a:srgbClr val="CC4125"/>
      </a:accent3>
      <a:accent4>
        <a:srgbClr val="F3F3F3"/>
      </a:accent4>
      <a:accent5>
        <a:srgbClr val="0C343D"/>
      </a:accent5>
      <a:accent6>
        <a:srgbClr val="00C3B1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275</Words>
  <Application>Microsoft Office PowerPoint</Application>
  <PresentationFormat>Diavetítés a képernyőre (16:9 oldalarány)</PresentationFormat>
  <Paragraphs>44</Paragraphs>
  <Slides>7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5" baseType="lpstr">
      <vt:lpstr>Arial</vt:lpstr>
      <vt:lpstr>Wingdings</vt:lpstr>
      <vt:lpstr>Fira Sans Condensed Light</vt:lpstr>
      <vt:lpstr>Josefin Slab</vt:lpstr>
      <vt:lpstr>Advent Pro Light</vt:lpstr>
      <vt:lpstr>Rajdhani</vt:lpstr>
      <vt:lpstr>Anton</vt:lpstr>
      <vt:lpstr>Ai Tech Agency by Slidesgo</vt:lpstr>
      <vt:lpstr>A hatósági eljárás és eljárásjogi kihívásai  Az új ingatlan-nyilvántartási törvény és az Ákr. viszonya</vt:lpstr>
      <vt:lpstr>Az ingatlan-nyilvántartás múltja, jelenje, jövője</vt:lpstr>
      <vt:lpstr>Az ingatlan-nyilvántartás múltja, jelenje, jövője</vt:lpstr>
      <vt:lpstr>Az ingatlan-nyilvántartásról szóló 2021. évi C. törvény</vt:lpstr>
      <vt:lpstr>Az Ákr. és az új ingatlan-nyilvántartási törvény viszonya</vt:lpstr>
      <vt:lpstr>Automatikus döntéshozatal az ingatlanügyi eljárásokban</vt:lpstr>
      <vt:lpstr>Készítette:  Czékmann Zsolt, PhD intézeti tanszékvezető egyetemi docens (ME-ÁJK ÁTI Közigazgatási Jogi Tanszék) jogczzs@uni-miskolc.hu  Czibrik Eszter doktorandusz (ME-ÁJK ÁTI Közigazgatási Jogi Tanszék) jogcze@uni-miskolc.hu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hatósági eljárás és eljárásjogi kihívásai  Az új ingatlan-nyilvántartási törvény és az Ákr. viszonya</dc:title>
  <dc:creator>Pokorádi Márta dr.</dc:creator>
  <cp:lastModifiedBy>JIG</cp:lastModifiedBy>
  <cp:revision>7</cp:revision>
  <dcterms:modified xsi:type="dcterms:W3CDTF">2022-06-13T08:33:19Z</dcterms:modified>
</cp:coreProperties>
</file>