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sldIdLst>
    <p:sldId id="261" r:id="rId5"/>
    <p:sldId id="260" r:id="rId6"/>
    <p:sldId id="265" r:id="rId7"/>
    <p:sldId id="266" r:id="rId8"/>
    <p:sldId id="267" r:id="rId9"/>
    <p:sldId id="268" r:id="rId10"/>
    <p:sldId id="269" r:id="rId11"/>
    <p:sldId id="270" r:id="rId12"/>
    <p:sldId id="271" r:id="rId13"/>
    <p:sldId id="272" r:id="rId14"/>
    <p:sldId id="264" r:id="rId1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851"/>
    <a:srgbClr val="012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65"/>
    <p:restoredTop sz="81081" autoAdjust="0"/>
  </p:normalViewPr>
  <p:slideViewPr>
    <p:cSldViewPr snapToGrid="0" snapToObjects="1">
      <p:cViewPr varScale="1">
        <p:scale>
          <a:sx n="71" d="100"/>
          <a:sy n="71" d="100"/>
        </p:scale>
        <p:origin x="136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2.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E74B1-360D-43DD-A2F7-7550F034B48E}" type="doc">
      <dgm:prSet loTypeId="urn:microsoft.com/office/officeart/2008/layout/AscendingPictureAccentProcess" loCatId="process" qsTypeId="urn:microsoft.com/office/officeart/2005/8/quickstyle/3d3" qsCatId="3D" csTypeId="urn:microsoft.com/office/officeart/2005/8/colors/colorful1" csCatId="colorful" phldr="1"/>
      <dgm:spPr/>
      <dgm:t>
        <a:bodyPr/>
        <a:lstStyle/>
        <a:p>
          <a:endParaRPr lang="hu-HU"/>
        </a:p>
      </dgm:t>
    </dgm:pt>
    <dgm:pt modelId="{802E17AF-6750-4920-B21D-9DF9389CC43B}">
      <dgm:prSet phldrT="[Szöveg]" custT="1"/>
      <dgm:spPr/>
      <dgm:t>
        <a:bodyPr/>
        <a:lstStyle/>
        <a:p>
          <a:r>
            <a:rPr lang="hu-HU" sz="1600" b="1" dirty="0" err="1">
              <a:solidFill>
                <a:schemeClr val="tx1"/>
              </a:solidFill>
              <a:latin typeface="Garamond" panose="02020404030301010803" pitchFamily="18" charset="0"/>
            </a:rPr>
            <a:t>Theoretical</a:t>
          </a:r>
          <a:r>
            <a:rPr lang="hu-HU" sz="1600" b="1" dirty="0">
              <a:solidFill>
                <a:schemeClr val="tx1"/>
              </a:solidFill>
              <a:latin typeface="Garamond" panose="02020404030301010803" pitchFamily="18" charset="0"/>
            </a:rPr>
            <a:t> </a:t>
          </a:r>
          <a:r>
            <a:rPr lang="hu-HU" sz="1600" b="1" dirty="0" err="1">
              <a:solidFill>
                <a:schemeClr val="tx1"/>
              </a:solidFill>
              <a:latin typeface="Garamond" panose="02020404030301010803" pitchFamily="18" charset="0"/>
            </a:rPr>
            <a:t>background</a:t>
          </a:r>
          <a:endParaRPr lang="hu-HU" sz="1600" b="1" dirty="0">
            <a:solidFill>
              <a:schemeClr val="tx1"/>
            </a:solidFill>
            <a:latin typeface="Garamond" panose="02020404030301010803" pitchFamily="18" charset="0"/>
          </a:endParaRPr>
        </a:p>
      </dgm:t>
    </dgm:pt>
    <dgm:pt modelId="{5B55FD45-05E5-4317-99A3-5C6F02DCCEF4}" type="parTrans" cxnId="{768D089D-928D-4782-B668-5D1A6D700BC7}">
      <dgm:prSet/>
      <dgm:spPr/>
      <dgm:t>
        <a:bodyPr/>
        <a:lstStyle/>
        <a:p>
          <a:endParaRPr lang="hu-HU" sz="2800" b="1">
            <a:solidFill>
              <a:schemeClr val="tx1"/>
            </a:solidFill>
            <a:latin typeface="Garamond" panose="02020404030301010803" pitchFamily="18" charset="0"/>
          </a:endParaRPr>
        </a:p>
      </dgm:t>
    </dgm:pt>
    <dgm:pt modelId="{068EB3DE-806D-4305-9313-2AFB03D57C5E}" type="sibTrans" cxnId="{768D089D-928D-4782-B668-5D1A6D700BC7}">
      <dgm:prSet/>
      <dgm:spPr/>
      <dgm:t>
        <a:bodyPr/>
        <a:lstStyle/>
        <a:p>
          <a:endParaRPr lang="hu-HU" sz="2800" b="1">
            <a:solidFill>
              <a:schemeClr val="tx1"/>
            </a:solidFill>
            <a:latin typeface="Garamond" panose="02020404030301010803" pitchFamily="18" charset="0"/>
          </a:endParaRPr>
        </a:p>
      </dgm:t>
    </dgm:pt>
    <dgm:pt modelId="{ADE97B43-FA1F-410C-A9C6-D242CB26B4DD}">
      <dgm:prSet phldrT="[Szöveg]" custT="1"/>
      <dgm:spPr/>
      <dgm:t>
        <a:bodyPr/>
        <a:lstStyle/>
        <a:p>
          <a:r>
            <a:rPr lang="en-US" sz="1600" b="1" dirty="0">
              <a:solidFill>
                <a:schemeClr val="tx1"/>
              </a:solidFill>
              <a:latin typeface="Garamond" panose="02020404030301010803" pitchFamily="18" charset="0"/>
            </a:rPr>
            <a:t>The creation of Act LXV of 1990</a:t>
          </a:r>
          <a:endParaRPr lang="hu-HU" sz="1600" b="1" dirty="0">
            <a:solidFill>
              <a:schemeClr val="tx1"/>
            </a:solidFill>
            <a:latin typeface="Garamond" panose="02020404030301010803" pitchFamily="18" charset="0"/>
          </a:endParaRPr>
        </a:p>
      </dgm:t>
    </dgm:pt>
    <dgm:pt modelId="{39ABA3CF-2D92-442A-978A-3124245E70F0}" type="parTrans" cxnId="{1DAC01B5-2D02-4DF6-AB3C-60B3D934E2D8}">
      <dgm:prSet/>
      <dgm:spPr/>
      <dgm:t>
        <a:bodyPr/>
        <a:lstStyle/>
        <a:p>
          <a:endParaRPr lang="hu-HU" sz="2800" b="1">
            <a:solidFill>
              <a:schemeClr val="tx1"/>
            </a:solidFill>
            <a:latin typeface="Garamond" panose="02020404030301010803" pitchFamily="18" charset="0"/>
          </a:endParaRPr>
        </a:p>
      </dgm:t>
    </dgm:pt>
    <dgm:pt modelId="{8212CF2F-48B1-4C23-9047-03B70F4C2A42}" type="sibTrans" cxnId="{1DAC01B5-2D02-4DF6-AB3C-60B3D934E2D8}">
      <dgm:prSet/>
      <dgm:spPr/>
      <dgm:t>
        <a:bodyPr/>
        <a:lstStyle/>
        <a:p>
          <a:endParaRPr lang="hu-HU" sz="2800" b="1">
            <a:solidFill>
              <a:schemeClr val="tx1"/>
            </a:solidFill>
            <a:latin typeface="Garamond" panose="02020404030301010803" pitchFamily="18" charset="0"/>
          </a:endParaRPr>
        </a:p>
      </dgm:t>
    </dgm:pt>
    <dgm:pt modelId="{46F94EBC-0122-4FE0-8C77-9F3FEE5B1308}">
      <dgm:prSet phldrT="[Szöveg]" custT="1"/>
      <dgm:spPr/>
      <dgm:t>
        <a:bodyPr/>
        <a:lstStyle/>
        <a:p>
          <a:r>
            <a:rPr lang="hu-HU" sz="1400" b="1" dirty="0" err="1">
              <a:solidFill>
                <a:schemeClr val="tx1"/>
              </a:solidFill>
              <a:latin typeface="Garamond" panose="02020404030301010803" pitchFamily="18" charset="0"/>
            </a:rPr>
            <a:t>Modification</a:t>
          </a:r>
          <a:r>
            <a:rPr lang="hu-HU" sz="1400" b="1" dirty="0">
              <a:solidFill>
                <a:schemeClr val="tx1"/>
              </a:solidFill>
              <a:latin typeface="Garamond" panose="02020404030301010803" pitchFamily="18" charset="0"/>
            </a:rPr>
            <a:t> of </a:t>
          </a:r>
          <a:r>
            <a:rPr lang="hu-HU" sz="1400" b="1" dirty="0" err="1">
              <a:solidFill>
                <a:schemeClr val="tx1"/>
              </a:solidFill>
              <a:latin typeface="Garamond" panose="02020404030301010803" pitchFamily="18" charset="0"/>
            </a:rPr>
            <a:t>the</a:t>
          </a:r>
          <a:r>
            <a:rPr lang="hu-HU" sz="1400" b="1" dirty="0">
              <a:solidFill>
                <a:schemeClr val="tx1"/>
              </a:solidFill>
              <a:latin typeface="Garamond" panose="02020404030301010803" pitchFamily="18" charset="0"/>
            </a:rPr>
            <a:t> </a:t>
          </a:r>
          <a:r>
            <a:rPr lang="hu-HU" sz="1400" b="1" dirty="0" err="1">
              <a:solidFill>
                <a:schemeClr val="tx1"/>
              </a:solidFill>
              <a:latin typeface="Garamond" panose="02020404030301010803" pitchFamily="18" charset="0"/>
            </a:rPr>
            <a:t>former</a:t>
          </a:r>
          <a:r>
            <a:rPr lang="hu-HU" sz="1400" b="1" dirty="0">
              <a:solidFill>
                <a:schemeClr val="tx1"/>
              </a:solidFill>
              <a:latin typeface="Garamond" panose="02020404030301010803" pitchFamily="18" charset="0"/>
            </a:rPr>
            <a:t> </a:t>
          </a:r>
          <a:r>
            <a:rPr lang="hu-HU" sz="1400" b="1" dirty="0" err="1">
              <a:solidFill>
                <a:schemeClr val="tx1"/>
              </a:solidFill>
              <a:latin typeface="Garamond" panose="02020404030301010803" pitchFamily="18" charset="0"/>
            </a:rPr>
            <a:t>regulation</a:t>
          </a:r>
          <a:endParaRPr lang="hu-HU" sz="1400" b="1" dirty="0">
            <a:solidFill>
              <a:schemeClr val="tx1"/>
            </a:solidFill>
            <a:latin typeface="Garamond" panose="02020404030301010803" pitchFamily="18" charset="0"/>
          </a:endParaRPr>
        </a:p>
      </dgm:t>
    </dgm:pt>
    <dgm:pt modelId="{ED6E3B8A-55FC-4619-B580-0647ACFEBA38}" type="parTrans" cxnId="{B7B167DE-B56F-4A89-9DB1-CEB3947930DF}">
      <dgm:prSet/>
      <dgm:spPr/>
      <dgm:t>
        <a:bodyPr/>
        <a:lstStyle/>
        <a:p>
          <a:endParaRPr lang="hu-HU" sz="2800" b="1">
            <a:solidFill>
              <a:schemeClr val="tx1"/>
            </a:solidFill>
            <a:latin typeface="Garamond" panose="02020404030301010803" pitchFamily="18" charset="0"/>
          </a:endParaRPr>
        </a:p>
      </dgm:t>
    </dgm:pt>
    <dgm:pt modelId="{E80108F7-96FB-4822-A0F3-A78B2709761E}" type="sibTrans" cxnId="{B7B167DE-B56F-4A89-9DB1-CEB3947930DF}">
      <dgm:prSet/>
      <dgm:spPr/>
      <dgm:t>
        <a:bodyPr/>
        <a:lstStyle/>
        <a:p>
          <a:endParaRPr lang="hu-HU" sz="2800" b="1">
            <a:solidFill>
              <a:schemeClr val="tx1"/>
            </a:solidFill>
            <a:latin typeface="Garamond" panose="02020404030301010803" pitchFamily="18" charset="0"/>
          </a:endParaRPr>
        </a:p>
      </dgm:t>
    </dgm:pt>
    <dgm:pt modelId="{794D378D-2596-45ED-8C40-32374D025719}">
      <dgm:prSet phldrT="[Szöveg]" custT="1"/>
      <dgm:spPr/>
      <dgm:t>
        <a:bodyPr/>
        <a:lstStyle/>
        <a:p>
          <a:r>
            <a:rPr lang="hu-HU" sz="1600" b="1" dirty="0" err="1">
              <a:solidFill>
                <a:schemeClr val="tx1"/>
              </a:solidFill>
              <a:latin typeface="Garamond" panose="02020404030301010803" pitchFamily="18" charset="0"/>
            </a:rPr>
            <a:t>Reduction</a:t>
          </a:r>
          <a:r>
            <a:rPr lang="hu-HU" sz="1600" b="1" dirty="0">
              <a:solidFill>
                <a:schemeClr val="tx1"/>
              </a:solidFill>
              <a:latin typeface="Garamond" panose="02020404030301010803" pitchFamily="18" charset="0"/>
            </a:rPr>
            <a:t> of </a:t>
          </a:r>
          <a:r>
            <a:rPr lang="hu-HU" sz="1600" b="1" dirty="0" err="1">
              <a:solidFill>
                <a:schemeClr val="tx1"/>
              </a:solidFill>
              <a:latin typeface="Garamond" panose="02020404030301010803" pitchFamily="18" charset="0"/>
            </a:rPr>
            <a:t>autonomy</a:t>
          </a:r>
          <a:endParaRPr lang="hu-HU" sz="1600" b="1" dirty="0">
            <a:solidFill>
              <a:schemeClr val="tx1"/>
            </a:solidFill>
            <a:latin typeface="Garamond" panose="02020404030301010803" pitchFamily="18" charset="0"/>
          </a:endParaRPr>
        </a:p>
      </dgm:t>
    </dgm:pt>
    <dgm:pt modelId="{83950B29-3DFD-44B2-A3F7-7407C1EF8C93}" type="parTrans" cxnId="{DF7B2283-DB4E-474D-848F-DB0855247D9A}">
      <dgm:prSet/>
      <dgm:spPr/>
      <dgm:t>
        <a:bodyPr/>
        <a:lstStyle/>
        <a:p>
          <a:endParaRPr lang="hu-HU" sz="2800" b="1">
            <a:solidFill>
              <a:schemeClr val="tx1"/>
            </a:solidFill>
            <a:latin typeface="Garamond" panose="02020404030301010803" pitchFamily="18" charset="0"/>
          </a:endParaRPr>
        </a:p>
      </dgm:t>
    </dgm:pt>
    <dgm:pt modelId="{04B4DEA9-D751-41A7-B5A2-9B97565DC662}" type="sibTrans" cxnId="{DF7B2283-DB4E-474D-848F-DB0855247D9A}">
      <dgm:prSet/>
      <dgm:spPr/>
      <dgm:t>
        <a:bodyPr/>
        <a:lstStyle/>
        <a:p>
          <a:endParaRPr lang="hu-HU" sz="2800" b="1">
            <a:solidFill>
              <a:schemeClr val="tx1"/>
            </a:solidFill>
            <a:latin typeface="Garamond" panose="02020404030301010803" pitchFamily="18" charset="0"/>
          </a:endParaRPr>
        </a:p>
      </dgm:t>
    </dgm:pt>
    <dgm:pt modelId="{E8A7B6BF-3EC9-4183-8B78-38BDD7BBEDF0}" type="pres">
      <dgm:prSet presAssocID="{609E74B1-360D-43DD-A2F7-7550F034B48E}" presName="Name0" presStyleCnt="0">
        <dgm:presLayoutVars>
          <dgm:chMax val="7"/>
          <dgm:chPref val="7"/>
          <dgm:dir/>
        </dgm:presLayoutVars>
      </dgm:prSet>
      <dgm:spPr/>
      <dgm:t>
        <a:bodyPr/>
        <a:lstStyle/>
        <a:p>
          <a:endParaRPr lang="hu-HU"/>
        </a:p>
      </dgm:t>
    </dgm:pt>
    <dgm:pt modelId="{7A4E8866-6ADA-4BFF-B146-6F7BF4F87441}" type="pres">
      <dgm:prSet presAssocID="{609E74B1-360D-43DD-A2F7-7550F034B48E}" presName="dot1" presStyleLbl="alignNode1" presStyleIdx="0" presStyleCnt="13"/>
      <dgm:spPr/>
    </dgm:pt>
    <dgm:pt modelId="{D7FE4D84-2879-482C-B725-454BE0433B8C}" type="pres">
      <dgm:prSet presAssocID="{609E74B1-360D-43DD-A2F7-7550F034B48E}" presName="dot2" presStyleLbl="alignNode1" presStyleIdx="1" presStyleCnt="13"/>
      <dgm:spPr/>
    </dgm:pt>
    <dgm:pt modelId="{1AB9DB67-45EF-4C93-BEC8-CE1E0FFE86F7}" type="pres">
      <dgm:prSet presAssocID="{609E74B1-360D-43DD-A2F7-7550F034B48E}" presName="dot3" presStyleLbl="alignNode1" presStyleIdx="2" presStyleCnt="13"/>
      <dgm:spPr/>
    </dgm:pt>
    <dgm:pt modelId="{E3482FDC-13D2-48F7-B3D2-A42239E6B270}" type="pres">
      <dgm:prSet presAssocID="{609E74B1-360D-43DD-A2F7-7550F034B48E}" presName="dot4" presStyleLbl="alignNode1" presStyleIdx="3" presStyleCnt="13"/>
      <dgm:spPr/>
    </dgm:pt>
    <dgm:pt modelId="{E0D166B0-1A99-4DD6-97A8-63ED591B5198}" type="pres">
      <dgm:prSet presAssocID="{609E74B1-360D-43DD-A2F7-7550F034B48E}" presName="dot5" presStyleLbl="alignNode1" presStyleIdx="4" presStyleCnt="13"/>
      <dgm:spPr/>
    </dgm:pt>
    <dgm:pt modelId="{E283FBDB-AFC1-4BDE-8183-976B95D4AC91}" type="pres">
      <dgm:prSet presAssocID="{609E74B1-360D-43DD-A2F7-7550F034B48E}" presName="dot6" presStyleLbl="alignNode1" presStyleIdx="5" presStyleCnt="13"/>
      <dgm:spPr/>
    </dgm:pt>
    <dgm:pt modelId="{64F922A6-B438-4CA5-A9DB-1D05C830437C}" type="pres">
      <dgm:prSet presAssocID="{609E74B1-360D-43DD-A2F7-7550F034B48E}" presName="dotArrow1" presStyleLbl="alignNode1" presStyleIdx="6" presStyleCnt="13"/>
      <dgm:spPr/>
    </dgm:pt>
    <dgm:pt modelId="{77577F00-BE66-4050-8EAE-EB44AEF015B7}" type="pres">
      <dgm:prSet presAssocID="{609E74B1-360D-43DD-A2F7-7550F034B48E}" presName="dotArrow2" presStyleLbl="alignNode1" presStyleIdx="7" presStyleCnt="13"/>
      <dgm:spPr/>
    </dgm:pt>
    <dgm:pt modelId="{1A818D14-4A5A-4F3C-91DF-97D55590B635}" type="pres">
      <dgm:prSet presAssocID="{609E74B1-360D-43DD-A2F7-7550F034B48E}" presName="dotArrow3" presStyleLbl="alignNode1" presStyleIdx="8" presStyleCnt="13"/>
      <dgm:spPr/>
    </dgm:pt>
    <dgm:pt modelId="{6B8B13F9-7AD8-479B-BD00-A22D9CA0888D}" type="pres">
      <dgm:prSet presAssocID="{609E74B1-360D-43DD-A2F7-7550F034B48E}" presName="dotArrow4" presStyleLbl="alignNode1" presStyleIdx="9" presStyleCnt="13"/>
      <dgm:spPr/>
    </dgm:pt>
    <dgm:pt modelId="{2E6C05E5-204A-4132-8088-9876CB4F8B79}" type="pres">
      <dgm:prSet presAssocID="{609E74B1-360D-43DD-A2F7-7550F034B48E}" presName="dotArrow5" presStyleLbl="alignNode1" presStyleIdx="10" presStyleCnt="13"/>
      <dgm:spPr/>
    </dgm:pt>
    <dgm:pt modelId="{DA353007-0D36-4D3C-BF56-D05B3CFE4520}" type="pres">
      <dgm:prSet presAssocID="{609E74B1-360D-43DD-A2F7-7550F034B48E}" presName="dotArrow6" presStyleLbl="alignNode1" presStyleIdx="11" presStyleCnt="13"/>
      <dgm:spPr/>
    </dgm:pt>
    <dgm:pt modelId="{1EC01BC0-371E-42FE-8A9F-760E09F2F1F6}" type="pres">
      <dgm:prSet presAssocID="{609E74B1-360D-43DD-A2F7-7550F034B48E}" presName="dotArrow7" presStyleLbl="alignNode1" presStyleIdx="12" presStyleCnt="13"/>
      <dgm:spPr/>
    </dgm:pt>
    <dgm:pt modelId="{8B69B825-0236-42E5-BC1C-86C64770DA6A}" type="pres">
      <dgm:prSet presAssocID="{802E17AF-6750-4920-B21D-9DF9389CC43B}" presName="parTx1" presStyleLbl="node1" presStyleIdx="0" presStyleCnt="4"/>
      <dgm:spPr/>
      <dgm:t>
        <a:bodyPr/>
        <a:lstStyle/>
        <a:p>
          <a:endParaRPr lang="hu-HU"/>
        </a:p>
      </dgm:t>
    </dgm:pt>
    <dgm:pt modelId="{FC2DC48F-9326-402F-AEE5-AD8BA96DD187}" type="pres">
      <dgm:prSet presAssocID="{068EB3DE-806D-4305-9313-2AFB03D57C5E}" presName="picture1" presStyleCnt="0"/>
      <dgm:spPr/>
    </dgm:pt>
    <dgm:pt modelId="{F45F1C50-F8F9-496B-BEB2-65DC7B567DD9}" type="pres">
      <dgm:prSet presAssocID="{068EB3DE-806D-4305-9313-2AFB03D57C5E}" presName="imageRepeatNode" presStyleLbl="fgImgPlace1" presStyleIdx="0" presStyleCnt="4"/>
      <dgm:spPr/>
      <dgm:t>
        <a:bodyPr/>
        <a:lstStyle/>
        <a:p>
          <a:endParaRPr lang="hu-HU"/>
        </a:p>
      </dgm:t>
    </dgm:pt>
    <dgm:pt modelId="{6F8056A7-D2D2-40B5-85F2-8F11A76F0C5D}" type="pres">
      <dgm:prSet presAssocID="{ADE97B43-FA1F-410C-A9C6-D242CB26B4DD}" presName="parTx2" presStyleLbl="node1" presStyleIdx="1" presStyleCnt="4"/>
      <dgm:spPr/>
      <dgm:t>
        <a:bodyPr/>
        <a:lstStyle/>
        <a:p>
          <a:endParaRPr lang="hu-HU"/>
        </a:p>
      </dgm:t>
    </dgm:pt>
    <dgm:pt modelId="{B805EBE2-E9AB-4B49-9A67-9DA4F768DE40}" type="pres">
      <dgm:prSet presAssocID="{8212CF2F-48B1-4C23-9047-03B70F4C2A42}" presName="picture2" presStyleCnt="0"/>
      <dgm:spPr/>
    </dgm:pt>
    <dgm:pt modelId="{17B100E1-0E7C-487E-BC00-9155DF39FB91}" type="pres">
      <dgm:prSet presAssocID="{8212CF2F-48B1-4C23-9047-03B70F4C2A42}" presName="imageRepeatNode" presStyleLbl="fgImgPlace1" presStyleIdx="1" presStyleCnt="4"/>
      <dgm:spPr/>
      <dgm:t>
        <a:bodyPr/>
        <a:lstStyle/>
        <a:p>
          <a:endParaRPr lang="hu-HU"/>
        </a:p>
      </dgm:t>
    </dgm:pt>
    <dgm:pt modelId="{CF39898E-D12D-4E84-AF44-6C51827F9EE0}" type="pres">
      <dgm:prSet presAssocID="{46F94EBC-0122-4FE0-8C77-9F3FEE5B1308}" presName="parTx3" presStyleLbl="node1" presStyleIdx="2" presStyleCnt="4"/>
      <dgm:spPr/>
      <dgm:t>
        <a:bodyPr/>
        <a:lstStyle/>
        <a:p>
          <a:endParaRPr lang="hu-HU"/>
        </a:p>
      </dgm:t>
    </dgm:pt>
    <dgm:pt modelId="{73C58046-50C1-40CB-8ACD-184B238CBFD5}" type="pres">
      <dgm:prSet presAssocID="{E80108F7-96FB-4822-A0F3-A78B2709761E}" presName="picture3" presStyleCnt="0"/>
      <dgm:spPr/>
    </dgm:pt>
    <dgm:pt modelId="{DFC76ACC-711D-4B7C-90A0-A1F1F97ACB68}" type="pres">
      <dgm:prSet presAssocID="{E80108F7-96FB-4822-A0F3-A78B2709761E}" presName="imageRepeatNode" presStyleLbl="fgImgPlace1" presStyleIdx="2" presStyleCnt="4"/>
      <dgm:spPr/>
      <dgm:t>
        <a:bodyPr/>
        <a:lstStyle/>
        <a:p>
          <a:endParaRPr lang="hu-HU"/>
        </a:p>
      </dgm:t>
    </dgm:pt>
    <dgm:pt modelId="{D374C378-49DA-4AB0-AD4B-18580A34C37B}" type="pres">
      <dgm:prSet presAssocID="{794D378D-2596-45ED-8C40-32374D025719}" presName="parTx4" presStyleLbl="node1" presStyleIdx="3" presStyleCnt="4"/>
      <dgm:spPr/>
      <dgm:t>
        <a:bodyPr/>
        <a:lstStyle/>
        <a:p>
          <a:endParaRPr lang="hu-HU"/>
        </a:p>
      </dgm:t>
    </dgm:pt>
    <dgm:pt modelId="{B429B9D4-DB76-45E2-A874-B85755D601BE}" type="pres">
      <dgm:prSet presAssocID="{04B4DEA9-D751-41A7-B5A2-9B97565DC662}" presName="picture4" presStyleCnt="0"/>
      <dgm:spPr/>
    </dgm:pt>
    <dgm:pt modelId="{11DCA505-A6C9-4CDD-9214-FE4343453039}" type="pres">
      <dgm:prSet presAssocID="{04B4DEA9-D751-41A7-B5A2-9B97565DC662}" presName="imageRepeatNode" presStyleLbl="fgImgPlace1" presStyleIdx="3" presStyleCnt="4"/>
      <dgm:spPr/>
      <dgm:t>
        <a:bodyPr/>
        <a:lstStyle/>
        <a:p>
          <a:endParaRPr lang="hu-HU"/>
        </a:p>
      </dgm:t>
    </dgm:pt>
  </dgm:ptLst>
  <dgm:cxnLst>
    <dgm:cxn modelId="{5464CA20-7A26-4155-AF2C-740632445594}" type="presOf" srcId="{8212CF2F-48B1-4C23-9047-03B70F4C2A42}" destId="{17B100E1-0E7C-487E-BC00-9155DF39FB91}" srcOrd="0" destOrd="0" presId="urn:microsoft.com/office/officeart/2008/layout/AscendingPictureAccentProcess"/>
    <dgm:cxn modelId="{A195AA82-CD60-4F59-A62C-A84E8349470C}" type="presOf" srcId="{068EB3DE-806D-4305-9313-2AFB03D57C5E}" destId="{F45F1C50-F8F9-496B-BEB2-65DC7B567DD9}" srcOrd="0" destOrd="0" presId="urn:microsoft.com/office/officeart/2008/layout/AscendingPictureAccentProcess"/>
    <dgm:cxn modelId="{7E31E472-0DC9-4FD5-BA2D-C2E162EB0EF6}" type="presOf" srcId="{46F94EBC-0122-4FE0-8C77-9F3FEE5B1308}" destId="{CF39898E-D12D-4E84-AF44-6C51827F9EE0}" srcOrd="0" destOrd="0" presId="urn:microsoft.com/office/officeart/2008/layout/AscendingPictureAccentProcess"/>
    <dgm:cxn modelId="{4A46E280-0E9E-4253-B623-AB052B1404C1}" type="presOf" srcId="{609E74B1-360D-43DD-A2F7-7550F034B48E}" destId="{E8A7B6BF-3EC9-4183-8B78-38BDD7BBEDF0}" srcOrd="0" destOrd="0" presId="urn:microsoft.com/office/officeart/2008/layout/AscendingPictureAccentProcess"/>
    <dgm:cxn modelId="{C7849C60-8E03-4E4F-BE36-2E352C5C1584}" type="presOf" srcId="{802E17AF-6750-4920-B21D-9DF9389CC43B}" destId="{8B69B825-0236-42E5-BC1C-86C64770DA6A}" srcOrd="0" destOrd="0" presId="urn:microsoft.com/office/officeart/2008/layout/AscendingPictureAccentProcess"/>
    <dgm:cxn modelId="{DAE70979-9C9E-404D-9465-B79581D34AE1}" type="presOf" srcId="{794D378D-2596-45ED-8C40-32374D025719}" destId="{D374C378-49DA-4AB0-AD4B-18580A34C37B}" srcOrd="0" destOrd="0" presId="urn:microsoft.com/office/officeart/2008/layout/AscendingPictureAccentProcess"/>
    <dgm:cxn modelId="{1E4B5527-852E-4A81-BC87-CF304100753E}" type="presOf" srcId="{ADE97B43-FA1F-410C-A9C6-D242CB26B4DD}" destId="{6F8056A7-D2D2-40B5-85F2-8F11A76F0C5D}" srcOrd="0" destOrd="0" presId="urn:microsoft.com/office/officeart/2008/layout/AscendingPictureAccentProcess"/>
    <dgm:cxn modelId="{DF7B2283-DB4E-474D-848F-DB0855247D9A}" srcId="{609E74B1-360D-43DD-A2F7-7550F034B48E}" destId="{794D378D-2596-45ED-8C40-32374D025719}" srcOrd="3" destOrd="0" parTransId="{83950B29-3DFD-44B2-A3F7-7407C1EF8C93}" sibTransId="{04B4DEA9-D751-41A7-B5A2-9B97565DC662}"/>
    <dgm:cxn modelId="{768D089D-928D-4782-B668-5D1A6D700BC7}" srcId="{609E74B1-360D-43DD-A2F7-7550F034B48E}" destId="{802E17AF-6750-4920-B21D-9DF9389CC43B}" srcOrd="0" destOrd="0" parTransId="{5B55FD45-05E5-4317-99A3-5C6F02DCCEF4}" sibTransId="{068EB3DE-806D-4305-9313-2AFB03D57C5E}"/>
    <dgm:cxn modelId="{36D731AC-9D59-4849-8AFD-32B2E094FDA0}" type="presOf" srcId="{E80108F7-96FB-4822-A0F3-A78B2709761E}" destId="{DFC76ACC-711D-4B7C-90A0-A1F1F97ACB68}" srcOrd="0" destOrd="0" presId="urn:microsoft.com/office/officeart/2008/layout/AscendingPictureAccentProcess"/>
    <dgm:cxn modelId="{28B840AE-62C8-41B8-A132-9EC92DC78B79}" type="presOf" srcId="{04B4DEA9-D751-41A7-B5A2-9B97565DC662}" destId="{11DCA505-A6C9-4CDD-9214-FE4343453039}" srcOrd="0" destOrd="0" presId="urn:microsoft.com/office/officeart/2008/layout/AscendingPictureAccentProcess"/>
    <dgm:cxn modelId="{1DAC01B5-2D02-4DF6-AB3C-60B3D934E2D8}" srcId="{609E74B1-360D-43DD-A2F7-7550F034B48E}" destId="{ADE97B43-FA1F-410C-A9C6-D242CB26B4DD}" srcOrd="1" destOrd="0" parTransId="{39ABA3CF-2D92-442A-978A-3124245E70F0}" sibTransId="{8212CF2F-48B1-4C23-9047-03B70F4C2A42}"/>
    <dgm:cxn modelId="{B7B167DE-B56F-4A89-9DB1-CEB3947930DF}" srcId="{609E74B1-360D-43DD-A2F7-7550F034B48E}" destId="{46F94EBC-0122-4FE0-8C77-9F3FEE5B1308}" srcOrd="2" destOrd="0" parTransId="{ED6E3B8A-55FC-4619-B580-0647ACFEBA38}" sibTransId="{E80108F7-96FB-4822-A0F3-A78B2709761E}"/>
    <dgm:cxn modelId="{49E091C6-F0E3-4337-BCAF-8C5883AB34F0}" type="presParOf" srcId="{E8A7B6BF-3EC9-4183-8B78-38BDD7BBEDF0}" destId="{7A4E8866-6ADA-4BFF-B146-6F7BF4F87441}" srcOrd="0" destOrd="0" presId="urn:microsoft.com/office/officeart/2008/layout/AscendingPictureAccentProcess"/>
    <dgm:cxn modelId="{38C4891C-1214-4AD5-A925-316B333EF62D}" type="presParOf" srcId="{E8A7B6BF-3EC9-4183-8B78-38BDD7BBEDF0}" destId="{D7FE4D84-2879-482C-B725-454BE0433B8C}" srcOrd="1" destOrd="0" presId="urn:microsoft.com/office/officeart/2008/layout/AscendingPictureAccentProcess"/>
    <dgm:cxn modelId="{51E390B8-98B8-4259-8957-FF9A1933F020}" type="presParOf" srcId="{E8A7B6BF-3EC9-4183-8B78-38BDD7BBEDF0}" destId="{1AB9DB67-45EF-4C93-BEC8-CE1E0FFE86F7}" srcOrd="2" destOrd="0" presId="urn:microsoft.com/office/officeart/2008/layout/AscendingPictureAccentProcess"/>
    <dgm:cxn modelId="{13B847AD-58B1-44C3-885F-DD01A732EB06}" type="presParOf" srcId="{E8A7B6BF-3EC9-4183-8B78-38BDD7BBEDF0}" destId="{E3482FDC-13D2-48F7-B3D2-A42239E6B270}" srcOrd="3" destOrd="0" presId="urn:microsoft.com/office/officeart/2008/layout/AscendingPictureAccentProcess"/>
    <dgm:cxn modelId="{5943865A-6711-401D-9857-E265216209EB}" type="presParOf" srcId="{E8A7B6BF-3EC9-4183-8B78-38BDD7BBEDF0}" destId="{E0D166B0-1A99-4DD6-97A8-63ED591B5198}" srcOrd="4" destOrd="0" presId="urn:microsoft.com/office/officeart/2008/layout/AscendingPictureAccentProcess"/>
    <dgm:cxn modelId="{F7755DCA-4EB8-41AD-899A-6741B3A217AA}" type="presParOf" srcId="{E8A7B6BF-3EC9-4183-8B78-38BDD7BBEDF0}" destId="{E283FBDB-AFC1-4BDE-8183-976B95D4AC91}" srcOrd="5" destOrd="0" presId="urn:microsoft.com/office/officeart/2008/layout/AscendingPictureAccentProcess"/>
    <dgm:cxn modelId="{C27A56FF-3FC6-4BAB-BB9B-D39B203019D8}" type="presParOf" srcId="{E8A7B6BF-3EC9-4183-8B78-38BDD7BBEDF0}" destId="{64F922A6-B438-4CA5-A9DB-1D05C830437C}" srcOrd="6" destOrd="0" presId="urn:microsoft.com/office/officeart/2008/layout/AscendingPictureAccentProcess"/>
    <dgm:cxn modelId="{145F8A1B-59B3-4F30-8440-7EE6CABBB796}" type="presParOf" srcId="{E8A7B6BF-3EC9-4183-8B78-38BDD7BBEDF0}" destId="{77577F00-BE66-4050-8EAE-EB44AEF015B7}" srcOrd="7" destOrd="0" presId="urn:microsoft.com/office/officeart/2008/layout/AscendingPictureAccentProcess"/>
    <dgm:cxn modelId="{66A5B03E-D649-46B6-A60B-2F7D50D80997}" type="presParOf" srcId="{E8A7B6BF-3EC9-4183-8B78-38BDD7BBEDF0}" destId="{1A818D14-4A5A-4F3C-91DF-97D55590B635}" srcOrd="8" destOrd="0" presId="urn:microsoft.com/office/officeart/2008/layout/AscendingPictureAccentProcess"/>
    <dgm:cxn modelId="{98B103A2-5DE5-43BC-9756-62162FD3AD78}" type="presParOf" srcId="{E8A7B6BF-3EC9-4183-8B78-38BDD7BBEDF0}" destId="{6B8B13F9-7AD8-479B-BD00-A22D9CA0888D}" srcOrd="9" destOrd="0" presId="urn:microsoft.com/office/officeart/2008/layout/AscendingPictureAccentProcess"/>
    <dgm:cxn modelId="{36581B5F-BAF6-4B94-B056-C3FD8C76C8A1}" type="presParOf" srcId="{E8A7B6BF-3EC9-4183-8B78-38BDD7BBEDF0}" destId="{2E6C05E5-204A-4132-8088-9876CB4F8B79}" srcOrd="10" destOrd="0" presId="urn:microsoft.com/office/officeart/2008/layout/AscendingPictureAccentProcess"/>
    <dgm:cxn modelId="{284912E3-CA20-410C-AB32-2A9E28A29916}" type="presParOf" srcId="{E8A7B6BF-3EC9-4183-8B78-38BDD7BBEDF0}" destId="{DA353007-0D36-4D3C-BF56-D05B3CFE4520}" srcOrd="11" destOrd="0" presId="urn:microsoft.com/office/officeart/2008/layout/AscendingPictureAccentProcess"/>
    <dgm:cxn modelId="{4ED8B5C3-63B1-4B20-B98F-02B2CB0A03E0}" type="presParOf" srcId="{E8A7B6BF-3EC9-4183-8B78-38BDD7BBEDF0}" destId="{1EC01BC0-371E-42FE-8A9F-760E09F2F1F6}" srcOrd="12" destOrd="0" presId="urn:microsoft.com/office/officeart/2008/layout/AscendingPictureAccentProcess"/>
    <dgm:cxn modelId="{28D1D7D0-6950-4141-8912-6FEDC1F2D4A6}" type="presParOf" srcId="{E8A7B6BF-3EC9-4183-8B78-38BDD7BBEDF0}" destId="{8B69B825-0236-42E5-BC1C-86C64770DA6A}" srcOrd="13" destOrd="0" presId="urn:microsoft.com/office/officeart/2008/layout/AscendingPictureAccentProcess"/>
    <dgm:cxn modelId="{69772269-AB03-4B12-840C-72FA0B5BA5F1}" type="presParOf" srcId="{E8A7B6BF-3EC9-4183-8B78-38BDD7BBEDF0}" destId="{FC2DC48F-9326-402F-AEE5-AD8BA96DD187}" srcOrd="14" destOrd="0" presId="urn:microsoft.com/office/officeart/2008/layout/AscendingPictureAccentProcess"/>
    <dgm:cxn modelId="{93CF8133-6748-41F4-82A7-91679A832531}" type="presParOf" srcId="{FC2DC48F-9326-402F-AEE5-AD8BA96DD187}" destId="{F45F1C50-F8F9-496B-BEB2-65DC7B567DD9}" srcOrd="0" destOrd="0" presId="urn:microsoft.com/office/officeart/2008/layout/AscendingPictureAccentProcess"/>
    <dgm:cxn modelId="{7844F7A4-1674-4725-B32E-8F3318E8A26B}" type="presParOf" srcId="{E8A7B6BF-3EC9-4183-8B78-38BDD7BBEDF0}" destId="{6F8056A7-D2D2-40B5-85F2-8F11A76F0C5D}" srcOrd="15" destOrd="0" presId="urn:microsoft.com/office/officeart/2008/layout/AscendingPictureAccentProcess"/>
    <dgm:cxn modelId="{C7661241-8C8E-40D5-8F32-E5D2F5AB4293}" type="presParOf" srcId="{E8A7B6BF-3EC9-4183-8B78-38BDD7BBEDF0}" destId="{B805EBE2-E9AB-4B49-9A67-9DA4F768DE40}" srcOrd="16" destOrd="0" presId="urn:microsoft.com/office/officeart/2008/layout/AscendingPictureAccentProcess"/>
    <dgm:cxn modelId="{110591B5-5549-4025-BB52-BE304CB73949}" type="presParOf" srcId="{B805EBE2-E9AB-4B49-9A67-9DA4F768DE40}" destId="{17B100E1-0E7C-487E-BC00-9155DF39FB91}" srcOrd="0" destOrd="0" presId="urn:microsoft.com/office/officeart/2008/layout/AscendingPictureAccentProcess"/>
    <dgm:cxn modelId="{4A47CC87-6B11-435E-990C-28932BF5189D}" type="presParOf" srcId="{E8A7B6BF-3EC9-4183-8B78-38BDD7BBEDF0}" destId="{CF39898E-D12D-4E84-AF44-6C51827F9EE0}" srcOrd="17" destOrd="0" presId="urn:microsoft.com/office/officeart/2008/layout/AscendingPictureAccentProcess"/>
    <dgm:cxn modelId="{2ACE0E53-A4F5-4CF6-A3E6-C85CCB6A2EC2}" type="presParOf" srcId="{E8A7B6BF-3EC9-4183-8B78-38BDD7BBEDF0}" destId="{73C58046-50C1-40CB-8ACD-184B238CBFD5}" srcOrd="18" destOrd="0" presId="urn:microsoft.com/office/officeart/2008/layout/AscendingPictureAccentProcess"/>
    <dgm:cxn modelId="{B0C30142-4CF0-45A4-85D6-6955B4B5FB76}" type="presParOf" srcId="{73C58046-50C1-40CB-8ACD-184B238CBFD5}" destId="{DFC76ACC-711D-4B7C-90A0-A1F1F97ACB68}" srcOrd="0" destOrd="0" presId="urn:microsoft.com/office/officeart/2008/layout/AscendingPictureAccentProcess"/>
    <dgm:cxn modelId="{F0AF092A-6DCF-4E7F-BBEE-C4AAD2769C56}" type="presParOf" srcId="{E8A7B6BF-3EC9-4183-8B78-38BDD7BBEDF0}" destId="{D374C378-49DA-4AB0-AD4B-18580A34C37B}" srcOrd="19" destOrd="0" presId="urn:microsoft.com/office/officeart/2008/layout/AscendingPictureAccentProcess"/>
    <dgm:cxn modelId="{A9A2C685-8C2D-456C-A095-470D3E0BF567}" type="presParOf" srcId="{E8A7B6BF-3EC9-4183-8B78-38BDD7BBEDF0}" destId="{B429B9D4-DB76-45E2-A874-B85755D601BE}" srcOrd="20" destOrd="0" presId="urn:microsoft.com/office/officeart/2008/layout/AscendingPictureAccentProcess"/>
    <dgm:cxn modelId="{8CFD0F21-F19F-4367-89B0-D064B44E3E9B}" type="presParOf" srcId="{B429B9D4-DB76-45E2-A874-B85755D601BE}" destId="{11DCA505-A6C9-4CDD-9214-FE4343453039}" srcOrd="0" destOrd="0" presId="urn:microsoft.com/office/officeart/2008/layout/AscendingPictureAccent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F58BAE-0C29-44B8-A3D0-AAE9111CF3A8}" type="doc">
      <dgm:prSet loTypeId="urn:microsoft.com/office/officeart/2005/8/layout/arrow6" loCatId="process" qsTypeId="urn:microsoft.com/office/officeart/2005/8/quickstyle/simple4" qsCatId="simple" csTypeId="urn:microsoft.com/office/officeart/2005/8/colors/colorful4" csCatId="colorful" phldr="1"/>
      <dgm:spPr/>
      <dgm:t>
        <a:bodyPr/>
        <a:lstStyle/>
        <a:p>
          <a:endParaRPr lang="hu-HU"/>
        </a:p>
      </dgm:t>
    </dgm:pt>
    <dgm:pt modelId="{FD5484DF-169E-4695-BD25-FFCA78195896}">
      <dgm:prSet phldrT="[Szöveg]" custT="1"/>
      <dgm:spPr/>
      <dgm:t>
        <a:bodyPr/>
        <a:lstStyle/>
        <a:p>
          <a:r>
            <a:rPr lang="hu-HU" sz="2000" b="1" dirty="0">
              <a:solidFill>
                <a:schemeClr val="tx1"/>
              </a:solidFill>
              <a:latin typeface="Garamond" panose="02020404030301010803" pitchFamily="18" charset="0"/>
            </a:rPr>
            <a:t>INSTITUTIONAL MAINTENANCE</a:t>
          </a:r>
        </a:p>
      </dgm:t>
    </dgm:pt>
    <dgm:pt modelId="{A91B5765-4DBB-4D1E-8C0F-6017DC2F9E6F}" type="parTrans" cxnId="{4FBC90B2-D2D9-4E6A-9926-73D65353DE87}">
      <dgm:prSet/>
      <dgm:spPr/>
      <dgm:t>
        <a:bodyPr/>
        <a:lstStyle/>
        <a:p>
          <a:endParaRPr lang="hu-HU">
            <a:solidFill>
              <a:schemeClr val="tx1"/>
            </a:solidFill>
            <a:latin typeface="Garamond" panose="02020404030301010803" pitchFamily="18" charset="0"/>
          </a:endParaRPr>
        </a:p>
      </dgm:t>
    </dgm:pt>
    <dgm:pt modelId="{BA1A8522-EA5D-46D5-8F55-E4DFD202E9E1}" type="sibTrans" cxnId="{4FBC90B2-D2D9-4E6A-9926-73D65353DE87}">
      <dgm:prSet/>
      <dgm:spPr/>
      <dgm:t>
        <a:bodyPr/>
        <a:lstStyle/>
        <a:p>
          <a:endParaRPr lang="hu-HU">
            <a:solidFill>
              <a:schemeClr val="tx1"/>
            </a:solidFill>
            <a:latin typeface="Garamond" panose="02020404030301010803" pitchFamily="18" charset="0"/>
          </a:endParaRPr>
        </a:p>
      </dgm:t>
    </dgm:pt>
    <dgm:pt modelId="{A25001D5-80EC-4E72-B047-A2122E31B4F7}">
      <dgm:prSet phldrT="[Szöveg]" custT="1"/>
      <dgm:spPr/>
      <dgm:t>
        <a:bodyPr/>
        <a:lstStyle/>
        <a:p>
          <a:r>
            <a:rPr lang="hu-HU" sz="2000" b="1" dirty="0">
              <a:solidFill>
                <a:schemeClr val="tx1"/>
              </a:solidFill>
              <a:latin typeface="Garamond" panose="02020404030301010803" pitchFamily="18" charset="0"/>
            </a:rPr>
            <a:t>REGIONAL DEVELOPMENT </a:t>
          </a:r>
        </a:p>
      </dgm:t>
    </dgm:pt>
    <dgm:pt modelId="{1270F9C5-A12C-4608-91E1-AFEEB0174DD3}" type="parTrans" cxnId="{AF99721D-B270-40A4-8757-919F9FC428CB}">
      <dgm:prSet/>
      <dgm:spPr/>
      <dgm:t>
        <a:bodyPr/>
        <a:lstStyle/>
        <a:p>
          <a:endParaRPr lang="hu-HU">
            <a:solidFill>
              <a:schemeClr val="tx1"/>
            </a:solidFill>
            <a:latin typeface="Garamond" panose="02020404030301010803" pitchFamily="18" charset="0"/>
          </a:endParaRPr>
        </a:p>
      </dgm:t>
    </dgm:pt>
    <dgm:pt modelId="{7A980CAF-A51A-4485-A0DB-6006060BD04F}" type="sibTrans" cxnId="{AF99721D-B270-40A4-8757-919F9FC428CB}">
      <dgm:prSet/>
      <dgm:spPr/>
      <dgm:t>
        <a:bodyPr/>
        <a:lstStyle/>
        <a:p>
          <a:endParaRPr lang="hu-HU">
            <a:solidFill>
              <a:schemeClr val="tx1"/>
            </a:solidFill>
            <a:latin typeface="Garamond" panose="02020404030301010803" pitchFamily="18" charset="0"/>
          </a:endParaRPr>
        </a:p>
      </dgm:t>
    </dgm:pt>
    <dgm:pt modelId="{D03BEEDE-2828-451B-93E6-8822E8FF2904}" type="pres">
      <dgm:prSet presAssocID="{1AF58BAE-0C29-44B8-A3D0-AAE9111CF3A8}" presName="compositeShape" presStyleCnt="0">
        <dgm:presLayoutVars>
          <dgm:chMax val="2"/>
          <dgm:dir/>
          <dgm:resizeHandles val="exact"/>
        </dgm:presLayoutVars>
      </dgm:prSet>
      <dgm:spPr/>
      <dgm:t>
        <a:bodyPr/>
        <a:lstStyle/>
        <a:p>
          <a:endParaRPr lang="hu-HU"/>
        </a:p>
      </dgm:t>
    </dgm:pt>
    <dgm:pt modelId="{6B76974E-E0E8-42D1-AC0C-2DC844744AB3}" type="pres">
      <dgm:prSet presAssocID="{1AF58BAE-0C29-44B8-A3D0-AAE9111CF3A8}" presName="ribbon" presStyleLbl="node1" presStyleIdx="0" presStyleCnt="1" custLinFactNeighborY="-420"/>
      <dgm:spPr>
        <a:blipFill rotWithShape="0">
          <a:blip xmlns:r="http://schemas.openxmlformats.org/officeDocument/2006/relationships" r:embed="rId1"/>
          <a:tile tx="0" ty="0" sx="100000" sy="100000" flip="none" algn="tl"/>
        </a:blipFill>
        <a:ln>
          <a:solidFill>
            <a:schemeClr val="tx1"/>
          </a:solidFill>
        </a:ln>
      </dgm:spPr>
    </dgm:pt>
    <dgm:pt modelId="{C7939622-DEE7-4586-94CE-ED01B4362EDB}" type="pres">
      <dgm:prSet presAssocID="{1AF58BAE-0C29-44B8-A3D0-AAE9111CF3A8}" presName="leftArrowText" presStyleLbl="node1" presStyleIdx="0" presStyleCnt="1">
        <dgm:presLayoutVars>
          <dgm:chMax val="0"/>
          <dgm:bulletEnabled val="1"/>
        </dgm:presLayoutVars>
      </dgm:prSet>
      <dgm:spPr/>
      <dgm:t>
        <a:bodyPr/>
        <a:lstStyle/>
        <a:p>
          <a:endParaRPr lang="hu-HU"/>
        </a:p>
      </dgm:t>
    </dgm:pt>
    <dgm:pt modelId="{871E2488-2893-44CE-BE6A-C68A9C012F20}" type="pres">
      <dgm:prSet presAssocID="{1AF58BAE-0C29-44B8-A3D0-AAE9111CF3A8}" presName="rightArrowText" presStyleLbl="node1" presStyleIdx="0" presStyleCnt="1">
        <dgm:presLayoutVars>
          <dgm:chMax val="0"/>
          <dgm:bulletEnabled val="1"/>
        </dgm:presLayoutVars>
      </dgm:prSet>
      <dgm:spPr/>
      <dgm:t>
        <a:bodyPr/>
        <a:lstStyle/>
        <a:p>
          <a:endParaRPr lang="hu-HU"/>
        </a:p>
      </dgm:t>
    </dgm:pt>
  </dgm:ptLst>
  <dgm:cxnLst>
    <dgm:cxn modelId="{AF99721D-B270-40A4-8757-919F9FC428CB}" srcId="{1AF58BAE-0C29-44B8-A3D0-AAE9111CF3A8}" destId="{A25001D5-80EC-4E72-B047-A2122E31B4F7}" srcOrd="1" destOrd="0" parTransId="{1270F9C5-A12C-4608-91E1-AFEEB0174DD3}" sibTransId="{7A980CAF-A51A-4485-A0DB-6006060BD04F}"/>
    <dgm:cxn modelId="{96B31742-2487-42E3-8040-56F438BBB65C}" type="presOf" srcId="{1AF58BAE-0C29-44B8-A3D0-AAE9111CF3A8}" destId="{D03BEEDE-2828-451B-93E6-8822E8FF2904}" srcOrd="0" destOrd="0" presId="urn:microsoft.com/office/officeart/2005/8/layout/arrow6"/>
    <dgm:cxn modelId="{C352E593-8CB8-4E55-9271-5F4616EC4B19}" type="presOf" srcId="{FD5484DF-169E-4695-BD25-FFCA78195896}" destId="{C7939622-DEE7-4586-94CE-ED01B4362EDB}" srcOrd="0" destOrd="0" presId="urn:microsoft.com/office/officeart/2005/8/layout/arrow6"/>
    <dgm:cxn modelId="{53F74C79-8C36-4EFD-A1E6-581F75787FBA}" type="presOf" srcId="{A25001D5-80EC-4E72-B047-A2122E31B4F7}" destId="{871E2488-2893-44CE-BE6A-C68A9C012F20}" srcOrd="0" destOrd="0" presId="urn:microsoft.com/office/officeart/2005/8/layout/arrow6"/>
    <dgm:cxn modelId="{4FBC90B2-D2D9-4E6A-9926-73D65353DE87}" srcId="{1AF58BAE-0C29-44B8-A3D0-AAE9111CF3A8}" destId="{FD5484DF-169E-4695-BD25-FFCA78195896}" srcOrd="0" destOrd="0" parTransId="{A91B5765-4DBB-4D1E-8C0F-6017DC2F9E6F}" sibTransId="{BA1A8522-EA5D-46D5-8F55-E4DFD202E9E1}"/>
    <dgm:cxn modelId="{CCFC6675-04C8-4474-92E3-790DC8AA1A09}" type="presParOf" srcId="{D03BEEDE-2828-451B-93E6-8822E8FF2904}" destId="{6B76974E-E0E8-42D1-AC0C-2DC844744AB3}" srcOrd="0" destOrd="0" presId="urn:microsoft.com/office/officeart/2005/8/layout/arrow6"/>
    <dgm:cxn modelId="{72AD58A2-BF2A-44B7-8F64-C33D5FD6EDF8}" type="presParOf" srcId="{D03BEEDE-2828-451B-93E6-8822E8FF2904}" destId="{C7939622-DEE7-4586-94CE-ED01B4362EDB}" srcOrd="1" destOrd="0" presId="urn:microsoft.com/office/officeart/2005/8/layout/arrow6"/>
    <dgm:cxn modelId="{5144FC72-22CC-446D-9DC6-D27A03180BE0}" type="presParOf" srcId="{D03BEEDE-2828-451B-93E6-8822E8FF2904}" destId="{871E2488-2893-44CE-BE6A-C68A9C012F20}" srcOrd="2" destOrd="0" presId="urn:microsoft.com/office/officeart/2005/8/layout/arrow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CF607EE-C9B9-4735-825F-8678E7ACACCF}" type="doc">
      <dgm:prSet loTypeId="urn:microsoft.com/office/officeart/2005/8/layout/cycle6" loCatId="relationship" qsTypeId="urn:microsoft.com/office/officeart/2005/8/quickstyle/3d3" qsCatId="3D" csTypeId="urn:microsoft.com/office/officeart/2005/8/colors/colorful1" csCatId="colorful" phldr="1"/>
      <dgm:spPr/>
      <dgm:t>
        <a:bodyPr/>
        <a:lstStyle/>
        <a:p>
          <a:endParaRPr lang="hu-HU"/>
        </a:p>
      </dgm:t>
    </dgm:pt>
    <dgm:pt modelId="{B9ED377C-CBD2-43FA-8A62-28F71D02E3C7}">
      <dgm:prSet phldrT="[Szöveg]" custT="1"/>
      <dgm:spPr/>
      <dgm:t>
        <a:bodyPr/>
        <a:lstStyle/>
        <a:p>
          <a:r>
            <a:rPr lang="hu-HU" sz="1400" b="1" dirty="0" err="1">
              <a:solidFill>
                <a:schemeClr val="tx1"/>
              </a:solidFill>
              <a:latin typeface="Garamond" panose="02020404030301010803" pitchFamily="18" charset="0"/>
            </a:rPr>
            <a:t>fewer</a:t>
          </a:r>
          <a:r>
            <a:rPr lang="hu-HU" sz="1400" b="1" dirty="0">
              <a:solidFill>
                <a:schemeClr val="tx1"/>
              </a:solidFill>
              <a:latin typeface="Garamond" panose="02020404030301010803" pitchFamily="18" charset="0"/>
            </a:rPr>
            <a:t> local </a:t>
          </a:r>
          <a:r>
            <a:rPr lang="hu-HU" sz="1400" b="1" dirty="0" err="1">
              <a:solidFill>
                <a:schemeClr val="tx1"/>
              </a:solidFill>
              <a:latin typeface="Garamond" panose="02020404030301010803" pitchFamily="18" charset="0"/>
            </a:rPr>
            <a:t>government</a:t>
          </a:r>
          <a:r>
            <a:rPr lang="hu-HU" sz="1400" b="1" dirty="0">
              <a:solidFill>
                <a:schemeClr val="tx1"/>
              </a:solidFill>
              <a:latin typeface="Garamond" panose="02020404030301010803" pitchFamily="18" charset="0"/>
            </a:rPr>
            <a:t> </a:t>
          </a:r>
          <a:r>
            <a:rPr lang="hu-HU" sz="1400" b="1" dirty="0" err="1">
              <a:solidFill>
                <a:schemeClr val="tx1"/>
              </a:solidFill>
              <a:latin typeface="Garamond" panose="02020404030301010803" pitchFamily="18" charset="0"/>
            </a:rPr>
            <a:t>responsibilities</a:t>
          </a:r>
          <a:endParaRPr lang="hu-HU" sz="1400" b="1" dirty="0">
            <a:solidFill>
              <a:schemeClr val="tx1"/>
            </a:solidFill>
            <a:latin typeface="Garamond" panose="02020404030301010803" pitchFamily="18" charset="0"/>
          </a:endParaRPr>
        </a:p>
      </dgm:t>
    </dgm:pt>
    <dgm:pt modelId="{5D074213-1DE5-49EC-8887-2077159E6900}" type="parTrans" cxnId="{902459E1-6248-4938-96F7-A468689CC4CB}">
      <dgm:prSet/>
      <dgm:spPr/>
      <dgm:t>
        <a:bodyPr/>
        <a:lstStyle/>
        <a:p>
          <a:endParaRPr lang="hu-HU" sz="1800" b="1">
            <a:solidFill>
              <a:schemeClr val="tx1"/>
            </a:solidFill>
            <a:latin typeface="Garamond" panose="02020404030301010803" pitchFamily="18" charset="0"/>
          </a:endParaRPr>
        </a:p>
      </dgm:t>
    </dgm:pt>
    <dgm:pt modelId="{AC43BC9F-9F74-40B5-8D4A-5111C2BFF3D1}" type="sibTrans" cxnId="{902459E1-6248-4938-96F7-A468689CC4CB}">
      <dgm:prSet/>
      <dgm:spPr/>
      <dgm:t>
        <a:bodyPr/>
        <a:lstStyle/>
        <a:p>
          <a:endParaRPr lang="hu-HU" sz="1800" b="1">
            <a:solidFill>
              <a:schemeClr val="tx1"/>
            </a:solidFill>
            <a:latin typeface="Garamond" panose="02020404030301010803" pitchFamily="18" charset="0"/>
          </a:endParaRPr>
        </a:p>
      </dgm:t>
    </dgm:pt>
    <dgm:pt modelId="{FB07A38D-F30C-43D3-826D-CA23DE639775}">
      <dgm:prSet phldrT="[Szöveg]" custT="1"/>
      <dgm:spPr/>
      <dgm:t>
        <a:bodyPr/>
        <a:lstStyle/>
        <a:p>
          <a:r>
            <a:rPr lang="hu-HU" sz="1400" b="1" dirty="0">
              <a:solidFill>
                <a:schemeClr val="tx1"/>
              </a:solidFill>
              <a:latin typeface="Garamond" panose="02020404030301010803" pitchFamily="18" charset="0"/>
            </a:rPr>
            <a:t>less </a:t>
          </a:r>
          <a:r>
            <a:rPr lang="hu-HU" sz="1400" b="1" dirty="0" err="1">
              <a:solidFill>
                <a:schemeClr val="tx1"/>
              </a:solidFill>
              <a:latin typeface="Garamond" panose="02020404030301010803" pitchFamily="18" charset="0"/>
            </a:rPr>
            <a:t>state</a:t>
          </a:r>
          <a:r>
            <a:rPr lang="hu-HU" sz="1400" b="1" dirty="0">
              <a:solidFill>
                <a:schemeClr val="tx1"/>
              </a:solidFill>
              <a:latin typeface="Garamond" panose="02020404030301010803" pitchFamily="18" charset="0"/>
            </a:rPr>
            <a:t> </a:t>
          </a:r>
          <a:r>
            <a:rPr lang="hu-HU" sz="1400" b="1" dirty="0" err="1">
              <a:solidFill>
                <a:schemeClr val="tx1"/>
              </a:solidFill>
              <a:latin typeface="Garamond" panose="02020404030301010803" pitchFamily="18" charset="0"/>
            </a:rPr>
            <a:t>support</a:t>
          </a:r>
          <a:endParaRPr lang="hu-HU" sz="1400" b="1" dirty="0">
            <a:solidFill>
              <a:schemeClr val="tx1"/>
            </a:solidFill>
            <a:latin typeface="Garamond" panose="02020404030301010803" pitchFamily="18" charset="0"/>
          </a:endParaRPr>
        </a:p>
      </dgm:t>
    </dgm:pt>
    <dgm:pt modelId="{0464E1D1-DABB-40A1-84A6-21446CBF82B6}" type="parTrans" cxnId="{2CC98F66-C12A-45C5-B658-A42564B65F6E}">
      <dgm:prSet/>
      <dgm:spPr/>
      <dgm:t>
        <a:bodyPr/>
        <a:lstStyle/>
        <a:p>
          <a:endParaRPr lang="hu-HU" sz="1800" b="1">
            <a:solidFill>
              <a:schemeClr val="tx1"/>
            </a:solidFill>
            <a:latin typeface="Garamond" panose="02020404030301010803" pitchFamily="18" charset="0"/>
          </a:endParaRPr>
        </a:p>
      </dgm:t>
    </dgm:pt>
    <dgm:pt modelId="{3AB43F6C-4331-4056-96D7-7C1E1613BCAA}" type="sibTrans" cxnId="{2CC98F66-C12A-45C5-B658-A42564B65F6E}">
      <dgm:prSet/>
      <dgm:spPr/>
      <dgm:t>
        <a:bodyPr/>
        <a:lstStyle/>
        <a:p>
          <a:endParaRPr lang="hu-HU" sz="1800" b="1">
            <a:solidFill>
              <a:schemeClr val="tx1"/>
            </a:solidFill>
            <a:latin typeface="Garamond" panose="02020404030301010803" pitchFamily="18" charset="0"/>
          </a:endParaRPr>
        </a:p>
      </dgm:t>
    </dgm:pt>
    <dgm:pt modelId="{03E0D7AC-D400-417F-87EB-011C967C4885}">
      <dgm:prSet phldrT="[Szöveg]" custT="1"/>
      <dgm:spPr/>
      <dgm:t>
        <a:bodyPr/>
        <a:lstStyle/>
        <a:p>
          <a:r>
            <a:rPr lang="hu-HU" sz="1400" b="1" dirty="0">
              <a:solidFill>
                <a:schemeClr val="tx1"/>
              </a:solidFill>
              <a:latin typeface="Garamond" panose="02020404030301010803" pitchFamily="18" charset="0"/>
            </a:rPr>
            <a:t>less </a:t>
          </a:r>
          <a:r>
            <a:rPr lang="hu-HU" sz="1400" b="1" dirty="0" err="1">
              <a:solidFill>
                <a:schemeClr val="tx1"/>
              </a:solidFill>
              <a:latin typeface="Garamond" panose="02020404030301010803" pitchFamily="18" charset="0"/>
            </a:rPr>
            <a:t>own</a:t>
          </a:r>
          <a:r>
            <a:rPr lang="hu-HU" sz="1400" b="1" dirty="0">
              <a:solidFill>
                <a:schemeClr val="tx1"/>
              </a:solidFill>
              <a:latin typeface="Garamond" panose="02020404030301010803" pitchFamily="18" charset="0"/>
            </a:rPr>
            <a:t> </a:t>
          </a:r>
          <a:r>
            <a:rPr lang="hu-HU" sz="1400" b="1" dirty="0" err="1">
              <a:solidFill>
                <a:schemeClr val="tx1"/>
              </a:solidFill>
              <a:latin typeface="Garamond" panose="02020404030301010803" pitchFamily="18" charset="0"/>
            </a:rPr>
            <a:t>income</a:t>
          </a:r>
          <a:endParaRPr lang="hu-HU" sz="1400" b="1" dirty="0">
            <a:solidFill>
              <a:schemeClr val="tx1"/>
            </a:solidFill>
            <a:latin typeface="Garamond" panose="02020404030301010803" pitchFamily="18" charset="0"/>
          </a:endParaRPr>
        </a:p>
      </dgm:t>
    </dgm:pt>
    <dgm:pt modelId="{7116B896-3D8E-4C2A-B3AE-E7606273AD4C}" type="parTrans" cxnId="{7B7394CF-F655-454A-B2A8-CEDC31DB6FED}">
      <dgm:prSet/>
      <dgm:spPr/>
      <dgm:t>
        <a:bodyPr/>
        <a:lstStyle/>
        <a:p>
          <a:endParaRPr lang="hu-HU" sz="1800" b="1">
            <a:solidFill>
              <a:schemeClr val="tx1"/>
            </a:solidFill>
            <a:latin typeface="Garamond" panose="02020404030301010803" pitchFamily="18" charset="0"/>
          </a:endParaRPr>
        </a:p>
      </dgm:t>
    </dgm:pt>
    <dgm:pt modelId="{2766738E-F22B-4708-9930-E10E582B9F62}" type="sibTrans" cxnId="{7B7394CF-F655-454A-B2A8-CEDC31DB6FED}">
      <dgm:prSet/>
      <dgm:spPr/>
      <dgm:t>
        <a:bodyPr/>
        <a:lstStyle/>
        <a:p>
          <a:endParaRPr lang="hu-HU" sz="1800" b="1">
            <a:solidFill>
              <a:schemeClr val="tx1"/>
            </a:solidFill>
            <a:latin typeface="Garamond" panose="02020404030301010803" pitchFamily="18" charset="0"/>
          </a:endParaRPr>
        </a:p>
      </dgm:t>
    </dgm:pt>
    <dgm:pt modelId="{EC63B1C3-C1E7-4016-846B-BC5A2EF38E73}">
      <dgm:prSet phldrT="[Szöveg]" custT="1"/>
      <dgm:spPr/>
      <dgm:t>
        <a:bodyPr/>
        <a:lstStyle/>
        <a:p>
          <a:r>
            <a:rPr lang="hu-HU" sz="1400" b="1" dirty="0" err="1">
              <a:solidFill>
                <a:schemeClr val="tx1"/>
              </a:solidFill>
              <a:latin typeface="Garamond" panose="02020404030301010803" pitchFamily="18" charset="0"/>
            </a:rPr>
            <a:t>development</a:t>
          </a:r>
          <a:r>
            <a:rPr lang="hu-HU" sz="1400" b="1" dirty="0">
              <a:solidFill>
                <a:schemeClr val="tx1"/>
              </a:solidFill>
              <a:latin typeface="Garamond" panose="02020404030301010803" pitchFamily="18" charset="0"/>
            </a:rPr>
            <a:t> </a:t>
          </a:r>
          <a:r>
            <a:rPr lang="hu-HU" sz="1400" b="1" dirty="0" err="1">
              <a:solidFill>
                <a:schemeClr val="tx1"/>
              </a:solidFill>
              <a:latin typeface="Garamond" panose="02020404030301010803" pitchFamily="18" charset="0"/>
            </a:rPr>
            <a:t>without</a:t>
          </a:r>
          <a:r>
            <a:rPr lang="hu-HU" sz="1400" b="1" dirty="0">
              <a:solidFill>
                <a:schemeClr val="tx1"/>
              </a:solidFill>
              <a:latin typeface="Garamond" panose="02020404030301010803" pitchFamily="18" charset="0"/>
            </a:rPr>
            <a:t> </a:t>
          </a:r>
          <a:r>
            <a:rPr lang="hu-HU" sz="1400" b="1" dirty="0" err="1">
              <a:solidFill>
                <a:schemeClr val="tx1"/>
              </a:solidFill>
              <a:latin typeface="Garamond" panose="02020404030301010803" pitchFamily="18" charset="0"/>
            </a:rPr>
            <a:t>money</a:t>
          </a:r>
          <a:r>
            <a:rPr lang="hu-HU" sz="1400" b="1" dirty="0">
              <a:solidFill>
                <a:schemeClr val="tx1"/>
              </a:solidFill>
              <a:latin typeface="Garamond" panose="02020404030301010803" pitchFamily="18" charset="0"/>
            </a:rPr>
            <a:t>?</a:t>
          </a:r>
        </a:p>
      </dgm:t>
    </dgm:pt>
    <dgm:pt modelId="{394CCCA6-DD96-434A-916E-10E44552F4BB}" type="parTrans" cxnId="{DE6A48E5-A692-46C1-ABC0-3D8467C4C3CB}">
      <dgm:prSet/>
      <dgm:spPr/>
      <dgm:t>
        <a:bodyPr/>
        <a:lstStyle/>
        <a:p>
          <a:endParaRPr lang="hu-HU" sz="1800" b="1">
            <a:solidFill>
              <a:schemeClr val="tx1"/>
            </a:solidFill>
            <a:latin typeface="Garamond" panose="02020404030301010803" pitchFamily="18" charset="0"/>
          </a:endParaRPr>
        </a:p>
      </dgm:t>
    </dgm:pt>
    <dgm:pt modelId="{9AC9F314-1214-4CAC-8E28-ED4C2A445620}" type="sibTrans" cxnId="{DE6A48E5-A692-46C1-ABC0-3D8467C4C3CB}">
      <dgm:prSet/>
      <dgm:spPr/>
      <dgm:t>
        <a:bodyPr/>
        <a:lstStyle/>
        <a:p>
          <a:endParaRPr lang="hu-HU" sz="1800" b="1">
            <a:solidFill>
              <a:schemeClr val="tx1"/>
            </a:solidFill>
            <a:latin typeface="Garamond" panose="02020404030301010803" pitchFamily="18" charset="0"/>
          </a:endParaRPr>
        </a:p>
      </dgm:t>
    </dgm:pt>
    <dgm:pt modelId="{46E8E8D0-7071-4AF9-BF78-4D2F59DBD4A7}">
      <dgm:prSet phldrT="[Szöveg]" custT="1"/>
      <dgm:spPr/>
      <dgm:t>
        <a:bodyPr/>
        <a:lstStyle/>
        <a:p>
          <a:r>
            <a:rPr lang="hu-HU" sz="1400" b="1" dirty="0" err="1">
              <a:solidFill>
                <a:schemeClr val="tx1"/>
              </a:solidFill>
              <a:latin typeface="Garamond" panose="02020404030301010803" pitchFamily="18" charset="0"/>
            </a:rPr>
            <a:t>strong</a:t>
          </a:r>
          <a:r>
            <a:rPr lang="hu-HU" sz="1400" b="1" dirty="0">
              <a:solidFill>
                <a:schemeClr val="tx1"/>
              </a:solidFill>
              <a:latin typeface="Garamond" panose="02020404030301010803" pitchFamily="18" charset="0"/>
            </a:rPr>
            <a:t> </a:t>
          </a:r>
          <a:r>
            <a:rPr lang="hu-HU" sz="1400" b="1" dirty="0" err="1">
              <a:solidFill>
                <a:schemeClr val="tx1"/>
              </a:solidFill>
              <a:latin typeface="Garamond" panose="02020404030301010803" pitchFamily="18" charset="0"/>
            </a:rPr>
            <a:t>state</a:t>
          </a:r>
          <a:r>
            <a:rPr lang="hu-HU" sz="1400" b="1" dirty="0">
              <a:solidFill>
                <a:schemeClr val="tx1"/>
              </a:solidFill>
              <a:latin typeface="Garamond" panose="02020404030301010803" pitchFamily="18" charset="0"/>
            </a:rPr>
            <a:t> </a:t>
          </a:r>
          <a:r>
            <a:rPr lang="hu-HU" sz="1400" b="1" dirty="0" err="1">
              <a:solidFill>
                <a:schemeClr val="tx1"/>
              </a:solidFill>
              <a:latin typeface="Garamond" panose="02020404030301010803" pitchFamily="18" charset="0"/>
            </a:rPr>
            <a:t>supervision</a:t>
          </a:r>
          <a:endParaRPr lang="hu-HU" sz="1400" b="1" dirty="0">
            <a:solidFill>
              <a:schemeClr val="tx1"/>
            </a:solidFill>
            <a:latin typeface="Garamond" panose="02020404030301010803" pitchFamily="18" charset="0"/>
          </a:endParaRPr>
        </a:p>
      </dgm:t>
    </dgm:pt>
    <dgm:pt modelId="{8B64A214-72A3-4D19-9771-3DE775C1BAF3}" type="parTrans" cxnId="{FBFD6765-B163-490A-BD22-FD6B5E8E19DC}">
      <dgm:prSet/>
      <dgm:spPr/>
      <dgm:t>
        <a:bodyPr/>
        <a:lstStyle/>
        <a:p>
          <a:endParaRPr lang="hu-HU" sz="1800" b="1">
            <a:solidFill>
              <a:schemeClr val="tx1"/>
            </a:solidFill>
            <a:latin typeface="Garamond" panose="02020404030301010803" pitchFamily="18" charset="0"/>
          </a:endParaRPr>
        </a:p>
      </dgm:t>
    </dgm:pt>
    <dgm:pt modelId="{78BCD1AC-FFDC-4863-919C-CA3AAC518339}" type="sibTrans" cxnId="{FBFD6765-B163-490A-BD22-FD6B5E8E19DC}">
      <dgm:prSet/>
      <dgm:spPr/>
      <dgm:t>
        <a:bodyPr/>
        <a:lstStyle/>
        <a:p>
          <a:endParaRPr lang="hu-HU" sz="1800" b="1">
            <a:solidFill>
              <a:schemeClr val="tx1"/>
            </a:solidFill>
            <a:latin typeface="Garamond" panose="02020404030301010803" pitchFamily="18" charset="0"/>
          </a:endParaRPr>
        </a:p>
      </dgm:t>
    </dgm:pt>
    <dgm:pt modelId="{C796F0D1-767E-4B84-98D4-FAD43941EE2F}" type="pres">
      <dgm:prSet presAssocID="{8CF607EE-C9B9-4735-825F-8678E7ACACCF}" presName="cycle" presStyleCnt="0">
        <dgm:presLayoutVars>
          <dgm:dir/>
          <dgm:resizeHandles val="exact"/>
        </dgm:presLayoutVars>
      </dgm:prSet>
      <dgm:spPr/>
      <dgm:t>
        <a:bodyPr/>
        <a:lstStyle/>
        <a:p>
          <a:endParaRPr lang="hu-HU"/>
        </a:p>
      </dgm:t>
    </dgm:pt>
    <dgm:pt modelId="{DEB35E27-F8B8-428B-B5C3-B2CA9E4B9754}" type="pres">
      <dgm:prSet presAssocID="{B9ED377C-CBD2-43FA-8A62-28F71D02E3C7}" presName="node" presStyleLbl="node1" presStyleIdx="0" presStyleCnt="5">
        <dgm:presLayoutVars>
          <dgm:bulletEnabled val="1"/>
        </dgm:presLayoutVars>
      </dgm:prSet>
      <dgm:spPr/>
      <dgm:t>
        <a:bodyPr/>
        <a:lstStyle/>
        <a:p>
          <a:endParaRPr lang="hu-HU"/>
        </a:p>
      </dgm:t>
    </dgm:pt>
    <dgm:pt modelId="{511A2421-1448-4D5C-8119-1AF468DA0A42}" type="pres">
      <dgm:prSet presAssocID="{B9ED377C-CBD2-43FA-8A62-28F71D02E3C7}" presName="spNode" presStyleCnt="0"/>
      <dgm:spPr/>
    </dgm:pt>
    <dgm:pt modelId="{33410879-EDA6-46AC-939C-45973BF1C2DE}" type="pres">
      <dgm:prSet presAssocID="{AC43BC9F-9F74-40B5-8D4A-5111C2BFF3D1}" presName="sibTrans" presStyleLbl="sibTrans1D1" presStyleIdx="0" presStyleCnt="5"/>
      <dgm:spPr/>
      <dgm:t>
        <a:bodyPr/>
        <a:lstStyle/>
        <a:p>
          <a:endParaRPr lang="hu-HU"/>
        </a:p>
      </dgm:t>
    </dgm:pt>
    <dgm:pt modelId="{5F25A74D-AD49-4EEC-A1C1-C7CC4CBCE277}" type="pres">
      <dgm:prSet presAssocID="{FB07A38D-F30C-43D3-826D-CA23DE639775}" presName="node" presStyleLbl="node1" presStyleIdx="1" presStyleCnt="5">
        <dgm:presLayoutVars>
          <dgm:bulletEnabled val="1"/>
        </dgm:presLayoutVars>
      </dgm:prSet>
      <dgm:spPr/>
      <dgm:t>
        <a:bodyPr/>
        <a:lstStyle/>
        <a:p>
          <a:endParaRPr lang="hu-HU"/>
        </a:p>
      </dgm:t>
    </dgm:pt>
    <dgm:pt modelId="{9FCBA5A2-B6DB-4579-BC3A-8D5896050C5B}" type="pres">
      <dgm:prSet presAssocID="{FB07A38D-F30C-43D3-826D-CA23DE639775}" presName="spNode" presStyleCnt="0"/>
      <dgm:spPr/>
    </dgm:pt>
    <dgm:pt modelId="{E8DADC36-C6EC-4822-B9F2-499DDFC0EC23}" type="pres">
      <dgm:prSet presAssocID="{3AB43F6C-4331-4056-96D7-7C1E1613BCAA}" presName="sibTrans" presStyleLbl="sibTrans1D1" presStyleIdx="1" presStyleCnt="5"/>
      <dgm:spPr/>
      <dgm:t>
        <a:bodyPr/>
        <a:lstStyle/>
        <a:p>
          <a:endParaRPr lang="hu-HU"/>
        </a:p>
      </dgm:t>
    </dgm:pt>
    <dgm:pt modelId="{1476AC52-202E-4775-9D66-1A9A2E599278}" type="pres">
      <dgm:prSet presAssocID="{03E0D7AC-D400-417F-87EB-011C967C4885}" presName="node" presStyleLbl="node1" presStyleIdx="2" presStyleCnt="5">
        <dgm:presLayoutVars>
          <dgm:bulletEnabled val="1"/>
        </dgm:presLayoutVars>
      </dgm:prSet>
      <dgm:spPr/>
      <dgm:t>
        <a:bodyPr/>
        <a:lstStyle/>
        <a:p>
          <a:endParaRPr lang="hu-HU"/>
        </a:p>
      </dgm:t>
    </dgm:pt>
    <dgm:pt modelId="{29F7DEF9-1841-40EF-95F1-974C24B1D7AC}" type="pres">
      <dgm:prSet presAssocID="{03E0D7AC-D400-417F-87EB-011C967C4885}" presName="spNode" presStyleCnt="0"/>
      <dgm:spPr/>
    </dgm:pt>
    <dgm:pt modelId="{9B6D0835-9B35-48CE-A0AC-C6C03338B09B}" type="pres">
      <dgm:prSet presAssocID="{2766738E-F22B-4708-9930-E10E582B9F62}" presName="sibTrans" presStyleLbl="sibTrans1D1" presStyleIdx="2" presStyleCnt="5"/>
      <dgm:spPr/>
      <dgm:t>
        <a:bodyPr/>
        <a:lstStyle/>
        <a:p>
          <a:endParaRPr lang="hu-HU"/>
        </a:p>
      </dgm:t>
    </dgm:pt>
    <dgm:pt modelId="{0423FF53-929F-42D6-AD6B-89AB60060B52}" type="pres">
      <dgm:prSet presAssocID="{EC63B1C3-C1E7-4016-846B-BC5A2EF38E73}" presName="node" presStyleLbl="node1" presStyleIdx="3" presStyleCnt="5">
        <dgm:presLayoutVars>
          <dgm:bulletEnabled val="1"/>
        </dgm:presLayoutVars>
      </dgm:prSet>
      <dgm:spPr/>
      <dgm:t>
        <a:bodyPr/>
        <a:lstStyle/>
        <a:p>
          <a:endParaRPr lang="hu-HU"/>
        </a:p>
      </dgm:t>
    </dgm:pt>
    <dgm:pt modelId="{93354279-9426-40A0-9A69-FEE7A4BEC1AC}" type="pres">
      <dgm:prSet presAssocID="{EC63B1C3-C1E7-4016-846B-BC5A2EF38E73}" presName="spNode" presStyleCnt="0"/>
      <dgm:spPr/>
    </dgm:pt>
    <dgm:pt modelId="{7C793646-97C7-475F-B454-E86A322B869E}" type="pres">
      <dgm:prSet presAssocID="{9AC9F314-1214-4CAC-8E28-ED4C2A445620}" presName="sibTrans" presStyleLbl="sibTrans1D1" presStyleIdx="3" presStyleCnt="5"/>
      <dgm:spPr/>
      <dgm:t>
        <a:bodyPr/>
        <a:lstStyle/>
        <a:p>
          <a:endParaRPr lang="hu-HU"/>
        </a:p>
      </dgm:t>
    </dgm:pt>
    <dgm:pt modelId="{BB911C02-6318-4A4A-8BE1-2B794AB0BA57}" type="pres">
      <dgm:prSet presAssocID="{46E8E8D0-7071-4AF9-BF78-4D2F59DBD4A7}" presName="node" presStyleLbl="node1" presStyleIdx="4" presStyleCnt="5">
        <dgm:presLayoutVars>
          <dgm:bulletEnabled val="1"/>
        </dgm:presLayoutVars>
      </dgm:prSet>
      <dgm:spPr/>
      <dgm:t>
        <a:bodyPr/>
        <a:lstStyle/>
        <a:p>
          <a:endParaRPr lang="hu-HU"/>
        </a:p>
      </dgm:t>
    </dgm:pt>
    <dgm:pt modelId="{46103E7A-3EE1-48B2-9146-88E35A6D196A}" type="pres">
      <dgm:prSet presAssocID="{46E8E8D0-7071-4AF9-BF78-4D2F59DBD4A7}" presName="spNode" presStyleCnt="0"/>
      <dgm:spPr/>
    </dgm:pt>
    <dgm:pt modelId="{061A1040-D0EB-4C25-BE8F-BFD20502C8B4}" type="pres">
      <dgm:prSet presAssocID="{78BCD1AC-FFDC-4863-919C-CA3AAC518339}" presName="sibTrans" presStyleLbl="sibTrans1D1" presStyleIdx="4" presStyleCnt="5"/>
      <dgm:spPr/>
      <dgm:t>
        <a:bodyPr/>
        <a:lstStyle/>
        <a:p>
          <a:endParaRPr lang="hu-HU"/>
        </a:p>
      </dgm:t>
    </dgm:pt>
  </dgm:ptLst>
  <dgm:cxnLst>
    <dgm:cxn modelId="{74226BE9-2971-4848-8937-A8915BA014A9}" type="presOf" srcId="{B9ED377C-CBD2-43FA-8A62-28F71D02E3C7}" destId="{DEB35E27-F8B8-428B-B5C3-B2CA9E4B9754}" srcOrd="0" destOrd="0" presId="urn:microsoft.com/office/officeart/2005/8/layout/cycle6"/>
    <dgm:cxn modelId="{C7776549-03E3-40B1-960F-AE6D39355B37}" type="presOf" srcId="{78BCD1AC-FFDC-4863-919C-CA3AAC518339}" destId="{061A1040-D0EB-4C25-BE8F-BFD20502C8B4}" srcOrd="0" destOrd="0" presId="urn:microsoft.com/office/officeart/2005/8/layout/cycle6"/>
    <dgm:cxn modelId="{30C656F1-8F48-44F9-B0C3-01396EE4CC40}" type="presOf" srcId="{2766738E-F22B-4708-9930-E10E582B9F62}" destId="{9B6D0835-9B35-48CE-A0AC-C6C03338B09B}" srcOrd="0" destOrd="0" presId="urn:microsoft.com/office/officeart/2005/8/layout/cycle6"/>
    <dgm:cxn modelId="{B5184474-ABD0-4516-8FEB-1EA88478545D}" type="presOf" srcId="{FB07A38D-F30C-43D3-826D-CA23DE639775}" destId="{5F25A74D-AD49-4EEC-A1C1-C7CC4CBCE277}" srcOrd="0" destOrd="0" presId="urn:microsoft.com/office/officeart/2005/8/layout/cycle6"/>
    <dgm:cxn modelId="{372C7E86-E441-4605-A5F6-C0F694A8B6E4}" type="presOf" srcId="{46E8E8D0-7071-4AF9-BF78-4D2F59DBD4A7}" destId="{BB911C02-6318-4A4A-8BE1-2B794AB0BA57}" srcOrd="0" destOrd="0" presId="urn:microsoft.com/office/officeart/2005/8/layout/cycle6"/>
    <dgm:cxn modelId="{2CC98F66-C12A-45C5-B658-A42564B65F6E}" srcId="{8CF607EE-C9B9-4735-825F-8678E7ACACCF}" destId="{FB07A38D-F30C-43D3-826D-CA23DE639775}" srcOrd="1" destOrd="0" parTransId="{0464E1D1-DABB-40A1-84A6-21446CBF82B6}" sibTransId="{3AB43F6C-4331-4056-96D7-7C1E1613BCAA}"/>
    <dgm:cxn modelId="{768D4B73-C072-4FF4-A110-E4E5D8853247}" type="presOf" srcId="{AC43BC9F-9F74-40B5-8D4A-5111C2BFF3D1}" destId="{33410879-EDA6-46AC-939C-45973BF1C2DE}" srcOrd="0" destOrd="0" presId="urn:microsoft.com/office/officeart/2005/8/layout/cycle6"/>
    <dgm:cxn modelId="{FBFD6765-B163-490A-BD22-FD6B5E8E19DC}" srcId="{8CF607EE-C9B9-4735-825F-8678E7ACACCF}" destId="{46E8E8D0-7071-4AF9-BF78-4D2F59DBD4A7}" srcOrd="4" destOrd="0" parTransId="{8B64A214-72A3-4D19-9771-3DE775C1BAF3}" sibTransId="{78BCD1AC-FFDC-4863-919C-CA3AAC518339}"/>
    <dgm:cxn modelId="{DE6A48E5-A692-46C1-ABC0-3D8467C4C3CB}" srcId="{8CF607EE-C9B9-4735-825F-8678E7ACACCF}" destId="{EC63B1C3-C1E7-4016-846B-BC5A2EF38E73}" srcOrd="3" destOrd="0" parTransId="{394CCCA6-DD96-434A-916E-10E44552F4BB}" sibTransId="{9AC9F314-1214-4CAC-8E28-ED4C2A445620}"/>
    <dgm:cxn modelId="{902459E1-6248-4938-96F7-A468689CC4CB}" srcId="{8CF607EE-C9B9-4735-825F-8678E7ACACCF}" destId="{B9ED377C-CBD2-43FA-8A62-28F71D02E3C7}" srcOrd="0" destOrd="0" parTransId="{5D074213-1DE5-49EC-8887-2077159E6900}" sibTransId="{AC43BC9F-9F74-40B5-8D4A-5111C2BFF3D1}"/>
    <dgm:cxn modelId="{7B7394CF-F655-454A-B2A8-CEDC31DB6FED}" srcId="{8CF607EE-C9B9-4735-825F-8678E7ACACCF}" destId="{03E0D7AC-D400-417F-87EB-011C967C4885}" srcOrd="2" destOrd="0" parTransId="{7116B896-3D8E-4C2A-B3AE-E7606273AD4C}" sibTransId="{2766738E-F22B-4708-9930-E10E582B9F62}"/>
    <dgm:cxn modelId="{A7C41BFD-69EF-428C-8820-1AFC22304689}" type="presOf" srcId="{3AB43F6C-4331-4056-96D7-7C1E1613BCAA}" destId="{E8DADC36-C6EC-4822-B9F2-499DDFC0EC23}" srcOrd="0" destOrd="0" presId="urn:microsoft.com/office/officeart/2005/8/layout/cycle6"/>
    <dgm:cxn modelId="{15C9674D-D232-4DB0-BE04-16E7FC440CDC}" type="presOf" srcId="{EC63B1C3-C1E7-4016-846B-BC5A2EF38E73}" destId="{0423FF53-929F-42D6-AD6B-89AB60060B52}" srcOrd="0" destOrd="0" presId="urn:microsoft.com/office/officeart/2005/8/layout/cycle6"/>
    <dgm:cxn modelId="{FCDB894A-0A1C-4809-B9EA-1EC84B3E4DF9}" type="presOf" srcId="{9AC9F314-1214-4CAC-8E28-ED4C2A445620}" destId="{7C793646-97C7-475F-B454-E86A322B869E}" srcOrd="0" destOrd="0" presId="urn:microsoft.com/office/officeart/2005/8/layout/cycle6"/>
    <dgm:cxn modelId="{EEB06F2C-8D34-4759-A44B-FEE14AD25D5C}" type="presOf" srcId="{8CF607EE-C9B9-4735-825F-8678E7ACACCF}" destId="{C796F0D1-767E-4B84-98D4-FAD43941EE2F}" srcOrd="0" destOrd="0" presId="urn:microsoft.com/office/officeart/2005/8/layout/cycle6"/>
    <dgm:cxn modelId="{7B47168D-ACB7-4294-8BA0-55724DB398F9}" type="presOf" srcId="{03E0D7AC-D400-417F-87EB-011C967C4885}" destId="{1476AC52-202E-4775-9D66-1A9A2E599278}" srcOrd="0" destOrd="0" presId="urn:microsoft.com/office/officeart/2005/8/layout/cycle6"/>
    <dgm:cxn modelId="{59B528AD-A933-44AA-9F90-5B31196367F3}" type="presParOf" srcId="{C796F0D1-767E-4B84-98D4-FAD43941EE2F}" destId="{DEB35E27-F8B8-428B-B5C3-B2CA9E4B9754}" srcOrd="0" destOrd="0" presId="urn:microsoft.com/office/officeart/2005/8/layout/cycle6"/>
    <dgm:cxn modelId="{AF34FA62-24A2-4D3B-9429-9AF89BD75F6D}" type="presParOf" srcId="{C796F0D1-767E-4B84-98D4-FAD43941EE2F}" destId="{511A2421-1448-4D5C-8119-1AF468DA0A42}" srcOrd="1" destOrd="0" presId="urn:microsoft.com/office/officeart/2005/8/layout/cycle6"/>
    <dgm:cxn modelId="{5743F8D7-54BC-4BF4-A3AE-05DF7FC3C648}" type="presParOf" srcId="{C796F0D1-767E-4B84-98D4-FAD43941EE2F}" destId="{33410879-EDA6-46AC-939C-45973BF1C2DE}" srcOrd="2" destOrd="0" presId="urn:microsoft.com/office/officeart/2005/8/layout/cycle6"/>
    <dgm:cxn modelId="{92F910AE-905A-4ECC-AD52-16F3C099A666}" type="presParOf" srcId="{C796F0D1-767E-4B84-98D4-FAD43941EE2F}" destId="{5F25A74D-AD49-4EEC-A1C1-C7CC4CBCE277}" srcOrd="3" destOrd="0" presId="urn:microsoft.com/office/officeart/2005/8/layout/cycle6"/>
    <dgm:cxn modelId="{946DF852-11FB-4032-9FD9-FFF315B30818}" type="presParOf" srcId="{C796F0D1-767E-4B84-98D4-FAD43941EE2F}" destId="{9FCBA5A2-B6DB-4579-BC3A-8D5896050C5B}" srcOrd="4" destOrd="0" presId="urn:microsoft.com/office/officeart/2005/8/layout/cycle6"/>
    <dgm:cxn modelId="{8484D9F5-9BF3-4E4E-A075-CE03C6502BE0}" type="presParOf" srcId="{C796F0D1-767E-4B84-98D4-FAD43941EE2F}" destId="{E8DADC36-C6EC-4822-B9F2-499DDFC0EC23}" srcOrd="5" destOrd="0" presId="urn:microsoft.com/office/officeart/2005/8/layout/cycle6"/>
    <dgm:cxn modelId="{F0A1ACEF-E923-42F9-830C-BCE40E3AE7AE}" type="presParOf" srcId="{C796F0D1-767E-4B84-98D4-FAD43941EE2F}" destId="{1476AC52-202E-4775-9D66-1A9A2E599278}" srcOrd="6" destOrd="0" presId="urn:microsoft.com/office/officeart/2005/8/layout/cycle6"/>
    <dgm:cxn modelId="{E106A5F4-9536-49DC-B0D5-9EE0557AEF61}" type="presParOf" srcId="{C796F0D1-767E-4B84-98D4-FAD43941EE2F}" destId="{29F7DEF9-1841-40EF-95F1-974C24B1D7AC}" srcOrd="7" destOrd="0" presId="urn:microsoft.com/office/officeart/2005/8/layout/cycle6"/>
    <dgm:cxn modelId="{376A6629-BBCD-434F-9191-F0939669D22E}" type="presParOf" srcId="{C796F0D1-767E-4B84-98D4-FAD43941EE2F}" destId="{9B6D0835-9B35-48CE-A0AC-C6C03338B09B}" srcOrd="8" destOrd="0" presId="urn:microsoft.com/office/officeart/2005/8/layout/cycle6"/>
    <dgm:cxn modelId="{3D0E85EB-DE18-4679-8777-3D455EC4755D}" type="presParOf" srcId="{C796F0D1-767E-4B84-98D4-FAD43941EE2F}" destId="{0423FF53-929F-42D6-AD6B-89AB60060B52}" srcOrd="9" destOrd="0" presId="urn:microsoft.com/office/officeart/2005/8/layout/cycle6"/>
    <dgm:cxn modelId="{BF3C3E4D-5BD8-409F-9FD0-6A959C341CF1}" type="presParOf" srcId="{C796F0D1-767E-4B84-98D4-FAD43941EE2F}" destId="{93354279-9426-40A0-9A69-FEE7A4BEC1AC}" srcOrd="10" destOrd="0" presId="urn:microsoft.com/office/officeart/2005/8/layout/cycle6"/>
    <dgm:cxn modelId="{4F01D827-7563-4A9D-90FE-01AFCB7C8337}" type="presParOf" srcId="{C796F0D1-767E-4B84-98D4-FAD43941EE2F}" destId="{7C793646-97C7-475F-B454-E86A322B869E}" srcOrd="11" destOrd="0" presId="urn:microsoft.com/office/officeart/2005/8/layout/cycle6"/>
    <dgm:cxn modelId="{98F4EA78-29DB-41EE-8D26-10517A1FFCB8}" type="presParOf" srcId="{C796F0D1-767E-4B84-98D4-FAD43941EE2F}" destId="{BB911C02-6318-4A4A-8BE1-2B794AB0BA57}" srcOrd="12" destOrd="0" presId="urn:microsoft.com/office/officeart/2005/8/layout/cycle6"/>
    <dgm:cxn modelId="{0A6AC4FA-0EDC-48E7-B2DF-57BFE67B43D1}" type="presParOf" srcId="{C796F0D1-767E-4B84-98D4-FAD43941EE2F}" destId="{46103E7A-3EE1-48B2-9146-88E35A6D196A}" srcOrd="13" destOrd="0" presId="urn:microsoft.com/office/officeart/2005/8/layout/cycle6"/>
    <dgm:cxn modelId="{EE841C7B-ED32-4103-9E3F-6826A3808946}" type="presParOf" srcId="{C796F0D1-767E-4B84-98D4-FAD43941EE2F}" destId="{061A1040-D0EB-4C25-BE8F-BFD20502C8B4}"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E8866-6ADA-4BFF-B146-6F7BF4F87441}">
      <dsp:nvSpPr>
        <dsp:cNvPr id="0" name=""/>
        <dsp:cNvSpPr/>
      </dsp:nvSpPr>
      <dsp:spPr>
        <a:xfrm>
          <a:off x="3088782" y="3906823"/>
          <a:ext cx="90491" cy="90491"/>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7FE4D84-2879-482C-B725-454BE0433B8C}">
      <dsp:nvSpPr>
        <dsp:cNvPr id="0" name=""/>
        <dsp:cNvSpPr/>
      </dsp:nvSpPr>
      <dsp:spPr>
        <a:xfrm>
          <a:off x="2887209" y="3998737"/>
          <a:ext cx="90491" cy="90491"/>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B9DB67-45EF-4C93-BEC8-CE1E0FFE86F7}">
      <dsp:nvSpPr>
        <dsp:cNvPr id="0" name=""/>
        <dsp:cNvSpPr/>
      </dsp:nvSpPr>
      <dsp:spPr>
        <a:xfrm>
          <a:off x="2679675" y="4074405"/>
          <a:ext cx="90491" cy="90491"/>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3482FDC-13D2-48F7-B3D2-A42239E6B270}">
      <dsp:nvSpPr>
        <dsp:cNvPr id="0" name=""/>
        <dsp:cNvSpPr/>
      </dsp:nvSpPr>
      <dsp:spPr>
        <a:xfrm>
          <a:off x="2466181" y="4133401"/>
          <a:ext cx="90491" cy="90491"/>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0D166B0-1A99-4DD6-97A8-63ED591B5198}">
      <dsp:nvSpPr>
        <dsp:cNvPr id="0" name=""/>
        <dsp:cNvSpPr/>
      </dsp:nvSpPr>
      <dsp:spPr>
        <a:xfrm>
          <a:off x="4031081" y="3139024"/>
          <a:ext cx="90491" cy="90491"/>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283FBDB-AFC1-4BDE-8183-976B95D4AC91}">
      <dsp:nvSpPr>
        <dsp:cNvPr id="0" name=""/>
        <dsp:cNvSpPr/>
      </dsp:nvSpPr>
      <dsp:spPr>
        <a:xfrm>
          <a:off x="4568609" y="2012547"/>
          <a:ext cx="90491" cy="90491"/>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4F922A6-B438-4CA5-A9DB-1D05C830437C}">
      <dsp:nvSpPr>
        <dsp:cNvPr id="0" name=""/>
        <dsp:cNvSpPr/>
      </dsp:nvSpPr>
      <dsp:spPr>
        <a:xfrm>
          <a:off x="4423390" y="606910"/>
          <a:ext cx="90491" cy="90491"/>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7577F00-BE66-4050-8EAE-EB44AEF015B7}">
      <dsp:nvSpPr>
        <dsp:cNvPr id="0" name=""/>
        <dsp:cNvSpPr/>
      </dsp:nvSpPr>
      <dsp:spPr>
        <a:xfrm>
          <a:off x="4552353" y="515424"/>
          <a:ext cx="90491" cy="90491"/>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818D14-4A5A-4F3C-91DF-97D55590B635}">
      <dsp:nvSpPr>
        <dsp:cNvPr id="0" name=""/>
        <dsp:cNvSpPr/>
      </dsp:nvSpPr>
      <dsp:spPr>
        <a:xfrm>
          <a:off x="4681317" y="423938"/>
          <a:ext cx="90491" cy="90491"/>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B8B13F9-7AD8-479B-BD00-A22D9CA0888D}">
      <dsp:nvSpPr>
        <dsp:cNvPr id="0" name=""/>
        <dsp:cNvSpPr/>
      </dsp:nvSpPr>
      <dsp:spPr>
        <a:xfrm>
          <a:off x="4810280" y="515424"/>
          <a:ext cx="90491" cy="90491"/>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E6C05E5-204A-4132-8088-9876CB4F8B79}">
      <dsp:nvSpPr>
        <dsp:cNvPr id="0" name=""/>
        <dsp:cNvSpPr/>
      </dsp:nvSpPr>
      <dsp:spPr>
        <a:xfrm>
          <a:off x="4939785" y="606910"/>
          <a:ext cx="90491" cy="90491"/>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A353007-0D36-4D3C-BF56-D05B3CFE4520}">
      <dsp:nvSpPr>
        <dsp:cNvPr id="0" name=""/>
        <dsp:cNvSpPr/>
      </dsp:nvSpPr>
      <dsp:spPr>
        <a:xfrm>
          <a:off x="4681317" y="617170"/>
          <a:ext cx="90491" cy="90491"/>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EC01BC0-371E-42FE-8A9F-760E09F2F1F6}">
      <dsp:nvSpPr>
        <dsp:cNvPr id="0" name=""/>
        <dsp:cNvSpPr/>
      </dsp:nvSpPr>
      <dsp:spPr>
        <a:xfrm>
          <a:off x="4681317" y="810403"/>
          <a:ext cx="90491" cy="90491"/>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69B825-0236-42E5-BC1C-86C64770DA6A}">
      <dsp:nvSpPr>
        <dsp:cNvPr id="0" name=""/>
        <dsp:cNvSpPr/>
      </dsp:nvSpPr>
      <dsp:spPr>
        <a:xfrm>
          <a:off x="1950057" y="4315021"/>
          <a:ext cx="1947997" cy="522411"/>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2326" tIns="60960" rIns="60960" bIns="60960" numCol="1" spcCol="1270" anchor="ctr" anchorCtr="0">
          <a:noAutofit/>
        </a:bodyPr>
        <a:lstStyle/>
        <a:p>
          <a:pPr lvl="0" algn="l" defTabSz="711200">
            <a:lnSpc>
              <a:spcPct val="90000"/>
            </a:lnSpc>
            <a:spcBef>
              <a:spcPct val="0"/>
            </a:spcBef>
            <a:spcAft>
              <a:spcPct val="35000"/>
            </a:spcAft>
          </a:pPr>
          <a:r>
            <a:rPr lang="hu-HU" sz="1600" b="1" kern="1200" dirty="0" err="1">
              <a:solidFill>
                <a:schemeClr val="tx1"/>
              </a:solidFill>
              <a:latin typeface="Garamond" panose="02020404030301010803" pitchFamily="18" charset="0"/>
            </a:rPr>
            <a:t>Theoretical</a:t>
          </a:r>
          <a:r>
            <a:rPr lang="hu-HU" sz="1600" b="1" kern="1200" dirty="0">
              <a:solidFill>
                <a:schemeClr val="tx1"/>
              </a:solidFill>
              <a:latin typeface="Garamond" panose="02020404030301010803" pitchFamily="18" charset="0"/>
            </a:rPr>
            <a:t> </a:t>
          </a:r>
          <a:r>
            <a:rPr lang="hu-HU" sz="1600" b="1" kern="1200" dirty="0" err="1">
              <a:solidFill>
                <a:schemeClr val="tx1"/>
              </a:solidFill>
              <a:latin typeface="Garamond" panose="02020404030301010803" pitchFamily="18" charset="0"/>
            </a:rPr>
            <a:t>background</a:t>
          </a:r>
          <a:endParaRPr lang="hu-HU" sz="1600" b="1" kern="1200" dirty="0">
            <a:solidFill>
              <a:schemeClr val="tx1"/>
            </a:solidFill>
            <a:latin typeface="Garamond" panose="02020404030301010803" pitchFamily="18" charset="0"/>
          </a:endParaRPr>
        </a:p>
      </dsp:txBody>
      <dsp:txXfrm>
        <a:off x="1975559" y="4340523"/>
        <a:ext cx="1896993" cy="471407"/>
      </dsp:txXfrm>
    </dsp:sp>
    <dsp:sp modelId="{F45F1C50-F8F9-496B-BEB2-65DC7B567DD9}">
      <dsp:nvSpPr>
        <dsp:cNvPr id="0" name=""/>
        <dsp:cNvSpPr/>
      </dsp:nvSpPr>
      <dsp:spPr>
        <a:xfrm>
          <a:off x="1410091" y="3802656"/>
          <a:ext cx="903285" cy="903318"/>
        </a:xfrm>
        <a:prstGeom prst="ellipse">
          <a:avLst/>
        </a:prstGeom>
        <a:solidFill>
          <a:schemeClr val="accent2">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F8056A7-D2D2-40B5-85F2-8F11A76F0C5D}">
      <dsp:nvSpPr>
        <dsp:cNvPr id="0" name=""/>
        <dsp:cNvSpPr/>
      </dsp:nvSpPr>
      <dsp:spPr>
        <a:xfrm>
          <a:off x="3698648" y="3684450"/>
          <a:ext cx="1947997" cy="522411"/>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2326" tIns="60960" rIns="60960" bIns="60960" numCol="1" spcCol="1270" anchor="ctr" anchorCtr="0">
          <a:noAutofit/>
        </a:bodyPr>
        <a:lstStyle/>
        <a:p>
          <a:pPr lvl="0" algn="l" defTabSz="711200">
            <a:lnSpc>
              <a:spcPct val="90000"/>
            </a:lnSpc>
            <a:spcBef>
              <a:spcPct val="0"/>
            </a:spcBef>
            <a:spcAft>
              <a:spcPct val="35000"/>
            </a:spcAft>
          </a:pPr>
          <a:r>
            <a:rPr lang="en-US" sz="1600" b="1" kern="1200" dirty="0">
              <a:solidFill>
                <a:schemeClr val="tx1"/>
              </a:solidFill>
              <a:latin typeface="Garamond" panose="02020404030301010803" pitchFamily="18" charset="0"/>
            </a:rPr>
            <a:t>The creation of Act LXV of 1990</a:t>
          </a:r>
          <a:endParaRPr lang="hu-HU" sz="1600" b="1" kern="1200" dirty="0">
            <a:solidFill>
              <a:schemeClr val="tx1"/>
            </a:solidFill>
            <a:latin typeface="Garamond" panose="02020404030301010803" pitchFamily="18" charset="0"/>
          </a:endParaRPr>
        </a:p>
      </dsp:txBody>
      <dsp:txXfrm>
        <a:off x="3724150" y="3709952"/>
        <a:ext cx="1896993" cy="471407"/>
      </dsp:txXfrm>
    </dsp:sp>
    <dsp:sp modelId="{17B100E1-0E7C-487E-BC00-9155DF39FB91}">
      <dsp:nvSpPr>
        <dsp:cNvPr id="0" name=""/>
        <dsp:cNvSpPr/>
      </dsp:nvSpPr>
      <dsp:spPr>
        <a:xfrm>
          <a:off x="3158682" y="3172085"/>
          <a:ext cx="903285" cy="903318"/>
        </a:xfrm>
        <a:prstGeom prst="ellipse">
          <a:avLst/>
        </a:prstGeom>
        <a:solidFill>
          <a:schemeClr val="accent3">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F39898E-D12D-4E84-AF44-6C51827F9EE0}">
      <dsp:nvSpPr>
        <dsp:cNvPr id="0" name=""/>
        <dsp:cNvSpPr/>
      </dsp:nvSpPr>
      <dsp:spPr>
        <a:xfrm>
          <a:off x="4443168" y="2690073"/>
          <a:ext cx="1947997" cy="522411"/>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2326" tIns="53340" rIns="53340" bIns="53340" numCol="1" spcCol="1270" anchor="ctr" anchorCtr="0">
          <a:noAutofit/>
        </a:bodyPr>
        <a:lstStyle/>
        <a:p>
          <a:pPr lvl="0" algn="l" defTabSz="622300">
            <a:lnSpc>
              <a:spcPct val="90000"/>
            </a:lnSpc>
            <a:spcBef>
              <a:spcPct val="0"/>
            </a:spcBef>
            <a:spcAft>
              <a:spcPct val="35000"/>
            </a:spcAft>
          </a:pPr>
          <a:r>
            <a:rPr lang="hu-HU" sz="1400" b="1" kern="1200" dirty="0" err="1">
              <a:solidFill>
                <a:schemeClr val="tx1"/>
              </a:solidFill>
              <a:latin typeface="Garamond" panose="02020404030301010803" pitchFamily="18" charset="0"/>
            </a:rPr>
            <a:t>Modification</a:t>
          </a:r>
          <a:r>
            <a:rPr lang="hu-HU" sz="1400" b="1" kern="1200" dirty="0">
              <a:solidFill>
                <a:schemeClr val="tx1"/>
              </a:solidFill>
              <a:latin typeface="Garamond" panose="02020404030301010803" pitchFamily="18" charset="0"/>
            </a:rPr>
            <a:t> of </a:t>
          </a:r>
          <a:r>
            <a:rPr lang="hu-HU" sz="1400" b="1" kern="1200" dirty="0" err="1">
              <a:solidFill>
                <a:schemeClr val="tx1"/>
              </a:solidFill>
              <a:latin typeface="Garamond" panose="02020404030301010803" pitchFamily="18" charset="0"/>
            </a:rPr>
            <a:t>the</a:t>
          </a:r>
          <a:r>
            <a:rPr lang="hu-HU" sz="1400" b="1" kern="1200" dirty="0">
              <a:solidFill>
                <a:schemeClr val="tx1"/>
              </a:solidFill>
              <a:latin typeface="Garamond" panose="02020404030301010803" pitchFamily="18" charset="0"/>
            </a:rPr>
            <a:t> </a:t>
          </a:r>
          <a:r>
            <a:rPr lang="hu-HU" sz="1400" b="1" kern="1200" dirty="0" err="1">
              <a:solidFill>
                <a:schemeClr val="tx1"/>
              </a:solidFill>
              <a:latin typeface="Garamond" panose="02020404030301010803" pitchFamily="18" charset="0"/>
            </a:rPr>
            <a:t>former</a:t>
          </a:r>
          <a:r>
            <a:rPr lang="hu-HU" sz="1400" b="1" kern="1200" dirty="0">
              <a:solidFill>
                <a:schemeClr val="tx1"/>
              </a:solidFill>
              <a:latin typeface="Garamond" panose="02020404030301010803" pitchFamily="18" charset="0"/>
            </a:rPr>
            <a:t> </a:t>
          </a:r>
          <a:r>
            <a:rPr lang="hu-HU" sz="1400" b="1" kern="1200" dirty="0" err="1">
              <a:solidFill>
                <a:schemeClr val="tx1"/>
              </a:solidFill>
              <a:latin typeface="Garamond" panose="02020404030301010803" pitchFamily="18" charset="0"/>
            </a:rPr>
            <a:t>regulation</a:t>
          </a:r>
          <a:endParaRPr lang="hu-HU" sz="1400" b="1" kern="1200" dirty="0">
            <a:solidFill>
              <a:schemeClr val="tx1"/>
            </a:solidFill>
            <a:latin typeface="Garamond" panose="02020404030301010803" pitchFamily="18" charset="0"/>
          </a:endParaRPr>
        </a:p>
      </dsp:txBody>
      <dsp:txXfrm>
        <a:off x="4468670" y="2715575"/>
        <a:ext cx="1896993" cy="471407"/>
      </dsp:txXfrm>
    </dsp:sp>
    <dsp:sp modelId="{DFC76ACC-711D-4B7C-90A0-A1F1F97ACB68}">
      <dsp:nvSpPr>
        <dsp:cNvPr id="0" name=""/>
        <dsp:cNvSpPr/>
      </dsp:nvSpPr>
      <dsp:spPr>
        <a:xfrm>
          <a:off x="3903202" y="2177708"/>
          <a:ext cx="903285" cy="903318"/>
        </a:xfrm>
        <a:prstGeom prst="ellipse">
          <a:avLst/>
        </a:prstGeom>
        <a:solidFill>
          <a:schemeClr val="accent4">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374C378-49DA-4AB0-AD4B-18580A34C37B}">
      <dsp:nvSpPr>
        <dsp:cNvPr id="0" name=""/>
        <dsp:cNvSpPr/>
      </dsp:nvSpPr>
      <dsp:spPr>
        <a:xfrm>
          <a:off x="4769911" y="1505456"/>
          <a:ext cx="1947997" cy="522411"/>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2326" tIns="60960" rIns="60960" bIns="60960" numCol="1" spcCol="1270" anchor="ctr" anchorCtr="0">
          <a:noAutofit/>
        </a:bodyPr>
        <a:lstStyle/>
        <a:p>
          <a:pPr lvl="0" algn="l" defTabSz="711200">
            <a:lnSpc>
              <a:spcPct val="90000"/>
            </a:lnSpc>
            <a:spcBef>
              <a:spcPct val="0"/>
            </a:spcBef>
            <a:spcAft>
              <a:spcPct val="35000"/>
            </a:spcAft>
          </a:pPr>
          <a:r>
            <a:rPr lang="hu-HU" sz="1600" b="1" kern="1200" dirty="0" err="1">
              <a:solidFill>
                <a:schemeClr val="tx1"/>
              </a:solidFill>
              <a:latin typeface="Garamond" panose="02020404030301010803" pitchFamily="18" charset="0"/>
            </a:rPr>
            <a:t>Reduction</a:t>
          </a:r>
          <a:r>
            <a:rPr lang="hu-HU" sz="1600" b="1" kern="1200" dirty="0">
              <a:solidFill>
                <a:schemeClr val="tx1"/>
              </a:solidFill>
              <a:latin typeface="Garamond" panose="02020404030301010803" pitchFamily="18" charset="0"/>
            </a:rPr>
            <a:t> of </a:t>
          </a:r>
          <a:r>
            <a:rPr lang="hu-HU" sz="1600" b="1" kern="1200" dirty="0" err="1">
              <a:solidFill>
                <a:schemeClr val="tx1"/>
              </a:solidFill>
              <a:latin typeface="Garamond" panose="02020404030301010803" pitchFamily="18" charset="0"/>
            </a:rPr>
            <a:t>autonomy</a:t>
          </a:r>
          <a:endParaRPr lang="hu-HU" sz="1600" b="1" kern="1200" dirty="0">
            <a:solidFill>
              <a:schemeClr val="tx1"/>
            </a:solidFill>
            <a:latin typeface="Garamond" panose="02020404030301010803" pitchFamily="18" charset="0"/>
          </a:endParaRPr>
        </a:p>
      </dsp:txBody>
      <dsp:txXfrm>
        <a:off x="4795413" y="1530958"/>
        <a:ext cx="1896993" cy="471407"/>
      </dsp:txXfrm>
    </dsp:sp>
    <dsp:sp modelId="{11DCA505-A6C9-4CDD-9214-FE4343453039}">
      <dsp:nvSpPr>
        <dsp:cNvPr id="0" name=""/>
        <dsp:cNvSpPr/>
      </dsp:nvSpPr>
      <dsp:spPr>
        <a:xfrm>
          <a:off x="4229945" y="993091"/>
          <a:ext cx="903285" cy="903318"/>
        </a:xfrm>
        <a:prstGeom prst="ellipse">
          <a:avLst/>
        </a:prstGeom>
        <a:solidFill>
          <a:schemeClr val="accent5">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6974E-E0E8-42D1-AC0C-2DC844744AB3}">
      <dsp:nvSpPr>
        <dsp:cNvPr id="0" name=""/>
        <dsp:cNvSpPr/>
      </dsp:nvSpPr>
      <dsp:spPr>
        <a:xfrm>
          <a:off x="0" y="611202"/>
          <a:ext cx="6474069" cy="2589627"/>
        </a:xfrm>
        <a:prstGeom prst="leftRightRibbon">
          <a:avLst/>
        </a:prstGeom>
        <a:blipFill rotWithShape="0">
          <a:blip xmlns:r="http://schemas.openxmlformats.org/officeDocument/2006/relationships" r:embed="rId1"/>
          <a:tile tx="0" ty="0" sx="100000" sy="100000" flip="none" algn="tl"/>
        </a:blipFill>
        <a:ln>
          <a:solidFill>
            <a:schemeClr val="tx1"/>
          </a:solidFill>
        </a:ln>
        <a:effectLst/>
      </dsp:spPr>
      <dsp:style>
        <a:lnRef idx="0">
          <a:scrgbClr r="0" g="0" b="0"/>
        </a:lnRef>
        <a:fillRef idx="3">
          <a:scrgbClr r="0" g="0" b="0"/>
        </a:fillRef>
        <a:effectRef idx="2">
          <a:scrgbClr r="0" g="0" b="0"/>
        </a:effectRef>
        <a:fontRef idx="minor">
          <a:schemeClr val="lt1"/>
        </a:fontRef>
      </dsp:style>
    </dsp:sp>
    <dsp:sp modelId="{C7939622-DEE7-4586-94CE-ED01B4362EDB}">
      <dsp:nvSpPr>
        <dsp:cNvPr id="0" name=""/>
        <dsp:cNvSpPr/>
      </dsp:nvSpPr>
      <dsp:spPr>
        <a:xfrm>
          <a:off x="776888" y="1075263"/>
          <a:ext cx="2136442" cy="1268917"/>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hu-HU" sz="2000" b="1" kern="1200" dirty="0">
              <a:solidFill>
                <a:schemeClr val="tx1"/>
              </a:solidFill>
              <a:latin typeface="Garamond" panose="02020404030301010803" pitchFamily="18" charset="0"/>
            </a:rPr>
            <a:t>INSTITUTIONAL MAINTENANCE</a:t>
          </a:r>
        </a:p>
      </dsp:txBody>
      <dsp:txXfrm>
        <a:off x="776888" y="1075263"/>
        <a:ext cx="2136442" cy="1268917"/>
      </dsp:txXfrm>
    </dsp:sp>
    <dsp:sp modelId="{871E2488-2893-44CE-BE6A-C68A9C012F20}">
      <dsp:nvSpPr>
        <dsp:cNvPr id="0" name=""/>
        <dsp:cNvSpPr/>
      </dsp:nvSpPr>
      <dsp:spPr>
        <a:xfrm>
          <a:off x="3237034" y="1489603"/>
          <a:ext cx="2524886" cy="1268917"/>
        </a:xfrm>
        <a:prstGeom prst="rect">
          <a:avLst/>
        </a:prstGeom>
        <a:noFill/>
        <a:ln>
          <a:noFill/>
        </a:ln>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71120" rIns="0" bIns="76200" numCol="1" spcCol="1270" anchor="ctr" anchorCtr="0">
          <a:noAutofit/>
        </a:bodyPr>
        <a:lstStyle/>
        <a:p>
          <a:pPr lvl="0" algn="ctr" defTabSz="889000">
            <a:lnSpc>
              <a:spcPct val="90000"/>
            </a:lnSpc>
            <a:spcBef>
              <a:spcPct val="0"/>
            </a:spcBef>
            <a:spcAft>
              <a:spcPct val="35000"/>
            </a:spcAft>
          </a:pPr>
          <a:r>
            <a:rPr lang="hu-HU" sz="2000" b="1" kern="1200" dirty="0">
              <a:solidFill>
                <a:schemeClr val="tx1"/>
              </a:solidFill>
              <a:latin typeface="Garamond" panose="02020404030301010803" pitchFamily="18" charset="0"/>
            </a:rPr>
            <a:t>REGIONAL DEVELOPMENT </a:t>
          </a:r>
        </a:p>
      </dsp:txBody>
      <dsp:txXfrm>
        <a:off x="3237034" y="1489603"/>
        <a:ext cx="2524886" cy="12689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35E27-F8B8-428B-B5C3-B2CA9E4B9754}">
      <dsp:nvSpPr>
        <dsp:cNvPr id="0" name=""/>
        <dsp:cNvSpPr/>
      </dsp:nvSpPr>
      <dsp:spPr>
        <a:xfrm>
          <a:off x="3211453" y="1966"/>
          <a:ext cx="1458527" cy="948042"/>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1" kern="1200" dirty="0" err="1">
              <a:solidFill>
                <a:schemeClr val="tx1"/>
              </a:solidFill>
              <a:latin typeface="Garamond" panose="02020404030301010803" pitchFamily="18" charset="0"/>
            </a:rPr>
            <a:t>fewer</a:t>
          </a:r>
          <a:r>
            <a:rPr lang="hu-HU" sz="1400" b="1" kern="1200" dirty="0">
              <a:solidFill>
                <a:schemeClr val="tx1"/>
              </a:solidFill>
              <a:latin typeface="Garamond" panose="02020404030301010803" pitchFamily="18" charset="0"/>
            </a:rPr>
            <a:t> local </a:t>
          </a:r>
          <a:r>
            <a:rPr lang="hu-HU" sz="1400" b="1" kern="1200" dirty="0" err="1">
              <a:solidFill>
                <a:schemeClr val="tx1"/>
              </a:solidFill>
              <a:latin typeface="Garamond" panose="02020404030301010803" pitchFamily="18" charset="0"/>
            </a:rPr>
            <a:t>government</a:t>
          </a:r>
          <a:r>
            <a:rPr lang="hu-HU" sz="1400" b="1" kern="1200" dirty="0">
              <a:solidFill>
                <a:schemeClr val="tx1"/>
              </a:solidFill>
              <a:latin typeface="Garamond" panose="02020404030301010803" pitchFamily="18" charset="0"/>
            </a:rPr>
            <a:t> </a:t>
          </a:r>
          <a:r>
            <a:rPr lang="hu-HU" sz="1400" b="1" kern="1200" dirty="0" err="1">
              <a:solidFill>
                <a:schemeClr val="tx1"/>
              </a:solidFill>
              <a:latin typeface="Garamond" panose="02020404030301010803" pitchFamily="18" charset="0"/>
            </a:rPr>
            <a:t>responsibilities</a:t>
          </a:r>
          <a:endParaRPr lang="hu-HU" sz="1400" b="1" kern="1200" dirty="0">
            <a:solidFill>
              <a:schemeClr val="tx1"/>
            </a:solidFill>
            <a:latin typeface="Garamond" panose="02020404030301010803" pitchFamily="18" charset="0"/>
          </a:endParaRPr>
        </a:p>
      </dsp:txBody>
      <dsp:txXfrm>
        <a:off x="3257733" y="48246"/>
        <a:ext cx="1365967" cy="855482"/>
      </dsp:txXfrm>
    </dsp:sp>
    <dsp:sp modelId="{33410879-EDA6-46AC-939C-45973BF1C2DE}">
      <dsp:nvSpPr>
        <dsp:cNvPr id="0" name=""/>
        <dsp:cNvSpPr/>
      </dsp:nvSpPr>
      <dsp:spPr>
        <a:xfrm>
          <a:off x="2048112" y="475987"/>
          <a:ext cx="3785208" cy="3785208"/>
        </a:xfrm>
        <a:custGeom>
          <a:avLst/>
          <a:gdLst/>
          <a:ahLst/>
          <a:cxnLst/>
          <a:rect l="0" t="0" r="0" b="0"/>
          <a:pathLst>
            <a:path>
              <a:moveTo>
                <a:pt x="2631868" y="150353"/>
              </a:moveTo>
              <a:arcTo wR="1892604" hR="1892604" stAng="17579536" swAng="1959577"/>
            </a:path>
          </a:pathLst>
        </a:custGeom>
        <a:no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F25A74D-AD49-4EEC-A1C1-C7CC4CBCE277}">
      <dsp:nvSpPr>
        <dsp:cNvPr id="0" name=""/>
        <dsp:cNvSpPr/>
      </dsp:nvSpPr>
      <dsp:spPr>
        <a:xfrm>
          <a:off x="5011427" y="1309723"/>
          <a:ext cx="1458527" cy="948042"/>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1" kern="1200" dirty="0">
              <a:solidFill>
                <a:schemeClr val="tx1"/>
              </a:solidFill>
              <a:latin typeface="Garamond" panose="02020404030301010803" pitchFamily="18" charset="0"/>
            </a:rPr>
            <a:t>less </a:t>
          </a:r>
          <a:r>
            <a:rPr lang="hu-HU" sz="1400" b="1" kern="1200" dirty="0" err="1">
              <a:solidFill>
                <a:schemeClr val="tx1"/>
              </a:solidFill>
              <a:latin typeface="Garamond" panose="02020404030301010803" pitchFamily="18" charset="0"/>
            </a:rPr>
            <a:t>state</a:t>
          </a:r>
          <a:r>
            <a:rPr lang="hu-HU" sz="1400" b="1" kern="1200" dirty="0">
              <a:solidFill>
                <a:schemeClr val="tx1"/>
              </a:solidFill>
              <a:latin typeface="Garamond" panose="02020404030301010803" pitchFamily="18" charset="0"/>
            </a:rPr>
            <a:t> </a:t>
          </a:r>
          <a:r>
            <a:rPr lang="hu-HU" sz="1400" b="1" kern="1200" dirty="0" err="1">
              <a:solidFill>
                <a:schemeClr val="tx1"/>
              </a:solidFill>
              <a:latin typeface="Garamond" panose="02020404030301010803" pitchFamily="18" charset="0"/>
            </a:rPr>
            <a:t>support</a:t>
          </a:r>
          <a:endParaRPr lang="hu-HU" sz="1400" b="1" kern="1200" dirty="0">
            <a:solidFill>
              <a:schemeClr val="tx1"/>
            </a:solidFill>
            <a:latin typeface="Garamond" panose="02020404030301010803" pitchFamily="18" charset="0"/>
          </a:endParaRPr>
        </a:p>
      </dsp:txBody>
      <dsp:txXfrm>
        <a:off x="5057707" y="1356003"/>
        <a:ext cx="1365967" cy="855482"/>
      </dsp:txXfrm>
    </dsp:sp>
    <dsp:sp modelId="{E8DADC36-C6EC-4822-B9F2-499DDFC0EC23}">
      <dsp:nvSpPr>
        <dsp:cNvPr id="0" name=""/>
        <dsp:cNvSpPr/>
      </dsp:nvSpPr>
      <dsp:spPr>
        <a:xfrm>
          <a:off x="2048112" y="475987"/>
          <a:ext cx="3785208" cy="3785208"/>
        </a:xfrm>
        <a:custGeom>
          <a:avLst/>
          <a:gdLst/>
          <a:ahLst/>
          <a:cxnLst/>
          <a:rect l="0" t="0" r="0" b="0"/>
          <a:pathLst>
            <a:path>
              <a:moveTo>
                <a:pt x="3782631" y="1793868"/>
              </a:moveTo>
              <a:arcTo wR="1892604" hR="1892604" stAng="21420574" swAng="2194796"/>
            </a:path>
          </a:pathLst>
        </a:custGeom>
        <a:noFill/>
        <a:ln w="63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476AC52-202E-4775-9D66-1A9A2E599278}">
      <dsp:nvSpPr>
        <dsp:cNvPr id="0" name=""/>
        <dsp:cNvSpPr/>
      </dsp:nvSpPr>
      <dsp:spPr>
        <a:xfrm>
          <a:off x="4323898" y="3425719"/>
          <a:ext cx="1458527" cy="948042"/>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1" kern="1200" dirty="0">
              <a:solidFill>
                <a:schemeClr val="tx1"/>
              </a:solidFill>
              <a:latin typeface="Garamond" panose="02020404030301010803" pitchFamily="18" charset="0"/>
            </a:rPr>
            <a:t>less </a:t>
          </a:r>
          <a:r>
            <a:rPr lang="hu-HU" sz="1400" b="1" kern="1200" dirty="0" err="1">
              <a:solidFill>
                <a:schemeClr val="tx1"/>
              </a:solidFill>
              <a:latin typeface="Garamond" panose="02020404030301010803" pitchFamily="18" charset="0"/>
            </a:rPr>
            <a:t>own</a:t>
          </a:r>
          <a:r>
            <a:rPr lang="hu-HU" sz="1400" b="1" kern="1200" dirty="0">
              <a:solidFill>
                <a:schemeClr val="tx1"/>
              </a:solidFill>
              <a:latin typeface="Garamond" panose="02020404030301010803" pitchFamily="18" charset="0"/>
            </a:rPr>
            <a:t> </a:t>
          </a:r>
          <a:r>
            <a:rPr lang="hu-HU" sz="1400" b="1" kern="1200" dirty="0" err="1">
              <a:solidFill>
                <a:schemeClr val="tx1"/>
              </a:solidFill>
              <a:latin typeface="Garamond" panose="02020404030301010803" pitchFamily="18" charset="0"/>
            </a:rPr>
            <a:t>income</a:t>
          </a:r>
          <a:endParaRPr lang="hu-HU" sz="1400" b="1" kern="1200" dirty="0">
            <a:solidFill>
              <a:schemeClr val="tx1"/>
            </a:solidFill>
            <a:latin typeface="Garamond" panose="02020404030301010803" pitchFamily="18" charset="0"/>
          </a:endParaRPr>
        </a:p>
      </dsp:txBody>
      <dsp:txXfrm>
        <a:off x="4370178" y="3471999"/>
        <a:ext cx="1365967" cy="855482"/>
      </dsp:txXfrm>
    </dsp:sp>
    <dsp:sp modelId="{9B6D0835-9B35-48CE-A0AC-C6C03338B09B}">
      <dsp:nvSpPr>
        <dsp:cNvPr id="0" name=""/>
        <dsp:cNvSpPr/>
      </dsp:nvSpPr>
      <dsp:spPr>
        <a:xfrm>
          <a:off x="2048112" y="475987"/>
          <a:ext cx="3785208" cy="3785208"/>
        </a:xfrm>
        <a:custGeom>
          <a:avLst/>
          <a:gdLst/>
          <a:ahLst/>
          <a:cxnLst/>
          <a:rect l="0" t="0" r="0" b="0"/>
          <a:pathLst>
            <a:path>
              <a:moveTo>
                <a:pt x="2268277" y="3747549"/>
              </a:moveTo>
              <a:arcTo wR="1892604" hR="1892604" stAng="4713061" swAng="1373879"/>
            </a:path>
          </a:pathLst>
        </a:custGeom>
        <a:noFill/>
        <a:ln w="6350" cap="flat" cmpd="sng" algn="ctr">
          <a:solidFill>
            <a:schemeClr val="accent4">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0423FF53-929F-42D6-AD6B-89AB60060B52}">
      <dsp:nvSpPr>
        <dsp:cNvPr id="0" name=""/>
        <dsp:cNvSpPr/>
      </dsp:nvSpPr>
      <dsp:spPr>
        <a:xfrm>
          <a:off x="2099008" y="3425719"/>
          <a:ext cx="1458527" cy="948042"/>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1" kern="1200" dirty="0" err="1">
              <a:solidFill>
                <a:schemeClr val="tx1"/>
              </a:solidFill>
              <a:latin typeface="Garamond" panose="02020404030301010803" pitchFamily="18" charset="0"/>
            </a:rPr>
            <a:t>development</a:t>
          </a:r>
          <a:r>
            <a:rPr lang="hu-HU" sz="1400" b="1" kern="1200" dirty="0">
              <a:solidFill>
                <a:schemeClr val="tx1"/>
              </a:solidFill>
              <a:latin typeface="Garamond" panose="02020404030301010803" pitchFamily="18" charset="0"/>
            </a:rPr>
            <a:t> </a:t>
          </a:r>
          <a:r>
            <a:rPr lang="hu-HU" sz="1400" b="1" kern="1200" dirty="0" err="1">
              <a:solidFill>
                <a:schemeClr val="tx1"/>
              </a:solidFill>
              <a:latin typeface="Garamond" panose="02020404030301010803" pitchFamily="18" charset="0"/>
            </a:rPr>
            <a:t>without</a:t>
          </a:r>
          <a:r>
            <a:rPr lang="hu-HU" sz="1400" b="1" kern="1200" dirty="0">
              <a:solidFill>
                <a:schemeClr val="tx1"/>
              </a:solidFill>
              <a:latin typeface="Garamond" panose="02020404030301010803" pitchFamily="18" charset="0"/>
            </a:rPr>
            <a:t> </a:t>
          </a:r>
          <a:r>
            <a:rPr lang="hu-HU" sz="1400" b="1" kern="1200" dirty="0" err="1">
              <a:solidFill>
                <a:schemeClr val="tx1"/>
              </a:solidFill>
              <a:latin typeface="Garamond" panose="02020404030301010803" pitchFamily="18" charset="0"/>
            </a:rPr>
            <a:t>money</a:t>
          </a:r>
          <a:r>
            <a:rPr lang="hu-HU" sz="1400" b="1" kern="1200" dirty="0">
              <a:solidFill>
                <a:schemeClr val="tx1"/>
              </a:solidFill>
              <a:latin typeface="Garamond" panose="02020404030301010803" pitchFamily="18" charset="0"/>
            </a:rPr>
            <a:t>?</a:t>
          </a:r>
        </a:p>
      </dsp:txBody>
      <dsp:txXfrm>
        <a:off x="2145288" y="3471999"/>
        <a:ext cx="1365967" cy="855482"/>
      </dsp:txXfrm>
    </dsp:sp>
    <dsp:sp modelId="{7C793646-97C7-475F-B454-E86A322B869E}">
      <dsp:nvSpPr>
        <dsp:cNvPr id="0" name=""/>
        <dsp:cNvSpPr/>
      </dsp:nvSpPr>
      <dsp:spPr>
        <a:xfrm>
          <a:off x="2048112" y="475987"/>
          <a:ext cx="3785208" cy="3785208"/>
        </a:xfrm>
        <a:custGeom>
          <a:avLst/>
          <a:gdLst/>
          <a:ahLst/>
          <a:cxnLst/>
          <a:rect l="0" t="0" r="0" b="0"/>
          <a:pathLst>
            <a:path>
              <a:moveTo>
                <a:pt x="316022" y="2939666"/>
              </a:moveTo>
              <a:arcTo wR="1892604" hR="1892604" stAng="8784630" swAng="2194796"/>
            </a:path>
          </a:pathLst>
        </a:custGeom>
        <a:noFill/>
        <a:ln w="6350" cap="flat" cmpd="sng" algn="ctr">
          <a:solidFill>
            <a:schemeClr val="accent5">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BB911C02-6318-4A4A-8BE1-2B794AB0BA57}">
      <dsp:nvSpPr>
        <dsp:cNvPr id="0" name=""/>
        <dsp:cNvSpPr/>
      </dsp:nvSpPr>
      <dsp:spPr>
        <a:xfrm>
          <a:off x="1411479" y="1309723"/>
          <a:ext cx="1458527" cy="948042"/>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hu-HU" sz="1400" b="1" kern="1200" dirty="0" err="1">
              <a:solidFill>
                <a:schemeClr val="tx1"/>
              </a:solidFill>
              <a:latin typeface="Garamond" panose="02020404030301010803" pitchFamily="18" charset="0"/>
            </a:rPr>
            <a:t>strong</a:t>
          </a:r>
          <a:r>
            <a:rPr lang="hu-HU" sz="1400" b="1" kern="1200" dirty="0">
              <a:solidFill>
                <a:schemeClr val="tx1"/>
              </a:solidFill>
              <a:latin typeface="Garamond" panose="02020404030301010803" pitchFamily="18" charset="0"/>
            </a:rPr>
            <a:t> </a:t>
          </a:r>
          <a:r>
            <a:rPr lang="hu-HU" sz="1400" b="1" kern="1200" dirty="0" err="1">
              <a:solidFill>
                <a:schemeClr val="tx1"/>
              </a:solidFill>
              <a:latin typeface="Garamond" panose="02020404030301010803" pitchFamily="18" charset="0"/>
            </a:rPr>
            <a:t>state</a:t>
          </a:r>
          <a:r>
            <a:rPr lang="hu-HU" sz="1400" b="1" kern="1200" dirty="0">
              <a:solidFill>
                <a:schemeClr val="tx1"/>
              </a:solidFill>
              <a:latin typeface="Garamond" panose="02020404030301010803" pitchFamily="18" charset="0"/>
            </a:rPr>
            <a:t> </a:t>
          </a:r>
          <a:r>
            <a:rPr lang="hu-HU" sz="1400" b="1" kern="1200" dirty="0" err="1">
              <a:solidFill>
                <a:schemeClr val="tx1"/>
              </a:solidFill>
              <a:latin typeface="Garamond" panose="02020404030301010803" pitchFamily="18" charset="0"/>
            </a:rPr>
            <a:t>supervision</a:t>
          </a:r>
          <a:endParaRPr lang="hu-HU" sz="1400" b="1" kern="1200" dirty="0">
            <a:solidFill>
              <a:schemeClr val="tx1"/>
            </a:solidFill>
            <a:latin typeface="Garamond" panose="02020404030301010803" pitchFamily="18" charset="0"/>
          </a:endParaRPr>
        </a:p>
      </dsp:txBody>
      <dsp:txXfrm>
        <a:off x="1457759" y="1356003"/>
        <a:ext cx="1365967" cy="855482"/>
      </dsp:txXfrm>
    </dsp:sp>
    <dsp:sp modelId="{061A1040-D0EB-4C25-BE8F-BFD20502C8B4}">
      <dsp:nvSpPr>
        <dsp:cNvPr id="0" name=""/>
        <dsp:cNvSpPr/>
      </dsp:nvSpPr>
      <dsp:spPr>
        <a:xfrm>
          <a:off x="2048112" y="475987"/>
          <a:ext cx="3785208" cy="3785208"/>
        </a:xfrm>
        <a:custGeom>
          <a:avLst/>
          <a:gdLst/>
          <a:ahLst/>
          <a:cxnLst/>
          <a:rect l="0" t="0" r="0" b="0"/>
          <a:pathLst>
            <a:path>
              <a:moveTo>
                <a:pt x="330023" y="824759"/>
              </a:moveTo>
              <a:arcTo wR="1892604" hR="1892604" stAng="12860887" swAng="1959577"/>
            </a:path>
          </a:pathLst>
        </a:custGeom>
        <a:noFill/>
        <a:ln w="635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A393B-998D-3C45-ACA4-5C51E3A83922}" type="datetimeFigureOut">
              <a:rPr lang="hu-HU" smtClean="0"/>
              <a:t>2024. 03. 18.</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hu-HU"/>
              <a:t>Mintaszöveg szerkesztése
Második szint
Harmadik szint
Negyedik szint
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B25AA-5A0B-7648-B33A-37E9A013F97A}" type="slidenum">
              <a:rPr lang="hu-HU" smtClean="0"/>
              <a:t>‹#›</a:t>
            </a:fld>
            <a:endParaRPr lang="hu-HU"/>
          </a:p>
        </p:txBody>
      </p:sp>
    </p:spTree>
    <p:extLst>
      <p:ext uri="{BB962C8B-B14F-4D97-AF65-F5344CB8AC3E}">
        <p14:creationId xmlns:p14="http://schemas.microsoft.com/office/powerpoint/2010/main" val="1828872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Dear Professors, Dear Colleagues!</a:t>
            </a:r>
            <a:endParaRPr lang="hu-HU" dirty="0" smtClean="0"/>
          </a:p>
          <a:p>
            <a:r>
              <a:rPr lang="en-US" dirty="0" smtClean="0"/>
              <a:t>First of all, I would like to thank you for the opportunity to speak at this international scientific conference. The subject - local government finance - is a topic that is always topical </a:t>
            </a:r>
            <a:r>
              <a:rPr lang="en-US" dirty="0" smtClean="0"/>
              <a:t>in </a:t>
            </a:r>
            <a:r>
              <a:rPr lang="en-US" dirty="0" smtClean="0"/>
              <a:t>our region. I would also like to say in advance that I will make a special effort to keep within the time limits, because anyone who talks a lot - as the last speaker at the conference - is capable of other evil </a:t>
            </a:r>
            <a:r>
              <a:rPr lang="hu-HU" dirty="0" err="1" smtClean="0"/>
              <a:t>things</a:t>
            </a:r>
            <a:r>
              <a:rPr lang="hu-HU" dirty="0" smtClean="0"/>
              <a:t> </a:t>
            </a:r>
            <a:r>
              <a:rPr lang="hu-HU" dirty="0" smtClean="0">
                <a:sym typeface="Wingdings" panose="05000000000000000000" pitchFamily="2" charset="2"/>
              </a:rPr>
              <a:t></a:t>
            </a:r>
            <a:endParaRPr lang="hu-HU" dirty="0"/>
          </a:p>
        </p:txBody>
      </p:sp>
      <p:sp>
        <p:nvSpPr>
          <p:cNvPr id="4" name="Dia számának helye 3"/>
          <p:cNvSpPr>
            <a:spLocks noGrp="1"/>
          </p:cNvSpPr>
          <p:nvPr>
            <p:ph type="sldNum" sz="quarter" idx="10"/>
          </p:nvPr>
        </p:nvSpPr>
        <p:spPr/>
        <p:txBody>
          <a:bodyPr/>
          <a:lstStyle/>
          <a:p>
            <a:fld id="{1B8B25AA-5A0B-7648-B33A-37E9A013F97A}" type="slidenum">
              <a:rPr lang="hu-HU" smtClean="0"/>
              <a:t>1</a:t>
            </a:fld>
            <a:endParaRPr lang="hu-HU"/>
          </a:p>
        </p:txBody>
      </p:sp>
    </p:spTree>
    <p:extLst>
      <p:ext uri="{BB962C8B-B14F-4D97-AF65-F5344CB8AC3E}">
        <p14:creationId xmlns:p14="http://schemas.microsoft.com/office/powerpoint/2010/main" val="215361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As a brief conclusion to the presentation, I would like to draw some conclusions:</a:t>
            </a:r>
            <a:endParaRPr lang="hu-HU" dirty="0" smtClean="0"/>
          </a:p>
          <a:p>
            <a:pPr marL="171450" indent="-171450">
              <a:buFontTx/>
              <a:buChar char="-"/>
            </a:pPr>
            <a:r>
              <a:rPr lang="en-US" dirty="0" smtClean="0"/>
              <a:t>the role of local governments in the Hungarian public administration is in continuous decline,</a:t>
            </a:r>
            <a:endParaRPr lang="hu-HU" dirty="0" smtClean="0"/>
          </a:p>
          <a:p>
            <a:pPr marL="171450" indent="-171450">
              <a:buFontTx/>
              <a:buChar char="-"/>
            </a:pPr>
            <a:r>
              <a:rPr lang="en-US" dirty="0" smtClean="0"/>
              <a:t>The local authorities in Hungary are showing a significant decline in local government in Hungary, resulting in a steady decline in state support,</a:t>
            </a:r>
            <a:endParaRPr lang="hu-HU" dirty="0" smtClean="0"/>
          </a:p>
          <a:p>
            <a:pPr marL="171450" indent="-171450">
              <a:buFontTx/>
              <a:buChar char="-"/>
            </a:pPr>
            <a:r>
              <a:rPr lang="en-US" dirty="0" smtClean="0"/>
              <a:t>The role of local governments is continuously decreasing, which leads to a continuous decline in the role of local governments in the state budget,</a:t>
            </a:r>
            <a:endParaRPr lang="hu-HU" dirty="0" smtClean="0"/>
          </a:p>
          <a:p>
            <a:pPr marL="171450" indent="-171450">
              <a:buFontTx/>
              <a:buChar char="-"/>
            </a:pPr>
            <a:r>
              <a:rPr lang="en-US" dirty="0" smtClean="0"/>
              <a:t>but state control is increasing.</a:t>
            </a:r>
            <a:endParaRPr lang="hu-HU" dirty="0" smtClean="0"/>
          </a:p>
          <a:p>
            <a:pPr marL="0" indent="0">
              <a:buFontTx/>
              <a:buNone/>
            </a:pPr>
            <a:r>
              <a:rPr lang="en-US" smtClean="0"/>
              <a:t>To </a:t>
            </a:r>
            <a:r>
              <a:rPr lang="en-US" dirty="0" smtClean="0"/>
              <a:t>conclude, I would like to use the classic line from the Chernobyl series: the situation is not tragic, but it is not good! </a:t>
            </a:r>
            <a:endParaRPr lang="hu-HU" dirty="0"/>
          </a:p>
        </p:txBody>
      </p:sp>
      <p:sp>
        <p:nvSpPr>
          <p:cNvPr id="4" name="Dia számának helye 3"/>
          <p:cNvSpPr>
            <a:spLocks noGrp="1"/>
          </p:cNvSpPr>
          <p:nvPr>
            <p:ph type="sldNum" sz="quarter" idx="5"/>
          </p:nvPr>
        </p:nvSpPr>
        <p:spPr/>
        <p:txBody>
          <a:bodyPr/>
          <a:lstStyle/>
          <a:p>
            <a:fld id="{1B8B25AA-5A0B-7648-B33A-37E9A013F97A}" type="slidenum">
              <a:rPr lang="hu-HU" smtClean="0"/>
              <a:t>10</a:t>
            </a:fld>
            <a:endParaRPr lang="hu-HU"/>
          </a:p>
        </p:txBody>
      </p:sp>
    </p:spTree>
    <p:extLst>
      <p:ext uri="{BB962C8B-B14F-4D97-AF65-F5344CB8AC3E}">
        <p14:creationId xmlns:p14="http://schemas.microsoft.com/office/powerpoint/2010/main" val="136621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kern="1200" dirty="0" smtClean="0">
                <a:solidFill>
                  <a:schemeClr val="tx1"/>
                </a:solidFill>
                <a:effectLst/>
                <a:latin typeface="+mn-lt"/>
                <a:ea typeface="+mn-ea"/>
                <a:cs typeface="+mn-cs"/>
              </a:rPr>
              <a:t>In my presentation, I will present the legislative measures in Hungary in recent years, which, in my opinion, have limited the financial autonomy of local governments, after mentioning basically 3 preparatory aspects. </a:t>
            </a:r>
            <a:endParaRPr lang="hu-H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context</a:t>
            </a:r>
            <a:endParaRPr lang="hu-HU"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I will briefly refer to the theoretical background on the importance of financial autonomy and its role in ensuring local government autonomy,</a:t>
            </a:r>
            <a:endParaRPr lang="hu-HU"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I compare the basic framework of local government regulation as it was established in 1990 and changed in 2012,</a:t>
            </a:r>
            <a:endParaRPr lang="hu-HU"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I will then discuss some of the steps taken to narrow the financial space.</a:t>
            </a:r>
            <a:endParaRPr lang="hu-HU" sz="1200" kern="1200" dirty="0" smtClean="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1B8B25AA-5A0B-7648-B33A-37E9A013F97A}" type="slidenum">
              <a:rPr lang="hu-HU" smtClean="0"/>
              <a:t>2</a:t>
            </a:fld>
            <a:endParaRPr lang="hu-HU"/>
          </a:p>
        </p:txBody>
      </p:sp>
    </p:spTree>
    <p:extLst>
      <p:ext uri="{BB962C8B-B14F-4D97-AF65-F5344CB8AC3E}">
        <p14:creationId xmlns:p14="http://schemas.microsoft.com/office/powerpoint/2010/main" val="1811317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In the framework of the theoretical foundations, it is worth starting with the fact that the interpretation of self-governance can be carried out at least on three levels, since the relevant literature considers it as an </a:t>
            </a:r>
            <a:r>
              <a:rPr lang="en-US" dirty="0" err="1" smtClean="0"/>
              <a:t>organisational</a:t>
            </a:r>
            <a:r>
              <a:rPr lang="en-US" dirty="0" smtClean="0"/>
              <a:t> principle, a functioning mechanism and a procedural technique. Without going into detail, I would point out that these three levels can be easily identified with the </a:t>
            </a:r>
            <a:r>
              <a:rPr lang="en-US" dirty="0" err="1" smtClean="0"/>
              <a:t>organisational</a:t>
            </a:r>
            <a:r>
              <a:rPr lang="en-US" dirty="0" smtClean="0"/>
              <a:t>, operational, administrative and financial autonomy of local authorities as components of autonomy.</a:t>
            </a:r>
            <a:endParaRPr lang="hu-HU" dirty="0"/>
          </a:p>
        </p:txBody>
      </p:sp>
      <p:sp>
        <p:nvSpPr>
          <p:cNvPr id="4" name="Dia számának helye 3"/>
          <p:cNvSpPr>
            <a:spLocks noGrp="1"/>
          </p:cNvSpPr>
          <p:nvPr>
            <p:ph type="sldNum" sz="quarter" idx="5"/>
          </p:nvPr>
        </p:nvSpPr>
        <p:spPr/>
        <p:txBody>
          <a:bodyPr/>
          <a:lstStyle/>
          <a:p>
            <a:fld id="{1B8B25AA-5A0B-7648-B33A-37E9A013F97A}" type="slidenum">
              <a:rPr lang="hu-HU" smtClean="0"/>
              <a:t>3</a:t>
            </a:fld>
            <a:endParaRPr lang="hu-HU"/>
          </a:p>
        </p:txBody>
      </p:sp>
    </p:spTree>
    <p:extLst>
      <p:ext uri="{BB962C8B-B14F-4D97-AF65-F5344CB8AC3E}">
        <p14:creationId xmlns:p14="http://schemas.microsoft.com/office/powerpoint/2010/main" val="2772052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The political changes of 1990 saw the establishment of a system of local self-government, replacing the previous hierarchical local-regional administration, and </a:t>
            </a:r>
            <a:r>
              <a:rPr lang="hu-HU" dirty="0" err="1" smtClean="0"/>
              <a:t>realized</a:t>
            </a:r>
            <a:r>
              <a:rPr lang="en-US" dirty="0" smtClean="0"/>
              <a:t> </a:t>
            </a:r>
            <a:r>
              <a:rPr lang="en-US" dirty="0" smtClean="0"/>
              <a:t>a </a:t>
            </a:r>
            <a:r>
              <a:rPr lang="hu-HU" dirty="0" err="1" smtClean="0"/>
              <a:t>real</a:t>
            </a:r>
            <a:r>
              <a:rPr lang="en-US" dirty="0" smtClean="0"/>
              <a:t> </a:t>
            </a:r>
            <a:r>
              <a:rPr lang="en-US" dirty="0" err="1" smtClean="0"/>
              <a:t>decentralisation</a:t>
            </a:r>
            <a:r>
              <a:rPr lang="en-US" dirty="0" smtClean="0"/>
              <a:t> by the legislator of the time. The basic feature of the system was that the two-tier system of local government was not focused on the territorial level but on the municipal level, giving local authorities </a:t>
            </a:r>
            <a:r>
              <a:rPr lang="hu-HU" dirty="0" err="1" smtClean="0"/>
              <a:t>wide</a:t>
            </a:r>
            <a:r>
              <a:rPr lang="en-US" dirty="0" smtClean="0"/>
              <a:t> </a:t>
            </a:r>
            <a:r>
              <a:rPr lang="en-US" dirty="0" smtClean="0"/>
              <a:t>responsibility and comprehensive </a:t>
            </a:r>
            <a:r>
              <a:rPr lang="en-US" dirty="0" smtClean="0"/>
              <a:t>power</a:t>
            </a:r>
            <a:r>
              <a:rPr lang="hu-HU" dirty="0" smtClean="0"/>
              <a:t>s</a:t>
            </a:r>
            <a:r>
              <a:rPr lang="en-US" dirty="0" smtClean="0"/>
              <a:t>, </a:t>
            </a:r>
            <a:r>
              <a:rPr lang="en-US" dirty="0" smtClean="0"/>
              <a:t>while the state exercised only powers of control over the legality of local government. The story goes on: as the number of compulsory tasks continued to grow and financial resources became scarcer, the problem of indebtedness of local authorities emerged, which led to a reduction in financial autonomy as one of the main elements in the changes to local government regulation.</a:t>
            </a:r>
            <a:endParaRPr lang="hu-HU" dirty="0"/>
          </a:p>
        </p:txBody>
      </p:sp>
      <p:sp>
        <p:nvSpPr>
          <p:cNvPr id="4" name="Dia számának helye 3"/>
          <p:cNvSpPr>
            <a:spLocks noGrp="1"/>
          </p:cNvSpPr>
          <p:nvPr>
            <p:ph type="sldNum" sz="quarter" idx="5"/>
          </p:nvPr>
        </p:nvSpPr>
        <p:spPr/>
        <p:txBody>
          <a:bodyPr/>
          <a:lstStyle/>
          <a:p>
            <a:fld id="{1B8B25AA-5A0B-7648-B33A-37E9A013F97A}" type="slidenum">
              <a:rPr lang="hu-HU" smtClean="0"/>
              <a:t>4</a:t>
            </a:fld>
            <a:endParaRPr lang="hu-HU"/>
          </a:p>
        </p:txBody>
      </p:sp>
    </p:spTree>
    <p:extLst>
      <p:ext uri="{BB962C8B-B14F-4D97-AF65-F5344CB8AC3E}">
        <p14:creationId xmlns:p14="http://schemas.microsoft.com/office/powerpoint/2010/main" val="2806754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In 2011, the legislator passed the Local Government Act, which is still in force today, and which fundamentally redesigned the local government system. The main changes are </a:t>
            </a:r>
            <a:r>
              <a:rPr lang="en-US" dirty="0" err="1" smtClean="0"/>
              <a:t>summarised</a:t>
            </a:r>
            <a:r>
              <a:rPr lang="en-US" dirty="0" smtClean="0"/>
              <a:t> below</a:t>
            </a:r>
            <a:r>
              <a:rPr lang="en-US" dirty="0" smtClean="0"/>
              <a:t>:</a:t>
            </a:r>
            <a:endParaRPr lang="hu-HU" dirty="0" smtClean="0"/>
          </a:p>
          <a:p>
            <a:pPr marL="171450" indent="-171450">
              <a:buFontTx/>
              <a:buChar char="-"/>
            </a:pPr>
            <a:r>
              <a:rPr lang="en-US" dirty="0" smtClean="0"/>
              <a:t>the </a:t>
            </a:r>
            <a:r>
              <a:rPr lang="en-US" dirty="0" smtClean="0"/>
              <a:t>starting point for financial autonomy has been cost-effectiveness, which in many respects has limited the municipalities' freedom of </a:t>
            </a:r>
            <a:r>
              <a:rPr lang="en-US" dirty="0" smtClean="0"/>
              <a:t>management,</a:t>
            </a:r>
            <a:endParaRPr lang="hu-HU" dirty="0" smtClean="0"/>
          </a:p>
          <a:p>
            <a:pPr marL="171450" indent="-171450">
              <a:buFontTx/>
              <a:buChar char="-"/>
            </a:pPr>
            <a:r>
              <a:rPr lang="en-US" dirty="0" smtClean="0"/>
              <a:t>municipalities </a:t>
            </a:r>
            <a:r>
              <a:rPr lang="en-US" dirty="0" smtClean="0"/>
              <a:t>were replaced by local and regional administrations (government offices and district offices), which also affected the responsibilities of local </a:t>
            </a:r>
            <a:r>
              <a:rPr lang="en-US" dirty="0" smtClean="0"/>
              <a:t>authorities,</a:t>
            </a:r>
            <a:endParaRPr lang="hu-HU" dirty="0" smtClean="0"/>
          </a:p>
          <a:p>
            <a:pPr marL="171450" indent="-171450">
              <a:buFontTx/>
              <a:buChar char="-"/>
            </a:pPr>
            <a:r>
              <a:rPr lang="en-US" dirty="0" smtClean="0"/>
              <a:t>there </a:t>
            </a:r>
            <a:r>
              <a:rPr lang="en-US" dirty="0" smtClean="0"/>
              <a:t>was a strong </a:t>
            </a:r>
            <a:r>
              <a:rPr lang="en-US" dirty="0" err="1" smtClean="0"/>
              <a:t>centralisation</a:t>
            </a:r>
            <a:r>
              <a:rPr lang="en-US" dirty="0" smtClean="0"/>
              <a:t> of certain public human services, so that several former municipal competences (e.g. education, primary health care, certain social services) were made state functions, which also affected </a:t>
            </a:r>
            <a:r>
              <a:rPr lang="en-US" dirty="0" smtClean="0"/>
              <a:t>funding,</a:t>
            </a:r>
            <a:endParaRPr lang="hu-HU" dirty="0" smtClean="0"/>
          </a:p>
          <a:p>
            <a:pPr marL="171450" indent="-171450">
              <a:buFontTx/>
              <a:buChar char="-"/>
            </a:pPr>
            <a:r>
              <a:rPr lang="en-US" dirty="0" smtClean="0"/>
              <a:t>State </a:t>
            </a:r>
            <a:r>
              <a:rPr lang="en-US" dirty="0" smtClean="0"/>
              <a:t>control over local government has also been strengthened, with the newly created government agencies now exercising supervisory powers over the rule of law.</a:t>
            </a:r>
            <a:endParaRPr lang="hu-HU" dirty="0"/>
          </a:p>
        </p:txBody>
      </p:sp>
      <p:sp>
        <p:nvSpPr>
          <p:cNvPr id="4" name="Dia számának helye 3"/>
          <p:cNvSpPr>
            <a:spLocks noGrp="1"/>
          </p:cNvSpPr>
          <p:nvPr>
            <p:ph type="sldNum" sz="quarter" idx="5"/>
          </p:nvPr>
        </p:nvSpPr>
        <p:spPr/>
        <p:txBody>
          <a:bodyPr/>
          <a:lstStyle/>
          <a:p>
            <a:fld id="{1B8B25AA-5A0B-7648-B33A-37E9A013F97A}" type="slidenum">
              <a:rPr lang="hu-HU" smtClean="0"/>
              <a:t>5</a:t>
            </a:fld>
            <a:endParaRPr lang="hu-HU"/>
          </a:p>
        </p:txBody>
      </p:sp>
    </p:spTree>
    <p:extLst>
      <p:ext uri="{BB962C8B-B14F-4D97-AF65-F5344CB8AC3E}">
        <p14:creationId xmlns:p14="http://schemas.microsoft.com/office/powerpoint/2010/main" val="266390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Under the new system, the first important step in terms of municipal autonomy was the establishment of district and county government offices. The process basically consisted of 3 steps: first, the creation of county and capital government offices, which involved a reduction of the number of deconcentrated state administration bodies by almost half. This was followed by the creation of the district and district offices, which soon became the main actors of territorial administration, and then by an internal integration within the government office, which was a significant step in terms of the exercise of competences and the </a:t>
            </a:r>
            <a:r>
              <a:rPr lang="en-US" dirty="0" err="1" smtClean="0"/>
              <a:t>relativisation</a:t>
            </a:r>
            <a:r>
              <a:rPr lang="en-US" dirty="0" smtClean="0"/>
              <a:t> of professional autonomy. The emergence of the district offices was decisive in two dimensions: on the one hand, the disappearance of certain municipal powers and, on the other, the reduction of the scope for legal redress, due to the extension of the powers of the regional government office. In this context, it is worth noting that in Slovakia, around the turn of the millennium, the opposite legislative action was taken, with the legislator transferring more state administrative powers to the municipal sector. </a:t>
            </a:r>
            <a:endParaRPr lang="hu-HU" dirty="0"/>
          </a:p>
        </p:txBody>
      </p:sp>
      <p:sp>
        <p:nvSpPr>
          <p:cNvPr id="4" name="Dia számának helye 3"/>
          <p:cNvSpPr>
            <a:spLocks noGrp="1"/>
          </p:cNvSpPr>
          <p:nvPr>
            <p:ph type="sldNum" sz="quarter" idx="5"/>
          </p:nvPr>
        </p:nvSpPr>
        <p:spPr/>
        <p:txBody>
          <a:bodyPr/>
          <a:lstStyle/>
          <a:p>
            <a:fld id="{1B8B25AA-5A0B-7648-B33A-37E9A013F97A}" type="slidenum">
              <a:rPr lang="hu-HU" smtClean="0"/>
              <a:t>6</a:t>
            </a:fld>
            <a:endParaRPr lang="hu-HU"/>
          </a:p>
        </p:txBody>
      </p:sp>
    </p:spTree>
    <p:extLst>
      <p:ext uri="{BB962C8B-B14F-4D97-AF65-F5344CB8AC3E}">
        <p14:creationId xmlns:p14="http://schemas.microsoft.com/office/powerpoint/2010/main" val="3816491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kern="1200" dirty="0" smtClean="0">
                <a:solidFill>
                  <a:schemeClr val="tx1"/>
                </a:solidFill>
                <a:effectLst/>
                <a:latin typeface="+mn-lt"/>
                <a:ea typeface="+mn-ea"/>
                <a:cs typeface="+mn-cs"/>
              </a:rPr>
              <a:t>The introduction of the system of task funding, under which Parliament provides support for the performance of compulsory local government tasks, has had a major impact on the financial margin due to the reduction in tasks. I would like to highlight the following anomalies in this regulation:</a:t>
            </a:r>
            <a:endParaRPr lang="hu-HU"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fewer local government tasks result in a systemically lower value of the normative grant,</a:t>
            </a:r>
            <a:endParaRPr lang="hu-HU"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only in the case of compulsory tasks is the Parliament obliged to comply with this obligation, and in the case of optional and alternative tasks it is only a possibility,</a:t>
            </a:r>
            <a:endParaRPr lang="hu-HU"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It may be seen that the principles of funding also include subjective categories, which do not necessarily result in predictable funding.</a:t>
            </a:r>
            <a:endParaRPr lang="hu-HU" sz="1200" kern="1200" dirty="0" smtClean="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1B8B25AA-5A0B-7648-B33A-37E9A013F97A}" type="slidenum">
              <a:rPr lang="hu-HU" smtClean="0"/>
              <a:t>7</a:t>
            </a:fld>
            <a:endParaRPr lang="hu-HU"/>
          </a:p>
        </p:txBody>
      </p:sp>
    </p:spTree>
    <p:extLst>
      <p:ext uri="{BB962C8B-B14F-4D97-AF65-F5344CB8AC3E}">
        <p14:creationId xmlns:p14="http://schemas.microsoft.com/office/powerpoint/2010/main" val="2559090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next stage was the transformation of territorial self-government. In </a:t>
            </a:r>
            <a:r>
              <a:rPr lang="en-US" sz="1200" kern="1200" dirty="0" smtClean="0">
                <a:solidFill>
                  <a:schemeClr val="tx1"/>
                </a:solidFill>
                <a:effectLst/>
                <a:latin typeface="+mn-lt"/>
                <a:ea typeface="+mn-ea"/>
                <a:cs typeface="+mn-cs"/>
              </a:rPr>
              <a:t>a</a:t>
            </a:r>
            <a:r>
              <a:rPr lang="hu-HU" sz="1200"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a:t>
            </a:r>
            <a:r>
              <a:rPr lang="hu-HU" sz="1200" kern="1200" dirty="0" err="1" smtClean="0">
                <a:solidFill>
                  <a:schemeClr val="tx1"/>
                </a:solidFill>
                <a:effectLst/>
                <a:latin typeface="+mn-lt"/>
                <a:ea typeface="+mn-ea"/>
                <a:cs typeface="+mn-cs"/>
              </a:rPr>
              <a:t>inter</a:t>
            </a:r>
            <a:r>
              <a:rPr lang="en-US" sz="1200" kern="1200" dirty="0" smtClean="0">
                <a:solidFill>
                  <a:schemeClr val="tx1"/>
                </a:solidFill>
                <a:effectLst/>
                <a:latin typeface="+mn-lt"/>
                <a:ea typeface="+mn-ea"/>
                <a:cs typeface="+mn-cs"/>
              </a:rPr>
              <a:t>national </a:t>
            </a:r>
            <a:r>
              <a:rPr lang="en-US" sz="1200" kern="1200" dirty="0" smtClean="0">
                <a:solidFill>
                  <a:schemeClr val="tx1"/>
                </a:solidFill>
                <a:effectLst/>
                <a:latin typeface="+mn-lt"/>
                <a:ea typeface="+mn-ea"/>
                <a:cs typeface="+mn-cs"/>
              </a:rPr>
              <a:t>comparison, a distinction can be drawn between two models: the Scandinavian model, which has a less fragmented level of local government and a weaker territorial level, and the </a:t>
            </a:r>
            <a:r>
              <a:rPr lang="hu-HU" sz="1200" kern="1200" dirty="0" err="1" smtClean="0">
                <a:solidFill>
                  <a:schemeClr val="tx1"/>
                </a:solidFill>
                <a:effectLst/>
                <a:latin typeface="+mn-lt"/>
                <a:ea typeface="+mn-ea"/>
                <a:cs typeface="+mn-cs"/>
              </a:rPr>
              <a:t>french</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model, which has a rather fragmented level of local government and a strong territorial level. The Hungarian mixed system, with its rather fragmented municipal level and the limited powers of county governments, can be considered a </a:t>
            </a:r>
            <a:r>
              <a:rPr lang="hu-HU" sz="1200" kern="1200" dirty="0" smtClean="0">
                <a:solidFill>
                  <a:schemeClr val="tx1"/>
                </a:solidFill>
                <a:effectLst/>
                <a:latin typeface="+mn-lt"/>
                <a:ea typeface="+mn-ea"/>
                <a:cs typeface="+mn-cs"/>
              </a:rPr>
              <a:t>„</a:t>
            </a:r>
            <a:r>
              <a:rPr lang="hu-HU" sz="1200" kern="1200" dirty="0" err="1" smtClean="0">
                <a:solidFill>
                  <a:schemeClr val="tx1"/>
                </a:solidFill>
                <a:effectLst/>
                <a:latin typeface="+mn-lt"/>
                <a:ea typeface="+mn-ea"/>
                <a:cs typeface="+mn-cs"/>
              </a:rPr>
              <a:t>hungarikum</a:t>
            </a:r>
            <a:r>
              <a:rPr lang="hu-H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a:t>
            </a:r>
            <a:r>
              <a:rPr lang="en-US" sz="1200" kern="1200" dirty="0" err="1" smtClean="0">
                <a:solidFill>
                  <a:schemeClr val="tx1"/>
                </a:solidFill>
                <a:effectLst/>
                <a:latin typeface="+mn-lt"/>
                <a:ea typeface="+mn-ea"/>
                <a:cs typeface="+mn-cs"/>
              </a:rPr>
              <a:t>summarise</a:t>
            </a:r>
            <a:r>
              <a:rPr lang="en-US" sz="1200" kern="1200" dirty="0" smtClean="0">
                <a:solidFill>
                  <a:schemeClr val="tx1"/>
                </a:solidFill>
                <a:effectLst/>
                <a:latin typeface="+mn-lt"/>
                <a:ea typeface="+mn-ea"/>
                <a:cs typeface="+mn-cs"/>
              </a:rPr>
              <a:t> the essence of the change: the former functions of maintaining institutions are now replaced by development functions.</a:t>
            </a:r>
            <a:endParaRPr lang="hu-HU" sz="1200" kern="1200" dirty="0" smtClean="0">
              <a:solidFill>
                <a:schemeClr val="tx1"/>
              </a:solidFill>
              <a:effectLst/>
              <a:latin typeface="+mn-lt"/>
              <a:ea typeface="+mn-ea"/>
              <a:cs typeface="+mn-cs"/>
            </a:endParaRPr>
          </a:p>
        </p:txBody>
      </p:sp>
      <p:sp>
        <p:nvSpPr>
          <p:cNvPr id="4" name="Dia számának helye 3"/>
          <p:cNvSpPr>
            <a:spLocks noGrp="1"/>
          </p:cNvSpPr>
          <p:nvPr>
            <p:ph type="sldNum" sz="quarter" idx="5"/>
          </p:nvPr>
        </p:nvSpPr>
        <p:spPr/>
        <p:txBody>
          <a:bodyPr/>
          <a:lstStyle/>
          <a:p>
            <a:fld id="{1B8B25AA-5A0B-7648-B33A-37E9A013F97A}" type="slidenum">
              <a:rPr lang="hu-HU" smtClean="0"/>
              <a:t>8</a:t>
            </a:fld>
            <a:endParaRPr lang="hu-HU"/>
          </a:p>
        </p:txBody>
      </p:sp>
    </p:spTree>
    <p:extLst>
      <p:ext uri="{BB962C8B-B14F-4D97-AF65-F5344CB8AC3E}">
        <p14:creationId xmlns:p14="http://schemas.microsoft.com/office/powerpoint/2010/main" val="3351243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A new legal institution affecting financial autonomy was also introduced into Hungarian legislation when the legislator restricted the borrowing activities of local governments due to their indebtedness. Under the authority of the Fundamental Law, a law on economic stability was passed </a:t>
            </a:r>
            <a:r>
              <a:rPr lang="hu-HU" dirty="0" smtClean="0"/>
              <a:t>in</a:t>
            </a:r>
            <a:r>
              <a:rPr lang="hu-HU" baseline="0" dirty="0" smtClean="0"/>
              <a:t> 2011</a:t>
            </a:r>
            <a:r>
              <a:rPr lang="en-US" dirty="0" smtClean="0"/>
              <a:t>, </a:t>
            </a:r>
            <a:r>
              <a:rPr lang="en-US" dirty="0" smtClean="0"/>
              <a:t>which, as a general rule, makes the conclusion of debt-generating transactions by local governments subject to the prior consent of the Government. It should be pointed out that this power is exercised by the Government through the government agencies and that it is considered to be a government act without legal remedy, which highlights the relative loss of economic autonomy.</a:t>
            </a:r>
            <a:endParaRPr lang="hu-HU" dirty="0"/>
          </a:p>
        </p:txBody>
      </p:sp>
      <p:sp>
        <p:nvSpPr>
          <p:cNvPr id="4" name="Dia számának helye 3"/>
          <p:cNvSpPr>
            <a:spLocks noGrp="1"/>
          </p:cNvSpPr>
          <p:nvPr>
            <p:ph type="sldNum" sz="quarter" idx="5"/>
          </p:nvPr>
        </p:nvSpPr>
        <p:spPr/>
        <p:txBody>
          <a:bodyPr/>
          <a:lstStyle/>
          <a:p>
            <a:fld id="{1B8B25AA-5A0B-7648-B33A-37E9A013F97A}" type="slidenum">
              <a:rPr lang="hu-HU" smtClean="0"/>
              <a:t>9</a:t>
            </a:fld>
            <a:endParaRPr lang="hu-HU"/>
          </a:p>
        </p:txBody>
      </p:sp>
    </p:spTree>
    <p:extLst>
      <p:ext uri="{BB962C8B-B14F-4D97-AF65-F5344CB8AC3E}">
        <p14:creationId xmlns:p14="http://schemas.microsoft.com/office/powerpoint/2010/main" val="268617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B7E45EC-E857-984F-8379-10CA33E70948}"/>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92B867FF-3DD2-3745-B706-AC701B7DF6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77AE546B-4E7E-E547-9D80-07E655B0EB05}"/>
              </a:ext>
            </a:extLst>
          </p:cNvPr>
          <p:cNvSpPr>
            <a:spLocks noGrp="1"/>
          </p:cNvSpPr>
          <p:nvPr>
            <p:ph type="dt" sz="half" idx="10"/>
          </p:nvPr>
        </p:nvSpPr>
        <p:spPr/>
        <p:txBody>
          <a:bodyPr/>
          <a:lstStyle/>
          <a:p>
            <a:fld id="{84C98268-C1E1-5C45-A952-D7B95B0AE97A}" type="datetimeFigureOut">
              <a:rPr lang="hu-HU" smtClean="0"/>
              <a:t>2024. 03. 18.</a:t>
            </a:fld>
            <a:endParaRPr lang="hu-HU"/>
          </a:p>
        </p:txBody>
      </p:sp>
      <p:sp>
        <p:nvSpPr>
          <p:cNvPr id="5" name="Élőláb helye 4">
            <a:extLst>
              <a:ext uri="{FF2B5EF4-FFF2-40B4-BE49-F238E27FC236}">
                <a16:creationId xmlns:a16="http://schemas.microsoft.com/office/drawing/2014/main" id="{375290C3-6C58-2E4A-8424-D73D86FA863F}"/>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A29E28C-056B-A645-B058-2EE956BAB208}"/>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1320683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5E545467-4FEB-AC4B-86DB-3FD3F146FEFD}"/>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D65892B6-EF09-3B46-9ED5-497097EEDB2E}"/>
              </a:ext>
            </a:extLst>
          </p:cNvPr>
          <p:cNvSpPr>
            <a:spLocks noGrp="1"/>
          </p:cNvSpPr>
          <p:nvPr>
            <p:ph type="body" orient="vert" idx="1"/>
          </p:nvPr>
        </p:nvSpPr>
        <p:spPr/>
        <p:txBody>
          <a:bodyPr vert="eaVert"/>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7A5E4A4E-8912-334F-8D89-2FBF158CF1F1}"/>
              </a:ext>
            </a:extLst>
          </p:cNvPr>
          <p:cNvSpPr>
            <a:spLocks noGrp="1"/>
          </p:cNvSpPr>
          <p:nvPr>
            <p:ph type="dt" sz="half" idx="10"/>
          </p:nvPr>
        </p:nvSpPr>
        <p:spPr/>
        <p:txBody>
          <a:bodyPr/>
          <a:lstStyle/>
          <a:p>
            <a:fld id="{84C98268-C1E1-5C45-A952-D7B95B0AE97A}" type="datetimeFigureOut">
              <a:rPr lang="hu-HU" smtClean="0"/>
              <a:t>2024. 03. 18.</a:t>
            </a:fld>
            <a:endParaRPr lang="hu-HU"/>
          </a:p>
        </p:txBody>
      </p:sp>
      <p:sp>
        <p:nvSpPr>
          <p:cNvPr id="5" name="Élőláb helye 4">
            <a:extLst>
              <a:ext uri="{FF2B5EF4-FFF2-40B4-BE49-F238E27FC236}">
                <a16:creationId xmlns:a16="http://schemas.microsoft.com/office/drawing/2014/main" id="{A98BD7A6-876F-734E-B813-5A6BA17FCD86}"/>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A104CC0E-6CBB-D64C-BF1B-08A795AE2FF5}"/>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1529480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E1133CCC-AF07-184C-876D-D74B91AD3926}"/>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87878B64-CD80-C241-9481-92B2ED863845}"/>
              </a:ext>
            </a:extLst>
          </p:cNvPr>
          <p:cNvSpPr>
            <a:spLocks noGrp="1"/>
          </p:cNvSpPr>
          <p:nvPr>
            <p:ph type="body" orient="vert" idx="1"/>
          </p:nvPr>
        </p:nvSpPr>
        <p:spPr>
          <a:xfrm>
            <a:off x="838200" y="365125"/>
            <a:ext cx="7734300" cy="5811838"/>
          </a:xfrm>
        </p:spPr>
        <p:txBody>
          <a:bodyPr vert="eaVert"/>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51819BC4-C938-874F-97B6-78FEC0934562}"/>
              </a:ext>
            </a:extLst>
          </p:cNvPr>
          <p:cNvSpPr>
            <a:spLocks noGrp="1"/>
          </p:cNvSpPr>
          <p:nvPr>
            <p:ph type="dt" sz="half" idx="10"/>
          </p:nvPr>
        </p:nvSpPr>
        <p:spPr/>
        <p:txBody>
          <a:bodyPr/>
          <a:lstStyle/>
          <a:p>
            <a:fld id="{84C98268-C1E1-5C45-A952-D7B95B0AE97A}" type="datetimeFigureOut">
              <a:rPr lang="hu-HU" smtClean="0"/>
              <a:t>2024. 03. 18.</a:t>
            </a:fld>
            <a:endParaRPr lang="hu-HU"/>
          </a:p>
        </p:txBody>
      </p:sp>
      <p:sp>
        <p:nvSpPr>
          <p:cNvPr id="5" name="Élőláb helye 4">
            <a:extLst>
              <a:ext uri="{FF2B5EF4-FFF2-40B4-BE49-F238E27FC236}">
                <a16:creationId xmlns:a16="http://schemas.microsoft.com/office/drawing/2014/main" id="{DD6C2461-B42C-554E-9291-357E9E2FC41B}"/>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E423E59-173B-0743-85AA-4E16C640B8DA}"/>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250927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3FE9060-7EEE-4A44-8102-3682CBE96BE8}"/>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B04336AF-62CC-C443-B562-71A31CC0F37B}"/>
              </a:ext>
            </a:extLst>
          </p:cNvPr>
          <p:cNvSpPr>
            <a:spLocks noGrp="1"/>
          </p:cNvSpPr>
          <p:nvPr>
            <p:ph idx="1"/>
          </p:nvPr>
        </p:nvSpPr>
        <p:spPr/>
        <p:txBody>
          <a:bodyPr/>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88537EEE-B4E7-5E4E-87BA-CF4C0F2DF745}"/>
              </a:ext>
            </a:extLst>
          </p:cNvPr>
          <p:cNvSpPr>
            <a:spLocks noGrp="1"/>
          </p:cNvSpPr>
          <p:nvPr>
            <p:ph type="dt" sz="half" idx="10"/>
          </p:nvPr>
        </p:nvSpPr>
        <p:spPr/>
        <p:txBody>
          <a:bodyPr/>
          <a:lstStyle/>
          <a:p>
            <a:fld id="{84C98268-C1E1-5C45-A952-D7B95B0AE97A}" type="datetimeFigureOut">
              <a:rPr lang="hu-HU" smtClean="0"/>
              <a:t>2024. 03. 18.</a:t>
            </a:fld>
            <a:endParaRPr lang="hu-HU"/>
          </a:p>
        </p:txBody>
      </p:sp>
      <p:sp>
        <p:nvSpPr>
          <p:cNvPr id="5" name="Élőláb helye 4">
            <a:extLst>
              <a:ext uri="{FF2B5EF4-FFF2-40B4-BE49-F238E27FC236}">
                <a16:creationId xmlns:a16="http://schemas.microsoft.com/office/drawing/2014/main" id="{6023910D-698C-364E-AE93-62930A6D13AE}"/>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DF666EDC-A796-E049-AD2B-7E0CC39FD1AC}"/>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213134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82E0768-69DD-F748-9589-AFBF48F6EC5E}"/>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B509AE6D-5FCA-024A-8930-77A63BB936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C320CDD8-8E72-0D49-8265-1819EBC45004}"/>
              </a:ext>
            </a:extLst>
          </p:cNvPr>
          <p:cNvSpPr>
            <a:spLocks noGrp="1"/>
          </p:cNvSpPr>
          <p:nvPr>
            <p:ph type="dt" sz="half" idx="10"/>
          </p:nvPr>
        </p:nvSpPr>
        <p:spPr/>
        <p:txBody>
          <a:bodyPr/>
          <a:lstStyle/>
          <a:p>
            <a:fld id="{84C98268-C1E1-5C45-A952-D7B95B0AE97A}" type="datetimeFigureOut">
              <a:rPr lang="hu-HU" smtClean="0"/>
              <a:t>2024. 03. 18.</a:t>
            </a:fld>
            <a:endParaRPr lang="hu-HU"/>
          </a:p>
        </p:txBody>
      </p:sp>
      <p:sp>
        <p:nvSpPr>
          <p:cNvPr id="5" name="Élőláb helye 4">
            <a:extLst>
              <a:ext uri="{FF2B5EF4-FFF2-40B4-BE49-F238E27FC236}">
                <a16:creationId xmlns:a16="http://schemas.microsoft.com/office/drawing/2014/main" id="{CEB66E96-9F74-C842-879A-7FAC5A724E9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EA509121-0443-5546-8EB3-FC0433F981DE}"/>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2073395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C8D64E7-9DF5-7849-B50B-F4CFDF41FDC3}"/>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382EC89-DE48-4B49-8494-8EF55975D52C}"/>
              </a:ext>
            </a:extLst>
          </p:cNvPr>
          <p:cNvSpPr>
            <a:spLocks noGrp="1"/>
          </p:cNvSpPr>
          <p:nvPr>
            <p:ph sz="half" idx="1"/>
          </p:nvPr>
        </p:nvSpPr>
        <p:spPr>
          <a:xfrm>
            <a:off x="838200" y="1825625"/>
            <a:ext cx="5181600" cy="4351338"/>
          </a:xfrm>
        </p:spPr>
        <p:txBody>
          <a:bodyPr/>
          <a:lstStyle/>
          <a:p>
            <a:r>
              <a:rPr lang="hu-HU"/>
              <a:t>Mintaszöveg szerkesztése
Második szint
Harmadik szint
Negyedik szint
Ötödik szint</a:t>
            </a:r>
          </a:p>
        </p:txBody>
      </p:sp>
      <p:sp>
        <p:nvSpPr>
          <p:cNvPr id="4" name="Tartalom helye 3">
            <a:extLst>
              <a:ext uri="{FF2B5EF4-FFF2-40B4-BE49-F238E27FC236}">
                <a16:creationId xmlns:a16="http://schemas.microsoft.com/office/drawing/2014/main" id="{1AAC62C9-535D-674C-BAB1-9FFC0069C891}"/>
              </a:ext>
            </a:extLst>
          </p:cNvPr>
          <p:cNvSpPr>
            <a:spLocks noGrp="1"/>
          </p:cNvSpPr>
          <p:nvPr>
            <p:ph sz="half" idx="2"/>
          </p:nvPr>
        </p:nvSpPr>
        <p:spPr>
          <a:xfrm>
            <a:off x="6172200" y="1825625"/>
            <a:ext cx="5181600" cy="4351338"/>
          </a:xfrm>
        </p:spPr>
        <p:txBody>
          <a:bodyPr/>
          <a:lstStyle/>
          <a:p>
            <a:r>
              <a:rPr lang="hu-HU"/>
              <a:t>Mintaszöveg szerkesztése
Második szint
Harmadik szint
Negyedik szint
Ötödik szint</a:t>
            </a:r>
          </a:p>
        </p:txBody>
      </p:sp>
      <p:sp>
        <p:nvSpPr>
          <p:cNvPr id="5" name="Dátum helye 4">
            <a:extLst>
              <a:ext uri="{FF2B5EF4-FFF2-40B4-BE49-F238E27FC236}">
                <a16:creationId xmlns:a16="http://schemas.microsoft.com/office/drawing/2014/main" id="{B3E2C7C6-B91C-7545-89A2-4D87534A1280}"/>
              </a:ext>
            </a:extLst>
          </p:cNvPr>
          <p:cNvSpPr>
            <a:spLocks noGrp="1"/>
          </p:cNvSpPr>
          <p:nvPr>
            <p:ph type="dt" sz="half" idx="10"/>
          </p:nvPr>
        </p:nvSpPr>
        <p:spPr/>
        <p:txBody>
          <a:bodyPr/>
          <a:lstStyle/>
          <a:p>
            <a:fld id="{84C98268-C1E1-5C45-A952-D7B95B0AE97A}" type="datetimeFigureOut">
              <a:rPr lang="hu-HU" smtClean="0"/>
              <a:t>2024. 03. 18.</a:t>
            </a:fld>
            <a:endParaRPr lang="hu-HU"/>
          </a:p>
        </p:txBody>
      </p:sp>
      <p:sp>
        <p:nvSpPr>
          <p:cNvPr id="6" name="Élőláb helye 5">
            <a:extLst>
              <a:ext uri="{FF2B5EF4-FFF2-40B4-BE49-F238E27FC236}">
                <a16:creationId xmlns:a16="http://schemas.microsoft.com/office/drawing/2014/main" id="{67F536E3-9EC2-7C42-A5A6-DD946AAE1997}"/>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A9239D36-2F9D-5E47-A91D-CB4ECF4DFD53}"/>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323675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76E212D-EFC9-E843-AEF9-4697F4354F98}"/>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C0F4C0F8-A495-6242-8F9E-34A6AEED99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hu-HU"/>
              <a:t>Mintaszöveg szerkesztése
Második szint
Harmadik szint
Negyedik szint
Ötödik szint</a:t>
            </a:r>
          </a:p>
        </p:txBody>
      </p:sp>
      <p:sp>
        <p:nvSpPr>
          <p:cNvPr id="4" name="Tartalom helye 3">
            <a:extLst>
              <a:ext uri="{FF2B5EF4-FFF2-40B4-BE49-F238E27FC236}">
                <a16:creationId xmlns:a16="http://schemas.microsoft.com/office/drawing/2014/main" id="{212D6E2A-C35D-C240-AAB7-324EE81F6078}"/>
              </a:ext>
            </a:extLst>
          </p:cNvPr>
          <p:cNvSpPr>
            <a:spLocks noGrp="1"/>
          </p:cNvSpPr>
          <p:nvPr>
            <p:ph sz="half" idx="2"/>
          </p:nvPr>
        </p:nvSpPr>
        <p:spPr>
          <a:xfrm>
            <a:off x="839788" y="2505075"/>
            <a:ext cx="5157787" cy="3684588"/>
          </a:xfrm>
        </p:spPr>
        <p:txBody>
          <a:bodyPr/>
          <a:lstStyle/>
          <a:p>
            <a:r>
              <a:rPr lang="hu-HU"/>
              <a:t>Mintaszöveg szerkesztése
Második szint
Harmadik szint
Negyedik szint
Ötödik szint</a:t>
            </a:r>
          </a:p>
        </p:txBody>
      </p:sp>
      <p:sp>
        <p:nvSpPr>
          <p:cNvPr id="5" name="Szöveg helye 4">
            <a:extLst>
              <a:ext uri="{FF2B5EF4-FFF2-40B4-BE49-F238E27FC236}">
                <a16:creationId xmlns:a16="http://schemas.microsoft.com/office/drawing/2014/main" id="{A81330E7-B625-424C-8217-22573F56F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hu-HU"/>
              <a:t>Mintaszöveg szerkesztése
Második szint
Harmadik szint
Negyedik szint
Ötödik szint</a:t>
            </a:r>
          </a:p>
        </p:txBody>
      </p:sp>
      <p:sp>
        <p:nvSpPr>
          <p:cNvPr id="6" name="Tartalom helye 5">
            <a:extLst>
              <a:ext uri="{FF2B5EF4-FFF2-40B4-BE49-F238E27FC236}">
                <a16:creationId xmlns:a16="http://schemas.microsoft.com/office/drawing/2014/main" id="{33F22E5C-A586-AB40-A686-186F5106ADDC}"/>
              </a:ext>
            </a:extLst>
          </p:cNvPr>
          <p:cNvSpPr>
            <a:spLocks noGrp="1"/>
          </p:cNvSpPr>
          <p:nvPr>
            <p:ph sz="quarter" idx="4"/>
          </p:nvPr>
        </p:nvSpPr>
        <p:spPr>
          <a:xfrm>
            <a:off x="6172200" y="2505075"/>
            <a:ext cx="5183188" cy="3684588"/>
          </a:xfrm>
        </p:spPr>
        <p:txBody>
          <a:bodyPr/>
          <a:lstStyle/>
          <a:p>
            <a:r>
              <a:rPr lang="hu-HU"/>
              <a:t>Mintaszöveg szerkesztése
Második szint
Harmadik szint
Negyedik szint
Ötödik szint</a:t>
            </a:r>
          </a:p>
        </p:txBody>
      </p:sp>
      <p:sp>
        <p:nvSpPr>
          <p:cNvPr id="7" name="Dátum helye 6">
            <a:extLst>
              <a:ext uri="{FF2B5EF4-FFF2-40B4-BE49-F238E27FC236}">
                <a16:creationId xmlns:a16="http://schemas.microsoft.com/office/drawing/2014/main" id="{86070531-A794-454B-AC6D-98AB51FBEE05}"/>
              </a:ext>
            </a:extLst>
          </p:cNvPr>
          <p:cNvSpPr>
            <a:spLocks noGrp="1"/>
          </p:cNvSpPr>
          <p:nvPr>
            <p:ph type="dt" sz="half" idx="10"/>
          </p:nvPr>
        </p:nvSpPr>
        <p:spPr/>
        <p:txBody>
          <a:bodyPr/>
          <a:lstStyle/>
          <a:p>
            <a:fld id="{84C98268-C1E1-5C45-A952-D7B95B0AE97A}" type="datetimeFigureOut">
              <a:rPr lang="hu-HU" smtClean="0"/>
              <a:t>2024. 03. 18.</a:t>
            </a:fld>
            <a:endParaRPr lang="hu-HU"/>
          </a:p>
        </p:txBody>
      </p:sp>
      <p:sp>
        <p:nvSpPr>
          <p:cNvPr id="8" name="Élőláb helye 7">
            <a:extLst>
              <a:ext uri="{FF2B5EF4-FFF2-40B4-BE49-F238E27FC236}">
                <a16:creationId xmlns:a16="http://schemas.microsoft.com/office/drawing/2014/main" id="{7F4896FC-7628-F84A-834A-87FC631E6CF4}"/>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F095E2F2-F3BA-7F41-BB1C-6346416B4D7D}"/>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415148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C8C240B-11F8-B34C-8BFB-1FE5AB55330A}"/>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D5954971-DEEB-3244-8632-9615BD209881}"/>
              </a:ext>
            </a:extLst>
          </p:cNvPr>
          <p:cNvSpPr>
            <a:spLocks noGrp="1"/>
          </p:cNvSpPr>
          <p:nvPr>
            <p:ph type="dt" sz="half" idx="10"/>
          </p:nvPr>
        </p:nvSpPr>
        <p:spPr/>
        <p:txBody>
          <a:bodyPr/>
          <a:lstStyle/>
          <a:p>
            <a:fld id="{84C98268-C1E1-5C45-A952-D7B95B0AE97A}" type="datetimeFigureOut">
              <a:rPr lang="hu-HU" smtClean="0"/>
              <a:t>2024. 03. 18.</a:t>
            </a:fld>
            <a:endParaRPr lang="hu-HU"/>
          </a:p>
        </p:txBody>
      </p:sp>
      <p:sp>
        <p:nvSpPr>
          <p:cNvPr id="4" name="Élőláb helye 3">
            <a:extLst>
              <a:ext uri="{FF2B5EF4-FFF2-40B4-BE49-F238E27FC236}">
                <a16:creationId xmlns:a16="http://schemas.microsoft.com/office/drawing/2014/main" id="{55F868A1-5A8C-274D-AC44-95414589ABD5}"/>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F4375EDA-CE8D-2542-9A84-592CB860A40D}"/>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125303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DCA46F65-79E5-6640-BB8A-88AC37447498}"/>
              </a:ext>
            </a:extLst>
          </p:cNvPr>
          <p:cNvSpPr>
            <a:spLocks noGrp="1"/>
          </p:cNvSpPr>
          <p:nvPr>
            <p:ph type="dt" sz="half" idx="10"/>
          </p:nvPr>
        </p:nvSpPr>
        <p:spPr/>
        <p:txBody>
          <a:bodyPr/>
          <a:lstStyle/>
          <a:p>
            <a:fld id="{84C98268-C1E1-5C45-A952-D7B95B0AE97A}" type="datetimeFigureOut">
              <a:rPr lang="hu-HU" smtClean="0"/>
              <a:t>2024. 03. 18.</a:t>
            </a:fld>
            <a:endParaRPr lang="hu-HU"/>
          </a:p>
        </p:txBody>
      </p:sp>
      <p:sp>
        <p:nvSpPr>
          <p:cNvPr id="3" name="Élőláb helye 2">
            <a:extLst>
              <a:ext uri="{FF2B5EF4-FFF2-40B4-BE49-F238E27FC236}">
                <a16:creationId xmlns:a16="http://schemas.microsoft.com/office/drawing/2014/main" id="{576F9CD8-62E8-A344-8837-0E8848ADD36E}"/>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2FE744F3-F316-EC4D-A357-B10CF610AC10}"/>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41175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5121203-76E8-CF48-AFDD-C08BD94A935B}"/>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158C0D2F-119B-5D42-8A65-746B723B3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hu-HU"/>
              <a:t>Mintaszöveg szerkesztése
Második szint
Harmadik szint
Negyedik szint
Ötödik szint</a:t>
            </a:r>
          </a:p>
        </p:txBody>
      </p:sp>
      <p:sp>
        <p:nvSpPr>
          <p:cNvPr id="4" name="Szöveg helye 3">
            <a:extLst>
              <a:ext uri="{FF2B5EF4-FFF2-40B4-BE49-F238E27FC236}">
                <a16:creationId xmlns:a16="http://schemas.microsoft.com/office/drawing/2014/main" id="{CCCF4AF3-AB8F-4F40-A5BC-5938AF9E1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hu-HU"/>
              <a:t>Mintaszöveg szerkesztése
Második szint
Harmadik szint
Negyedik szint
Ötödik szint</a:t>
            </a:r>
          </a:p>
        </p:txBody>
      </p:sp>
      <p:sp>
        <p:nvSpPr>
          <p:cNvPr id="5" name="Dátum helye 4">
            <a:extLst>
              <a:ext uri="{FF2B5EF4-FFF2-40B4-BE49-F238E27FC236}">
                <a16:creationId xmlns:a16="http://schemas.microsoft.com/office/drawing/2014/main" id="{AB2DC796-CB61-4641-A562-F133196FEC97}"/>
              </a:ext>
            </a:extLst>
          </p:cNvPr>
          <p:cNvSpPr>
            <a:spLocks noGrp="1"/>
          </p:cNvSpPr>
          <p:nvPr>
            <p:ph type="dt" sz="half" idx="10"/>
          </p:nvPr>
        </p:nvSpPr>
        <p:spPr/>
        <p:txBody>
          <a:bodyPr/>
          <a:lstStyle/>
          <a:p>
            <a:fld id="{84C98268-C1E1-5C45-A952-D7B95B0AE97A}" type="datetimeFigureOut">
              <a:rPr lang="hu-HU" smtClean="0"/>
              <a:t>2024. 03. 18.</a:t>
            </a:fld>
            <a:endParaRPr lang="hu-HU"/>
          </a:p>
        </p:txBody>
      </p:sp>
      <p:sp>
        <p:nvSpPr>
          <p:cNvPr id="6" name="Élőláb helye 5">
            <a:extLst>
              <a:ext uri="{FF2B5EF4-FFF2-40B4-BE49-F238E27FC236}">
                <a16:creationId xmlns:a16="http://schemas.microsoft.com/office/drawing/2014/main" id="{6E6BC2EB-A5D4-9649-BCCF-DB7FB647224E}"/>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F6E71873-612B-FD46-98D9-5EE27F46FB02}"/>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164083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7C57719-3DA3-F840-BF88-A98938D7E3E1}"/>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D86DB84D-E331-2D4D-B110-8579350ED1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C4F07BD4-77ED-A24F-8126-77639250F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hu-HU"/>
              <a:t>Mintaszöveg szerkesztése
Második szint
Harmadik szint
Negyedik szint
Ötödik szint</a:t>
            </a:r>
          </a:p>
        </p:txBody>
      </p:sp>
      <p:sp>
        <p:nvSpPr>
          <p:cNvPr id="5" name="Dátum helye 4">
            <a:extLst>
              <a:ext uri="{FF2B5EF4-FFF2-40B4-BE49-F238E27FC236}">
                <a16:creationId xmlns:a16="http://schemas.microsoft.com/office/drawing/2014/main" id="{D353D5D8-8518-BF43-A85D-494896B74BBB}"/>
              </a:ext>
            </a:extLst>
          </p:cNvPr>
          <p:cNvSpPr>
            <a:spLocks noGrp="1"/>
          </p:cNvSpPr>
          <p:nvPr>
            <p:ph type="dt" sz="half" idx="10"/>
          </p:nvPr>
        </p:nvSpPr>
        <p:spPr/>
        <p:txBody>
          <a:bodyPr/>
          <a:lstStyle/>
          <a:p>
            <a:fld id="{84C98268-C1E1-5C45-A952-D7B95B0AE97A}" type="datetimeFigureOut">
              <a:rPr lang="hu-HU" smtClean="0"/>
              <a:t>2024. 03. 18.</a:t>
            </a:fld>
            <a:endParaRPr lang="hu-HU"/>
          </a:p>
        </p:txBody>
      </p:sp>
      <p:sp>
        <p:nvSpPr>
          <p:cNvPr id="6" name="Élőláb helye 5">
            <a:extLst>
              <a:ext uri="{FF2B5EF4-FFF2-40B4-BE49-F238E27FC236}">
                <a16:creationId xmlns:a16="http://schemas.microsoft.com/office/drawing/2014/main" id="{E1E4CF2F-3330-B147-93CE-BCEE7C9CF9D5}"/>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2F91B097-73EA-454C-9770-E7201C41C9AD}"/>
              </a:ext>
            </a:extLst>
          </p:cNvPr>
          <p:cNvSpPr>
            <a:spLocks noGrp="1"/>
          </p:cNvSpPr>
          <p:nvPr>
            <p:ph type="sldNum" sz="quarter" idx="12"/>
          </p:nvPr>
        </p:nvSpPr>
        <p:spPr/>
        <p:txBody>
          <a:bodyPr/>
          <a:lstStyle/>
          <a:p>
            <a:fld id="{A83EAA7F-C62B-F246-A793-9ED832A9CCAD}" type="slidenum">
              <a:rPr lang="hu-HU" smtClean="0"/>
              <a:t>‹#›</a:t>
            </a:fld>
            <a:endParaRPr lang="hu-HU"/>
          </a:p>
        </p:txBody>
      </p:sp>
    </p:spTree>
    <p:extLst>
      <p:ext uri="{BB962C8B-B14F-4D97-AF65-F5344CB8AC3E}">
        <p14:creationId xmlns:p14="http://schemas.microsoft.com/office/powerpoint/2010/main" val="56913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0BF4A4A6-0F8B-8C48-B454-E43C26D01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C55834CF-022D-E94D-8E0A-E917ADE6B7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hu-HU"/>
              <a:t>Mintaszöveg szerkesztése
Második szint
Harmadik szint
Negyedik szint
Ötödik szint</a:t>
            </a:r>
          </a:p>
        </p:txBody>
      </p:sp>
      <p:sp>
        <p:nvSpPr>
          <p:cNvPr id="4" name="Dátum helye 3">
            <a:extLst>
              <a:ext uri="{FF2B5EF4-FFF2-40B4-BE49-F238E27FC236}">
                <a16:creationId xmlns:a16="http://schemas.microsoft.com/office/drawing/2014/main" id="{9EF9CCE1-DE1B-C447-A4F1-CA789A4E58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C98268-C1E1-5C45-A952-D7B95B0AE97A}" type="datetimeFigureOut">
              <a:rPr lang="hu-HU" smtClean="0"/>
              <a:t>2024. 03. 18.</a:t>
            </a:fld>
            <a:endParaRPr lang="hu-HU"/>
          </a:p>
        </p:txBody>
      </p:sp>
      <p:sp>
        <p:nvSpPr>
          <p:cNvPr id="5" name="Élőláb helye 4">
            <a:extLst>
              <a:ext uri="{FF2B5EF4-FFF2-40B4-BE49-F238E27FC236}">
                <a16:creationId xmlns:a16="http://schemas.microsoft.com/office/drawing/2014/main" id="{57C2F029-7EC5-EF46-8DEA-E7DAC381D7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B0E9C6E1-4BD7-454B-90C2-FAB8A2FC1A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EAA7F-C62B-F246-A793-9ED832A9CCAD}" type="slidenum">
              <a:rPr lang="hu-HU" smtClean="0"/>
              <a:t>‹#›</a:t>
            </a:fld>
            <a:endParaRPr lang="hu-HU"/>
          </a:p>
        </p:txBody>
      </p:sp>
    </p:spTree>
    <p:extLst>
      <p:ext uri="{BB962C8B-B14F-4D97-AF65-F5344CB8AC3E}">
        <p14:creationId xmlns:p14="http://schemas.microsoft.com/office/powerpoint/2010/main" val="216229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5.png"/><Relationship Id="rId5" Type="http://schemas.openxmlformats.org/officeDocument/2006/relationships/diagramLayout" Target="../diagrams/layout1.xml"/><Relationship Id="rId10" Type="http://schemas.openxmlformats.org/officeDocument/2006/relationships/image" Target="../media/image4.jpeg"/><Relationship Id="rId4" Type="http://schemas.openxmlformats.org/officeDocument/2006/relationships/diagramData" Target="../diagrams/data1.xml"/><Relationship Id="rId9"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jpg"/><Relationship Id="rId7" Type="http://schemas.openxmlformats.org/officeDocument/2006/relationships/diagramData" Target="../diagrams/data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11" Type="http://schemas.microsoft.com/office/2007/relationships/diagramDrawing" Target="../diagrams/drawing2.xml"/><Relationship Id="rId5" Type="http://schemas.openxmlformats.org/officeDocument/2006/relationships/image" Target="../media/image14.jpeg"/><Relationship Id="rId10" Type="http://schemas.openxmlformats.org/officeDocument/2006/relationships/diagramColors" Target="../diagrams/colors2.xml"/><Relationship Id="rId4" Type="http://schemas.openxmlformats.org/officeDocument/2006/relationships/image" Target="../media/image13.jpeg"/><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713A3B80-8FFF-6C4D-82FC-7640877090E1}"/>
              </a:ext>
            </a:extLst>
          </p:cNvPr>
          <p:cNvPicPr>
            <a:picLocks noChangeAspect="1"/>
          </p:cNvPicPr>
          <p:nvPr/>
        </p:nvPicPr>
        <p:blipFill>
          <a:blip r:embed="rId3"/>
          <a:srcRect/>
          <a:stretch/>
        </p:blipFill>
        <p:spPr>
          <a:xfrm>
            <a:off x="2468" y="30108"/>
            <a:ext cx="12187063" cy="6976779"/>
          </a:xfrm>
          <a:prstGeom prst="rect">
            <a:avLst/>
          </a:prstGeom>
        </p:spPr>
      </p:pic>
      <p:sp>
        <p:nvSpPr>
          <p:cNvPr id="7" name="Cím 1">
            <a:extLst>
              <a:ext uri="{FF2B5EF4-FFF2-40B4-BE49-F238E27FC236}">
                <a16:creationId xmlns:a16="http://schemas.microsoft.com/office/drawing/2014/main" id="{7526A6D4-531E-7D43-81CA-954398D2809F}"/>
              </a:ext>
            </a:extLst>
          </p:cNvPr>
          <p:cNvSpPr txBox="1">
            <a:spLocks/>
          </p:cNvSpPr>
          <p:nvPr/>
        </p:nvSpPr>
        <p:spPr>
          <a:xfrm>
            <a:off x="137652" y="1860155"/>
            <a:ext cx="11906863" cy="218598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hu-HU" sz="6000" b="1" spc="300" dirty="0">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The </a:t>
            </a:r>
            <a:r>
              <a:rPr lang="hu-HU" sz="6000" b="1" spc="300" dirty="0" err="1">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transformation</a:t>
            </a:r>
            <a:r>
              <a:rPr lang="hu-HU" sz="6000" b="1" spc="300" dirty="0">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 of </a:t>
            </a:r>
            <a:r>
              <a:rPr lang="hu-HU" sz="6000" b="1" spc="300" dirty="0" err="1" smtClean="0">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the</a:t>
            </a:r>
            <a:r>
              <a:rPr lang="hu-HU" sz="6000" b="1" spc="300" dirty="0" smtClean="0">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 </a:t>
            </a:r>
            <a:r>
              <a:rPr lang="hu-HU" sz="6000" b="1" spc="300" dirty="0" err="1" smtClean="0">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financial</a:t>
            </a:r>
            <a:r>
              <a:rPr lang="hu-HU" sz="6000" b="1" spc="300" dirty="0" smtClean="0">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 </a:t>
            </a:r>
            <a:r>
              <a:rPr lang="hu-HU" sz="6000" b="1" spc="300" dirty="0" err="1">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autonomy</a:t>
            </a:r>
            <a:r>
              <a:rPr lang="hu-HU" sz="6000" b="1" spc="300" dirty="0">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 of local </a:t>
            </a:r>
            <a:r>
              <a:rPr lang="hu-HU" sz="6000" b="1" spc="300" dirty="0" err="1">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self-governments</a:t>
            </a:r>
            <a:endParaRPr lang="hu-HU" b="1" dirty="0">
              <a:solidFill>
                <a:schemeClr val="accent4">
                  <a:lumMod val="40000"/>
                  <a:lumOff val="60000"/>
                </a:schemeClr>
              </a:solidFill>
              <a:latin typeface="Garamond" panose="02020404030301010803" pitchFamily="18" charset="0"/>
            </a:endParaRPr>
          </a:p>
        </p:txBody>
      </p:sp>
      <p:sp>
        <p:nvSpPr>
          <p:cNvPr id="5" name="Cím 1">
            <a:extLst>
              <a:ext uri="{FF2B5EF4-FFF2-40B4-BE49-F238E27FC236}">
                <a16:creationId xmlns:a16="http://schemas.microsoft.com/office/drawing/2014/main" id="{B46220C8-18AF-4FD2-A0E3-B402C4421CA8}"/>
              </a:ext>
            </a:extLst>
          </p:cNvPr>
          <p:cNvSpPr txBox="1">
            <a:spLocks/>
          </p:cNvSpPr>
          <p:nvPr/>
        </p:nvSpPr>
        <p:spPr>
          <a:xfrm>
            <a:off x="723899" y="4046141"/>
            <a:ext cx="8921906" cy="1477606"/>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4000"/>
              </a:lnSpc>
            </a:pPr>
            <a:r>
              <a:rPr lang="hu-HU" sz="2700" b="1" spc="300" dirty="0">
                <a:solidFill>
                  <a:schemeClr val="bg1"/>
                </a:solidFill>
                <a:latin typeface="Garamond" panose="02020404030301010803" pitchFamily="18" charset="0"/>
                <a:ea typeface="Open Sans" panose="020B0606030504020204" pitchFamily="34" charset="0"/>
                <a:cs typeface="Open Sans" panose="020B0606030504020204" pitchFamily="34" charset="0"/>
              </a:rPr>
              <a:t>Dr. habil. András Bencsik PhD</a:t>
            </a:r>
          </a:p>
          <a:p>
            <a:pPr>
              <a:lnSpc>
                <a:spcPct val="134000"/>
              </a:lnSpc>
            </a:pPr>
            <a:r>
              <a:rPr lang="hu-HU" sz="2100" spc="300" dirty="0" err="1">
                <a:solidFill>
                  <a:schemeClr val="bg1"/>
                </a:solidFill>
                <a:latin typeface="Garamond" panose="02020404030301010803" pitchFamily="18" charset="0"/>
                <a:ea typeface="Open Sans" panose="020B0606030504020204" pitchFamily="34" charset="0"/>
                <a:cs typeface="Open Sans" panose="020B0606030504020204" pitchFamily="34" charset="0"/>
              </a:rPr>
              <a:t>associate</a:t>
            </a:r>
            <a:r>
              <a:rPr lang="hu-HU" sz="2100" spc="300" dirty="0">
                <a:solidFill>
                  <a:schemeClr val="bg1"/>
                </a:solidFill>
                <a:latin typeface="Garamond" panose="02020404030301010803" pitchFamily="18" charset="0"/>
                <a:ea typeface="Open Sans" panose="020B0606030504020204" pitchFamily="34" charset="0"/>
                <a:cs typeface="Open Sans" panose="020B0606030504020204" pitchFamily="34" charset="0"/>
              </a:rPr>
              <a:t> professor</a:t>
            </a:r>
          </a:p>
          <a:p>
            <a:pPr>
              <a:lnSpc>
                <a:spcPct val="134000"/>
              </a:lnSpc>
            </a:pPr>
            <a:r>
              <a:rPr lang="hu-HU" sz="2100" i="1" spc="300" dirty="0">
                <a:solidFill>
                  <a:schemeClr val="bg1"/>
                </a:solidFill>
                <a:latin typeface="Garamond" panose="02020404030301010803" pitchFamily="18" charset="0"/>
                <a:ea typeface="Open Sans" panose="020B0606030504020204" pitchFamily="34" charset="0"/>
                <a:cs typeface="Open Sans" panose="020B0606030504020204" pitchFamily="34" charset="0"/>
              </a:rPr>
              <a:t>Eötvös Lóránd University, </a:t>
            </a:r>
            <a:r>
              <a:rPr lang="hu-HU" sz="2100" i="1" spc="300" dirty="0" err="1">
                <a:solidFill>
                  <a:schemeClr val="bg1"/>
                </a:solidFill>
                <a:latin typeface="Garamond" panose="02020404030301010803" pitchFamily="18" charset="0"/>
                <a:ea typeface="Open Sans" panose="020B0606030504020204" pitchFamily="34" charset="0"/>
                <a:cs typeface="Open Sans" panose="020B0606030504020204" pitchFamily="34" charset="0"/>
              </a:rPr>
              <a:t>Faculty</a:t>
            </a:r>
            <a:r>
              <a:rPr lang="hu-HU" sz="2100" i="1" spc="300" dirty="0">
                <a:solidFill>
                  <a:schemeClr val="bg1"/>
                </a:solidFill>
                <a:latin typeface="Garamond" panose="02020404030301010803" pitchFamily="18" charset="0"/>
                <a:ea typeface="Open Sans" panose="020B0606030504020204" pitchFamily="34" charset="0"/>
                <a:cs typeface="Open Sans" panose="020B0606030504020204" pitchFamily="34" charset="0"/>
              </a:rPr>
              <a:t> of Law, </a:t>
            </a:r>
            <a:r>
              <a:rPr lang="hu-HU" sz="2100" i="1" spc="300" dirty="0" err="1">
                <a:solidFill>
                  <a:schemeClr val="bg1"/>
                </a:solidFill>
                <a:latin typeface="Garamond" panose="02020404030301010803" pitchFamily="18" charset="0"/>
                <a:ea typeface="Open Sans" panose="020B0606030504020204" pitchFamily="34" charset="0"/>
                <a:cs typeface="Open Sans" panose="020B0606030504020204" pitchFamily="34" charset="0"/>
              </a:rPr>
              <a:t>Department</a:t>
            </a:r>
            <a:r>
              <a:rPr lang="hu-HU" sz="2100" i="1" spc="300" dirty="0">
                <a:solidFill>
                  <a:schemeClr val="bg1"/>
                </a:solidFill>
                <a:latin typeface="Garamond" panose="02020404030301010803" pitchFamily="18" charset="0"/>
                <a:ea typeface="Open Sans" panose="020B0606030504020204" pitchFamily="34" charset="0"/>
                <a:cs typeface="Open Sans" panose="020B0606030504020204" pitchFamily="34" charset="0"/>
              </a:rPr>
              <a:t> of </a:t>
            </a:r>
            <a:r>
              <a:rPr lang="hu-HU" sz="2100" i="1" spc="300" dirty="0" err="1">
                <a:solidFill>
                  <a:schemeClr val="bg1"/>
                </a:solidFill>
                <a:latin typeface="Garamond" panose="02020404030301010803" pitchFamily="18" charset="0"/>
                <a:ea typeface="Open Sans" panose="020B0606030504020204" pitchFamily="34" charset="0"/>
                <a:cs typeface="Open Sans" panose="020B0606030504020204" pitchFamily="34" charset="0"/>
              </a:rPr>
              <a:t>Administrative</a:t>
            </a:r>
            <a:r>
              <a:rPr lang="hu-HU" sz="2100" i="1" spc="300" dirty="0">
                <a:solidFill>
                  <a:schemeClr val="bg1"/>
                </a:solidFill>
                <a:latin typeface="Garamond" panose="02020404030301010803" pitchFamily="18" charset="0"/>
                <a:ea typeface="Open Sans" panose="020B0606030504020204" pitchFamily="34" charset="0"/>
                <a:cs typeface="Open Sans" panose="020B0606030504020204" pitchFamily="34" charset="0"/>
              </a:rPr>
              <a:t> Law</a:t>
            </a:r>
            <a:endParaRPr lang="hu-HU" sz="1400" i="1" spc="300" dirty="0">
              <a:solidFill>
                <a:schemeClr val="bg1"/>
              </a:solidFill>
              <a:latin typeface="Garamond" panose="02020404030301010803" pitchFamily="18" charset="0"/>
              <a:ea typeface="Open Sans" panose="020B0606030504020204" pitchFamily="34" charset="0"/>
              <a:cs typeface="Open Sans" panose="020B0606030504020204" pitchFamily="34" charset="0"/>
            </a:endParaRPr>
          </a:p>
        </p:txBody>
      </p:sp>
      <p:sp>
        <p:nvSpPr>
          <p:cNvPr id="6" name="Cím 1">
            <a:extLst>
              <a:ext uri="{FF2B5EF4-FFF2-40B4-BE49-F238E27FC236}">
                <a16:creationId xmlns:a16="http://schemas.microsoft.com/office/drawing/2014/main" id="{881288BA-6D9D-4519-B627-D3320E1CCA2E}"/>
              </a:ext>
            </a:extLst>
          </p:cNvPr>
          <p:cNvSpPr txBox="1">
            <a:spLocks/>
          </p:cNvSpPr>
          <p:nvPr/>
        </p:nvSpPr>
        <p:spPr>
          <a:xfrm>
            <a:off x="723899" y="5642856"/>
            <a:ext cx="7365636" cy="597289"/>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hu-HU" sz="2100" spc="300" dirty="0">
              <a:solidFill>
                <a:schemeClr val="bg1"/>
              </a:solidFill>
              <a:latin typeface="Garamond" panose="02020404030301010803" pitchFamily="18" charset="0"/>
              <a:ea typeface="Open Sans" panose="020B0606030504020204" pitchFamily="34" charset="0"/>
              <a:cs typeface="Open Sans" panose="020B0606030504020204" pitchFamily="34" charset="0"/>
            </a:endParaRPr>
          </a:p>
          <a:p>
            <a:pPr>
              <a:lnSpc>
                <a:spcPct val="100000"/>
              </a:lnSpc>
            </a:pPr>
            <a:r>
              <a:rPr lang="hu-HU" sz="2200" spc="300" dirty="0">
                <a:solidFill>
                  <a:schemeClr val="bg1"/>
                </a:solidFill>
                <a:latin typeface="Garamond" panose="02020404030301010803" pitchFamily="18" charset="0"/>
                <a:ea typeface="Open Sans" panose="020B0606030504020204" pitchFamily="34" charset="0"/>
                <a:cs typeface="Open Sans" panose="020B0606030504020204" pitchFamily="34" charset="0"/>
              </a:rPr>
              <a:t>18th </a:t>
            </a:r>
            <a:r>
              <a:rPr lang="hu-HU" sz="2200" spc="300" dirty="0" err="1">
                <a:solidFill>
                  <a:schemeClr val="bg1"/>
                </a:solidFill>
                <a:latin typeface="Garamond" panose="02020404030301010803" pitchFamily="18" charset="0"/>
                <a:ea typeface="Open Sans" panose="020B0606030504020204" pitchFamily="34" charset="0"/>
                <a:cs typeface="Open Sans" panose="020B0606030504020204" pitchFamily="34" charset="0"/>
              </a:rPr>
              <a:t>March</a:t>
            </a:r>
            <a:r>
              <a:rPr lang="hu-HU" sz="2200" spc="300" dirty="0">
                <a:solidFill>
                  <a:schemeClr val="bg1"/>
                </a:solidFill>
                <a:latin typeface="Garamond" panose="02020404030301010803" pitchFamily="18" charset="0"/>
                <a:ea typeface="Open Sans" panose="020B0606030504020204" pitchFamily="34" charset="0"/>
                <a:cs typeface="Open Sans" panose="020B0606030504020204" pitchFamily="34" charset="0"/>
              </a:rPr>
              <a:t> 2024</a:t>
            </a:r>
            <a:endParaRPr lang="hu-HU" sz="22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222182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F5DA149-4CF2-CB42-A590-9885C0D4083B}"/>
              </a:ext>
            </a:extLst>
          </p:cNvPr>
          <p:cNvPicPr>
            <a:picLocks noChangeAspect="1"/>
          </p:cNvPicPr>
          <p:nvPr/>
        </p:nvPicPr>
        <p:blipFill>
          <a:blip r:embed="rId3"/>
          <a:srcRect/>
          <a:stretch/>
        </p:blipFill>
        <p:spPr>
          <a:xfrm>
            <a:off x="12" y="5995880"/>
            <a:ext cx="12191975" cy="856802"/>
          </a:xfrm>
          <a:prstGeom prst="rect">
            <a:avLst/>
          </a:prstGeom>
        </p:spPr>
      </p:pic>
      <p:sp>
        <p:nvSpPr>
          <p:cNvPr id="8" name="Szövegdoboz 7">
            <a:extLst>
              <a:ext uri="{FF2B5EF4-FFF2-40B4-BE49-F238E27FC236}">
                <a16:creationId xmlns:a16="http://schemas.microsoft.com/office/drawing/2014/main" id="{4D4E674C-9355-F84B-9E27-F0A414F5D357}"/>
              </a:ext>
            </a:extLst>
          </p:cNvPr>
          <p:cNvSpPr txBox="1"/>
          <p:nvPr/>
        </p:nvSpPr>
        <p:spPr>
          <a:xfrm>
            <a:off x="838200" y="649003"/>
            <a:ext cx="11249722" cy="600164"/>
          </a:xfrm>
          <a:prstGeom prst="rect">
            <a:avLst/>
          </a:prstGeom>
          <a:noFill/>
        </p:spPr>
        <p:txBody>
          <a:bodyPr wrap="square" rtlCol="0">
            <a:spAutoFit/>
          </a:bodyPr>
          <a:lstStyle/>
          <a:p>
            <a:r>
              <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5. </a:t>
            </a:r>
            <a:r>
              <a:rPr lang="hu-HU" sz="33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Conclusions</a:t>
            </a:r>
            <a:endPar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endParaRPr>
          </a:p>
        </p:txBody>
      </p:sp>
      <p:cxnSp>
        <p:nvCxnSpPr>
          <p:cNvPr id="9" name="Egyenes összekötő 8">
            <a:extLst>
              <a:ext uri="{FF2B5EF4-FFF2-40B4-BE49-F238E27FC236}">
                <a16:creationId xmlns:a16="http://schemas.microsoft.com/office/drawing/2014/main" id="{C018CBAF-89F6-014D-B782-2DD393A9FFB9}"/>
              </a:ext>
            </a:extLst>
          </p:cNvPr>
          <p:cNvCxnSpPr>
            <a:cxnSpLocks/>
          </p:cNvCxnSpPr>
          <p:nvPr/>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618164893"/>
              </p:ext>
            </p:extLst>
          </p:nvPr>
        </p:nvGraphicFramePr>
        <p:xfrm>
          <a:off x="-488175" y="1393903"/>
          <a:ext cx="7881434" cy="44381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Pénzügy, Számvitel és Gazdasági Matematika Tanszék | Milton Friedman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3259" y="2419666"/>
            <a:ext cx="3572386" cy="2380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64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F630B10B-60BF-A84E-9096-D952E0861AE5}"/>
              </a:ext>
            </a:extLst>
          </p:cNvPr>
          <p:cNvPicPr>
            <a:picLocks noChangeAspect="1"/>
          </p:cNvPicPr>
          <p:nvPr/>
        </p:nvPicPr>
        <p:blipFill>
          <a:blip r:embed="rId2"/>
          <a:srcRect/>
          <a:stretch/>
        </p:blipFill>
        <p:spPr>
          <a:xfrm>
            <a:off x="2468" y="0"/>
            <a:ext cx="12187063" cy="6857998"/>
          </a:xfrm>
          <a:prstGeom prst="rect">
            <a:avLst/>
          </a:prstGeom>
        </p:spPr>
      </p:pic>
      <p:sp>
        <p:nvSpPr>
          <p:cNvPr id="7" name="Cím 1">
            <a:extLst>
              <a:ext uri="{FF2B5EF4-FFF2-40B4-BE49-F238E27FC236}">
                <a16:creationId xmlns:a16="http://schemas.microsoft.com/office/drawing/2014/main" id="{7526A6D4-531E-7D43-81CA-954398D2809F}"/>
              </a:ext>
            </a:extLst>
          </p:cNvPr>
          <p:cNvSpPr txBox="1">
            <a:spLocks/>
          </p:cNvSpPr>
          <p:nvPr/>
        </p:nvSpPr>
        <p:spPr>
          <a:xfrm>
            <a:off x="723899" y="2530548"/>
            <a:ext cx="10744202" cy="17969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hu-HU" sz="5400" b="1" i="1" spc="300" dirty="0" err="1">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Thank</a:t>
            </a:r>
            <a:r>
              <a:rPr lang="hu-HU" sz="5400" b="1" i="1" spc="300" dirty="0">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 </a:t>
            </a:r>
            <a:r>
              <a:rPr lang="hu-HU" sz="5400" b="1" i="1" spc="300" dirty="0" err="1">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you</a:t>
            </a:r>
            <a:r>
              <a:rPr lang="hu-HU" sz="5400" b="1" i="1" spc="300" dirty="0">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 </a:t>
            </a:r>
            <a:r>
              <a:rPr lang="hu-HU" sz="5400" b="1" i="1" spc="300" dirty="0" err="1">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very</a:t>
            </a:r>
            <a:r>
              <a:rPr lang="hu-HU" sz="5400" b="1" i="1" spc="300" dirty="0">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 </a:t>
            </a:r>
            <a:r>
              <a:rPr lang="hu-HU" sz="5400" b="1" i="1" spc="300" dirty="0" err="1">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much</a:t>
            </a:r>
            <a:r>
              <a:rPr lang="hu-HU" sz="5400" b="1" i="1" spc="300" dirty="0">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 </a:t>
            </a:r>
            <a:r>
              <a:rPr lang="hu-HU" sz="5400" b="1" i="1" spc="300" dirty="0" err="1">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for</a:t>
            </a:r>
            <a:r>
              <a:rPr lang="hu-HU" sz="5400" b="1" i="1" spc="300" dirty="0">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 </a:t>
            </a:r>
            <a:r>
              <a:rPr lang="hu-HU" sz="5400" b="1" i="1" spc="300" dirty="0" err="1">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your</a:t>
            </a:r>
            <a:r>
              <a:rPr lang="hu-HU" sz="5400" b="1" i="1" spc="300" dirty="0">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 </a:t>
            </a:r>
            <a:r>
              <a:rPr lang="hu-HU" sz="5400" b="1" i="1" spc="300" dirty="0" err="1">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attention</a:t>
            </a:r>
            <a:r>
              <a:rPr lang="hu-HU" sz="5400" b="1" i="1" spc="300" dirty="0">
                <a:solidFill>
                  <a:schemeClr val="accent4">
                    <a:lumMod val="40000"/>
                    <a:lumOff val="60000"/>
                  </a:schemeClr>
                </a:solidFill>
                <a:latin typeface="Garamond" panose="02020404030301010803" pitchFamily="18" charset="0"/>
                <a:ea typeface="Open Sans" panose="020B0606030504020204" pitchFamily="34" charset="0"/>
                <a:cs typeface="Open Sans" panose="020B0606030504020204" pitchFamily="34" charset="0"/>
              </a:rPr>
              <a:t>!</a:t>
            </a:r>
            <a:endParaRPr lang="hu-HU" sz="5400" b="1" i="1" dirty="0">
              <a:solidFill>
                <a:schemeClr val="accent4">
                  <a:lumMod val="40000"/>
                  <a:lumOff val="60000"/>
                </a:schemeClr>
              </a:solidFill>
              <a:latin typeface="Garamond" panose="02020404030301010803" pitchFamily="18" charset="0"/>
            </a:endParaRPr>
          </a:p>
        </p:txBody>
      </p:sp>
    </p:spTree>
    <p:extLst>
      <p:ext uri="{BB962C8B-B14F-4D97-AF65-F5344CB8AC3E}">
        <p14:creationId xmlns:p14="http://schemas.microsoft.com/office/powerpoint/2010/main" val="1735952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F5DA149-4CF2-CB42-A590-9885C0D4083B}"/>
              </a:ext>
            </a:extLst>
          </p:cNvPr>
          <p:cNvPicPr>
            <a:picLocks noChangeAspect="1"/>
          </p:cNvPicPr>
          <p:nvPr/>
        </p:nvPicPr>
        <p:blipFill>
          <a:blip r:embed="rId3"/>
          <a:srcRect/>
          <a:stretch/>
        </p:blipFill>
        <p:spPr>
          <a:xfrm>
            <a:off x="12" y="5995880"/>
            <a:ext cx="12191975" cy="856802"/>
          </a:xfrm>
          <a:prstGeom prst="rect">
            <a:avLst/>
          </a:prstGeom>
        </p:spPr>
      </p:pic>
      <p:sp>
        <p:nvSpPr>
          <p:cNvPr id="8" name="Szövegdoboz 7">
            <a:extLst>
              <a:ext uri="{FF2B5EF4-FFF2-40B4-BE49-F238E27FC236}">
                <a16:creationId xmlns:a16="http://schemas.microsoft.com/office/drawing/2014/main" id="{4D4E674C-9355-F84B-9E27-F0A414F5D357}"/>
              </a:ext>
            </a:extLst>
          </p:cNvPr>
          <p:cNvSpPr txBox="1"/>
          <p:nvPr/>
        </p:nvSpPr>
        <p:spPr>
          <a:xfrm>
            <a:off x="838199" y="649003"/>
            <a:ext cx="10515600" cy="646331"/>
          </a:xfrm>
          <a:prstGeom prst="rect">
            <a:avLst/>
          </a:prstGeom>
          <a:noFill/>
        </p:spPr>
        <p:txBody>
          <a:bodyPr wrap="square" rtlCol="0">
            <a:spAutoFit/>
          </a:bodyPr>
          <a:lstStyle/>
          <a:p>
            <a:r>
              <a:rPr lang="hu-HU" sz="36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Topics</a:t>
            </a:r>
            <a:r>
              <a:rPr lang="hu-HU" sz="3600" b="1" dirty="0">
                <a:solidFill>
                  <a:srgbClr val="012851"/>
                </a:solidFill>
                <a:latin typeface="Garamond" panose="02020404030301010803" pitchFamily="18" charset="0"/>
                <a:ea typeface="Open Sans" panose="020B0606030504020204" pitchFamily="34" charset="0"/>
                <a:cs typeface="Open Sans" panose="020B0606030504020204" pitchFamily="34" charset="0"/>
              </a:rPr>
              <a:t> of </a:t>
            </a:r>
            <a:r>
              <a:rPr lang="hu-HU" sz="36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the</a:t>
            </a:r>
            <a:r>
              <a:rPr lang="hu-HU" sz="3600" b="1" dirty="0">
                <a:solidFill>
                  <a:srgbClr val="012851"/>
                </a:solidFill>
                <a:latin typeface="Garamond" panose="02020404030301010803" pitchFamily="18" charset="0"/>
                <a:ea typeface="Open Sans" panose="020B0606030504020204" pitchFamily="34" charset="0"/>
                <a:cs typeface="Open Sans" panose="020B0606030504020204" pitchFamily="34" charset="0"/>
              </a:rPr>
              <a:t> </a:t>
            </a:r>
            <a:r>
              <a:rPr lang="hu-HU" sz="36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presentation</a:t>
            </a:r>
            <a:endParaRPr lang="hu-HU" sz="3600" b="1" dirty="0">
              <a:solidFill>
                <a:srgbClr val="012851"/>
              </a:solidFill>
              <a:latin typeface="Garamond" panose="02020404030301010803" pitchFamily="18" charset="0"/>
              <a:ea typeface="Open Sans" panose="020B0606030504020204" pitchFamily="34" charset="0"/>
              <a:cs typeface="Open Sans" panose="020B0606030504020204" pitchFamily="34" charset="0"/>
            </a:endParaRPr>
          </a:p>
        </p:txBody>
      </p:sp>
      <p:cxnSp>
        <p:nvCxnSpPr>
          <p:cNvPr id="9" name="Egyenes összekötő 8">
            <a:extLst>
              <a:ext uri="{FF2B5EF4-FFF2-40B4-BE49-F238E27FC236}">
                <a16:creationId xmlns:a16="http://schemas.microsoft.com/office/drawing/2014/main" id="{C018CBAF-89F6-014D-B782-2DD393A9FFB9}"/>
              </a:ext>
            </a:extLst>
          </p:cNvPr>
          <p:cNvCxnSpPr>
            <a:cxnSpLocks/>
          </p:cNvCxnSpPr>
          <p:nvPr/>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extLst>
              <p:ext uri="{D42A27DB-BD31-4B8C-83A1-F6EECF244321}">
                <p14:modId xmlns:p14="http://schemas.microsoft.com/office/powerpoint/2010/main" val="2521962734"/>
              </p:ext>
            </p:extLst>
          </p:nvPr>
        </p:nvGraphicFramePr>
        <p:xfrm>
          <a:off x="4284547" y="1005614"/>
          <a:ext cx="8128000" cy="52613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eduline.hu - szakirodalo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843" y="4262402"/>
            <a:ext cx="2286543" cy="14529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magyar államról - Az alaptörvén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76112" y="2731197"/>
            <a:ext cx="2308845" cy="17223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Relationship Autonomy Index. Avoid the problem with uncertain… | by  Polyamory School | Mediu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75265" y="1555034"/>
            <a:ext cx="2969705" cy="167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359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F5DA149-4CF2-CB42-A590-9885C0D4083B}"/>
              </a:ext>
            </a:extLst>
          </p:cNvPr>
          <p:cNvPicPr>
            <a:picLocks noChangeAspect="1"/>
          </p:cNvPicPr>
          <p:nvPr/>
        </p:nvPicPr>
        <p:blipFill>
          <a:blip r:embed="rId3"/>
          <a:srcRect/>
          <a:stretch/>
        </p:blipFill>
        <p:spPr>
          <a:xfrm>
            <a:off x="12" y="5995880"/>
            <a:ext cx="12191975" cy="856802"/>
          </a:xfrm>
          <a:prstGeom prst="rect">
            <a:avLst/>
          </a:prstGeom>
        </p:spPr>
      </p:pic>
      <p:sp>
        <p:nvSpPr>
          <p:cNvPr id="8" name="Szövegdoboz 7">
            <a:extLst>
              <a:ext uri="{FF2B5EF4-FFF2-40B4-BE49-F238E27FC236}">
                <a16:creationId xmlns:a16="http://schemas.microsoft.com/office/drawing/2014/main" id="{4D4E674C-9355-F84B-9E27-F0A414F5D357}"/>
              </a:ext>
            </a:extLst>
          </p:cNvPr>
          <p:cNvSpPr txBox="1"/>
          <p:nvPr/>
        </p:nvSpPr>
        <p:spPr>
          <a:xfrm>
            <a:off x="838199" y="649003"/>
            <a:ext cx="10515600" cy="646331"/>
          </a:xfrm>
          <a:prstGeom prst="rect">
            <a:avLst/>
          </a:prstGeom>
          <a:noFill/>
        </p:spPr>
        <p:txBody>
          <a:bodyPr wrap="square" rtlCol="0">
            <a:spAutoFit/>
          </a:bodyPr>
          <a:lstStyle/>
          <a:p>
            <a:r>
              <a:rPr lang="hu-HU" sz="3600" b="1" dirty="0">
                <a:solidFill>
                  <a:srgbClr val="012851"/>
                </a:solidFill>
                <a:latin typeface="Garamond" panose="02020404030301010803" pitchFamily="18" charset="0"/>
                <a:ea typeface="Open Sans" panose="020B0606030504020204" pitchFamily="34" charset="0"/>
                <a:cs typeface="Open Sans" panose="020B0606030504020204" pitchFamily="34" charset="0"/>
              </a:rPr>
              <a:t>1. </a:t>
            </a:r>
            <a:r>
              <a:rPr lang="hu-HU" sz="36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Theoretical</a:t>
            </a:r>
            <a:r>
              <a:rPr lang="hu-HU" sz="3600" b="1" dirty="0">
                <a:solidFill>
                  <a:srgbClr val="012851"/>
                </a:solidFill>
                <a:latin typeface="Garamond" panose="02020404030301010803" pitchFamily="18" charset="0"/>
                <a:ea typeface="Open Sans" panose="020B0606030504020204" pitchFamily="34" charset="0"/>
                <a:cs typeface="Open Sans" panose="020B0606030504020204" pitchFamily="34" charset="0"/>
              </a:rPr>
              <a:t> </a:t>
            </a:r>
            <a:r>
              <a:rPr lang="hu-HU" sz="36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background</a:t>
            </a:r>
            <a:endParaRPr lang="hu-HU" sz="3600" b="1" dirty="0">
              <a:solidFill>
                <a:srgbClr val="012851"/>
              </a:solidFill>
              <a:latin typeface="Garamond" panose="02020404030301010803" pitchFamily="18" charset="0"/>
              <a:ea typeface="Open Sans" panose="020B0606030504020204" pitchFamily="34" charset="0"/>
              <a:cs typeface="Open Sans" panose="020B0606030504020204" pitchFamily="34" charset="0"/>
            </a:endParaRPr>
          </a:p>
        </p:txBody>
      </p:sp>
      <p:cxnSp>
        <p:nvCxnSpPr>
          <p:cNvPr id="9" name="Egyenes összekötő 8">
            <a:extLst>
              <a:ext uri="{FF2B5EF4-FFF2-40B4-BE49-F238E27FC236}">
                <a16:creationId xmlns:a16="http://schemas.microsoft.com/office/drawing/2014/main" id="{C018CBAF-89F6-014D-B782-2DD393A9FFB9}"/>
              </a:ext>
            </a:extLst>
          </p:cNvPr>
          <p:cNvCxnSpPr>
            <a:cxnSpLocks/>
          </p:cNvCxnSpPr>
          <p:nvPr/>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2" name="Szövegdoboz 1"/>
          <p:cNvSpPr txBox="1"/>
          <p:nvPr/>
        </p:nvSpPr>
        <p:spPr>
          <a:xfrm>
            <a:off x="553623" y="1586257"/>
            <a:ext cx="9123075" cy="3231654"/>
          </a:xfrm>
          <a:prstGeom prst="rect">
            <a:avLst/>
          </a:prstGeom>
          <a:noFill/>
        </p:spPr>
        <p:txBody>
          <a:bodyPr wrap="none" rtlCol="0">
            <a:spAutoFit/>
          </a:bodyPr>
          <a:lstStyle/>
          <a:p>
            <a:pPr marL="285750" indent="-285750">
              <a:buFont typeface="Arial" panose="020B0604020202020204" pitchFamily="34" charset="0"/>
              <a:buChar char="•"/>
            </a:pPr>
            <a:r>
              <a:rPr lang="hu-HU" sz="2800" b="1" dirty="0" err="1">
                <a:latin typeface="Garamond" panose="02020404030301010803" pitchFamily="18" charset="0"/>
              </a:rPr>
              <a:t>Interpretations</a:t>
            </a:r>
            <a:r>
              <a:rPr lang="hu-HU" sz="2800" b="1" dirty="0">
                <a:latin typeface="Garamond" panose="02020404030301010803" pitchFamily="18" charset="0"/>
              </a:rPr>
              <a:t> of local </a:t>
            </a:r>
            <a:r>
              <a:rPr lang="hu-HU" sz="2800" b="1" dirty="0" err="1">
                <a:latin typeface="Garamond" panose="02020404030301010803" pitchFamily="18" charset="0"/>
              </a:rPr>
              <a:t>self-government</a:t>
            </a:r>
            <a:endParaRPr lang="hu-HU" sz="2800" b="1" dirty="0">
              <a:latin typeface="Garamond" panose="02020404030301010803" pitchFamily="18" charset="0"/>
            </a:endParaRPr>
          </a:p>
          <a:p>
            <a:pPr marL="742950" lvl="1" indent="-285750">
              <a:buFont typeface="Arial" panose="020B0604020202020204" pitchFamily="34" charset="0"/>
              <a:buChar char="•"/>
            </a:pPr>
            <a:r>
              <a:rPr lang="hu-HU" sz="2400" dirty="0" err="1">
                <a:latin typeface="Garamond" panose="02020404030301010803" pitchFamily="18" charset="0"/>
              </a:rPr>
              <a:t>Organisational</a:t>
            </a:r>
            <a:r>
              <a:rPr lang="hu-HU" sz="2400" dirty="0">
                <a:latin typeface="Garamond" panose="02020404030301010803" pitchFamily="18" charset="0"/>
              </a:rPr>
              <a:t> </a:t>
            </a:r>
            <a:r>
              <a:rPr lang="hu-HU" sz="2400" dirty="0" err="1">
                <a:latin typeface="Garamond" panose="02020404030301010803" pitchFamily="18" charset="0"/>
              </a:rPr>
              <a:t>principle</a:t>
            </a:r>
            <a:endParaRPr lang="hu-HU" sz="2400" dirty="0">
              <a:latin typeface="Garamond" panose="02020404030301010803" pitchFamily="18" charset="0"/>
            </a:endParaRPr>
          </a:p>
          <a:p>
            <a:pPr marL="742950" lvl="1" indent="-285750">
              <a:buFont typeface="Arial" panose="020B0604020202020204" pitchFamily="34" charset="0"/>
              <a:buChar char="•"/>
            </a:pPr>
            <a:r>
              <a:rPr lang="hu-HU" sz="2400" dirty="0" err="1">
                <a:latin typeface="Garamond" panose="02020404030301010803" pitchFamily="18" charset="0"/>
              </a:rPr>
              <a:t>Operating</a:t>
            </a:r>
            <a:r>
              <a:rPr lang="hu-HU" sz="2400" dirty="0">
                <a:latin typeface="Garamond" panose="02020404030301010803" pitchFamily="18" charset="0"/>
              </a:rPr>
              <a:t> </a:t>
            </a:r>
            <a:r>
              <a:rPr lang="hu-HU" sz="2400" dirty="0" err="1">
                <a:latin typeface="Garamond" panose="02020404030301010803" pitchFamily="18" charset="0"/>
              </a:rPr>
              <a:t>mechanism</a:t>
            </a:r>
            <a:endParaRPr lang="hu-HU" sz="2400" dirty="0">
              <a:latin typeface="Garamond" panose="02020404030301010803" pitchFamily="18" charset="0"/>
            </a:endParaRPr>
          </a:p>
          <a:p>
            <a:pPr marL="742950" lvl="1" indent="-285750">
              <a:buFont typeface="Arial" panose="020B0604020202020204" pitchFamily="34" charset="0"/>
              <a:buChar char="•"/>
            </a:pPr>
            <a:r>
              <a:rPr lang="hu-HU" sz="2400" dirty="0" err="1">
                <a:latin typeface="Garamond" panose="02020404030301010803" pitchFamily="18" charset="0"/>
              </a:rPr>
              <a:t>Procedural</a:t>
            </a:r>
            <a:r>
              <a:rPr lang="hu-HU" sz="2400" dirty="0">
                <a:latin typeface="Garamond" panose="02020404030301010803" pitchFamily="18" charset="0"/>
              </a:rPr>
              <a:t> </a:t>
            </a:r>
            <a:r>
              <a:rPr lang="hu-HU" sz="2400" dirty="0" err="1">
                <a:latin typeface="Garamond" panose="02020404030301010803" pitchFamily="18" charset="0"/>
              </a:rPr>
              <a:t>technique</a:t>
            </a:r>
            <a:endParaRPr lang="hu-HU" sz="2400" dirty="0">
              <a:latin typeface="Garamond" panose="02020404030301010803" pitchFamily="18" charset="0"/>
            </a:endParaRPr>
          </a:p>
          <a:p>
            <a:pPr marL="742950" lvl="1" indent="-285750">
              <a:buFont typeface="Arial" panose="020B0604020202020204" pitchFamily="34" charset="0"/>
              <a:buChar char="•"/>
            </a:pPr>
            <a:endParaRPr lang="hu-HU" sz="2400" dirty="0">
              <a:latin typeface="Garamond" panose="02020404030301010803" pitchFamily="18" charset="0"/>
            </a:endParaRPr>
          </a:p>
          <a:p>
            <a:pPr marL="285750" indent="-285750">
              <a:buFont typeface="Arial" panose="020B0604020202020204" pitchFamily="34" charset="0"/>
              <a:buChar char="•"/>
            </a:pPr>
            <a:r>
              <a:rPr lang="hu-HU" sz="2800" b="1" dirty="0" err="1">
                <a:latin typeface="Garamond" panose="02020404030301010803" pitchFamily="18" charset="0"/>
              </a:rPr>
              <a:t>Municipiality</a:t>
            </a:r>
            <a:r>
              <a:rPr lang="hu-HU" sz="2800" b="1" dirty="0">
                <a:latin typeface="Garamond" panose="02020404030301010803" pitchFamily="18" charset="0"/>
              </a:rPr>
              <a:t> – local </a:t>
            </a:r>
            <a:r>
              <a:rPr lang="hu-HU" sz="2800" b="1" dirty="0" err="1">
                <a:latin typeface="Garamond" panose="02020404030301010803" pitchFamily="18" charset="0"/>
              </a:rPr>
              <a:t>government</a:t>
            </a:r>
            <a:r>
              <a:rPr lang="hu-HU" sz="2800" b="1" dirty="0">
                <a:latin typeface="Garamond" panose="02020404030301010803" pitchFamily="18" charset="0"/>
              </a:rPr>
              <a:t> – local </a:t>
            </a:r>
            <a:r>
              <a:rPr lang="hu-HU" sz="2800" b="1" dirty="0" err="1">
                <a:latin typeface="Garamond" panose="02020404030301010803" pitchFamily="18" charset="0"/>
              </a:rPr>
              <a:t>self-government</a:t>
            </a:r>
            <a:endParaRPr lang="hu-HU" sz="2800" b="1" dirty="0">
              <a:latin typeface="Garamond" panose="02020404030301010803" pitchFamily="18" charset="0"/>
            </a:endParaRPr>
          </a:p>
          <a:p>
            <a:pPr marL="285750" indent="-285750">
              <a:buFont typeface="Arial" panose="020B0604020202020204" pitchFamily="34" charset="0"/>
              <a:buChar char="•"/>
            </a:pPr>
            <a:endParaRPr lang="hu-HU" sz="2400" dirty="0">
              <a:latin typeface="Garamond" panose="02020404030301010803" pitchFamily="18" charset="0"/>
            </a:endParaRPr>
          </a:p>
          <a:p>
            <a:pPr marL="285750" indent="-285750">
              <a:buFont typeface="Arial" panose="020B0604020202020204" pitchFamily="34" charset="0"/>
              <a:buChar char="•"/>
            </a:pPr>
            <a:r>
              <a:rPr lang="hu-HU" sz="2800" b="1" dirty="0">
                <a:latin typeface="Garamond" panose="02020404030301010803" pitchFamily="18" charset="0"/>
              </a:rPr>
              <a:t>Local </a:t>
            </a:r>
            <a:r>
              <a:rPr lang="hu-HU" sz="2800" b="1" dirty="0" err="1">
                <a:latin typeface="Garamond" panose="02020404030301010803" pitchFamily="18" charset="0"/>
              </a:rPr>
              <a:t>self</a:t>
            </a:r>
            <a:r>
              <a:rPr lang="hu-HU" sz="2800" b="1" dirty="0">
                <a:latin typeface="Garamond" panose="02020404030301010803" pitchFamily="18" charset="0"/>
              </a:rPr>
              <a:t> </a:t>
            </a:r>
            <a:r>
              <a:rPr lang="hu-HU" sz="2800" b="1" dirty="0" err="1">
                <a:latin typeface="Garamond" panose="02020404030301010803" pitchFamily="18" charset="0"/>
              </a:rPr>
              <a:t>government</a:t>
            </a:r>
            <a:r>
              <a:rPr lang="hu-HU" sz="2800" b="1" dirty="0">
                <a:latin typeface="Garamond" panose="02020404030301010803" pitchFamily="18" charset="0"/>
              </a:rPr>
              <a:t> – </a:t>
            </a:r>
            <a:r>
              <a:rPr lang="hu-HU" sz="2800" b="1" dirty="0" err="1">
                <a:latin typeface="Garamond" panose="02020404030301010803" pitchFamily="18" charset="0"/>
              </a:rPr>
              <a:t>autonomy</a:t>
            </a:r>
            <a:r>
              <a:rPr lang="hu-HU" sz="2800" b="1" dirty="0">
                <a:latin typeface="Garamond" panose="02020404030301010803" pitchFamily="18" charset="0"/>
              </a:rPr>
              <a:t> </a:t>
            </a:r>
          </a:p>
        </p:txBody>
      </p:sp>
      <p:sp>
        <p:nvSpPr>
          <p:cNvPr id="10" name="Ellipszis 9"/>
          <p:cNvSpPr/>
          <p:nvPr/>
        </p:nvSpPr>
        <p:spPr>
          <a:xfrm>
            <a:off x="1130452" y="4962710"/>
            <a:ext cx="2159158" cy="77839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dirty="0" err="1">
                <a:solidFill>
                  <a:schemeClr val="tx1"/>
                </a:solidFill>
                <a:latin typeface="Garamond" panose="02020404030301010803" pitchFamily="18" charset="0"/>
              </a:rPr>
              <a:t>organisational</a:t>
            </a:r>
            <a:endParaRPr lang="hu-HU" sz="1600" b="1" dirty="0">
              <a:solidFill>
                <a:schemeClr val="tx1"/>
              </a:solidFill>
              <a:latin typeface="Garamond" panose="02020404030301010803" pitchFamily="18" charset="0"/>
            </a:endParaRPr>
          </a:p>
        </p:txBody>
      </p:sp>
      <p:sp>
        <p:nvSpPr>
          <p:cNvPr id="11" name="Ellipszis 10"/>
          <p:cNvSpPr/>
          <p:nvPr/>
        </p:nvSpPr>
        <p:spPr>
          <a:xfrm>
            <a:off x="3442010" y="4962710"/>
            <a:ext cx="2159158" cy="77839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dirty="0" err="1">
                <a:solidFill>
                  <a:schemeClr val="tx1"/>
                </a:solidFill>
                <a:latin typeface="Garamond" panose="02020404030301010803" pitchFamily="18" charset="0"/>
              </a:rPr>
              <a:t>operations</a:t>
            </a:r>
            <a:endParaRPr lang="hu-HU" sz="1600" b="1" dirty="0">
              <a:solidFill>
                <a:schemeClr val="tx1"/>
              </a:solidFill>
              <a:latin typeface="Garamond" panose="02020404030301010803" pitchFamily="18" charset="0"/>
            </a:endParaRPr>
          </a:p>
        </p:txBody>
      </p:sp>
      <p:sp>
        <p:nvSpPr>
          <p:cNvPr id="12" name="Ellipszis 11"/>
          <p:cNvSpPr/>
          <p:nvPr/>
        </p:nvSpPr>
        <p:spPr>
          <a:xfrm>
            <a:off x="5753568" y="4962710"/>
            <a:ext cx="2159158" cy="77839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dirty="0" err="1">
                <a:solidFill>
                  <a:schemeClr val="tx1"/>
                </a:solidFill>
                <a:latin typeface="Garamond" panose="02020404030301010803" pitchFamily="18" charset="0"/>
              </a:rPr>
              <a:t>administrative</a:t>
            </a:r>
            <a:endParaRPr lang="hu-HU" sz="1600" b="1" dirty="0">
              <a:solidFill>
                <a:schemeClr val="tx1"/>
              </a:solidFill>
              <a:latin typeface="Garamond" panose="02020404030301010803" pitchFamily="18" charset="0"/>
            </a:endParaRPr>
          </a:p>
        </p:txBody>
      </p:sp>
      <p:sp>
        <p:nvSpPr>
          <p:cNvPr id="13" name="Ellipszis 12"/>
          <p:cNvSpPr/>
          <p:nvPr/>
        </p:nvSpPr>
        <p:spPr>
          <a:xfrm>
            <a:off x="8065126" y="4962710"/>
            <a:ext cx="2159158" cy="778396"/>
          </a:xfrm>
          <a:prstGeom prst="ellipse">
            <a:avLst/>
          </a:prstGeom>
          <a:solidFill>
            <a:schemeClr val="accent2">
              <a:lumMod val="60000"/>
              <a:lumOff val="40000"/>
            </a:schemeClr>
          </a:solidFill>
          <a:ln>
            <a:solidFill>
              <a:schemeClr val="tx1"/>
            </a:solidFill>
          </a:ln>
          <a:effectLst>
            <a:glow rad="101600">
              <a:srgbClr val="C0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dirty="0" err="1">
                <a:solidFill>
                  <a:schemeClr val="tx1"/>
                </a:solidFill>
                <a:latin typeface="Garamond" panose="02020404030301010803" pitchFamily="18" charset="0"/>
              </a:rPr>
              <a:t>financial</a:t>
            </a:r>
            <a:endParaRPr lang="hu-HU" sz="1600" b="1" dirty="0">
              <a:solidFill>
                <a:schemeClr val="tx1"/>
              </a:solidFill>
              <a:latin typeface="Garamond" panose="02020404030301010803" pitchFamily="18" charset="0"/>
            </a:endParaRPr>
          </a:p>
        </p:txBody>
      </p:sp>
      <p:pic>
        <p:nvPicPr>
          <p:cNvPr id="2050" name="Picture 2" descr="Autonomy - organization, levels, manager, company, workplace, Employee  autonomy, Managerial auton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4292" y="1738853"/>
            <a:ext cx="2260368" cy="2260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945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F5DA149-4CF2-CB42-A590-9885C0D4083B}"/>
              </a:ext>
            </a:extLst>
          </p:cNvPr>
          <p:cNvPicPr>
            <a:picLocks noChangeAspect="1"/>
          </p:cNvPicPr>
          <p:nvPr/>
        </p:nvPicPr>
        <p:blipFill>
          <a:blip r:embed="rId3"/>
          <a:srcRect/>
          <a:stretch/>
        </p:blipFill>
        <p:spPr>
          <a:xfrm>
            <a:off x="12" y="5995880"/>
            <a:ext cx="12191975" cy="856802"/>
          </a:xfrm>
          <a:prstGeom prst="rect">
            <a:avLst/>
          </a:prstGeom>
        </p:spPr>
      </p:pic>
      <p:sp>
        <p:nvSpPr>
          <p:cNvPr id="8" name="Szövegdoboz 7">
            <a:extLst>
              <a:ext uri="{FF2B5EF4-FFF2-40B4-BE49-F238E27FC236}">
                <a16:creationId xmlns:a16="http://schemas.microsoft.com/office/drawing/2014/main" id="{4D4E674C-9355-F84B-9E27-F0A414F5D357}"/>
              </a:ext>
            </a:extLst>
          </p:cNvPr>
          <p:cNvSpPr txBox="1"/>
          <p:nvPr/>
        </p:nvSpPr>
        <p:spPr>
          <a:xfrm>
            <a:off x="838199" y="649003"/>
            <a:ext cx="10515600" cy="646331"/>
          </a:xfrm>
          <a:prstGeom prst="rect">
            <a:avLst/>
          </a:prstGeom>
          <a:noFill/>
        </p:spPr>
        <p:txBody>
          <a:bodyPr wrap="square" rtlCol="0">
            <a:spAutoFit/>
          </a:bodyPr>
          <a:lstStyle/>
          <a:p>
            <a:r>
              <a:rPr lang="hu-HU" sz="3600" b="1" dirty="0">
                <a:solidFill>
                  <a:srgbClr val="012851"/>
                </a:solidFill>
                <a:latin typeface="Garamond" panose="02020404030301010803" pitchFamily="18" charset="0"/>
                <a:ea typeface="Open Sans" panose="020B0606030504020204" pitchFamily="34" charset="0"/>
                <a:cs typeface="Open Sans" panose="020B0606030504020204" pitchFamily="34" charset="0"/>
              </a:rPr>
              <a:t>2. </a:t>
            </a:r>
            <a:r>
              <a:rPr lang="hu-HU" sz="36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Creation</a:t>
            </a:r>
            <a:r>
              <a:rPr lang="hu-HU" sz="3600" b="1" dirty="0">
                <a:solidFill>
                  <a:srgbClr val="012851"/>
                </a:solidFill>
                <a:latin typeface="Garamond" panose="02020404030301010803" pitchFamily="18" charset="0"/>
                <a:ea typeface="Open Sans" panose="020B0606030504020204" pitchFamily="34" charset="0"/>
                <a:cs typeface="Open Sans" panose="020B0606030504020204" pitchFamily="34" charset="0"/>
              </a:rPr>
              <a:t> of Act LXV of 1990</a:t>
            </a:r>
          </a:p>
        </p:txBody>
      </p:sp>
      <p:cxnSp>
        <p:nvCxnSpPr>
          <p:cNvPr id="9" name="Egyenes összekötő 8">
            <a:extLst>
              <a:ext uri="{FF2B5EF4-FFF2-40B4-BE49-F238E27FC236}">
                <a16:creationId xmlns:a16="http://schemas.microsoft.com/office/drawing/2014/main" id="{C018CBAF-89F6-014D-B782-2DD393A9FFB9}"/>
              </a:ext>
            </a:extLst>
          </p:cNvPr>
          <p:cNvCxnSpPr>
            <a:cxnSpLocks/>
          </p:cNvCxnSpPr>
          <p:nvPr/>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2" name="Szövegdoboz 1"/>
          <p:cNvSpPr txBox="1"/>
          <p:nvPr/>
        </p:nvSpPr>
        <p:spPr>
          <a:xfrm>
            <a:off x="553623" y="1586257"/>
            <a:ext cx="5532220" cy="2369880"/>
          </a:xfrm>
          <a:prstGeom prst="rect">
            <a:avLst/>
          </a:prstGeom>
          <a:noFill/>
        </p:spPr>
        <p:txBody>
          <a:bodyPr wrap="none" rtlCol="0">
            <a:spAutoFit/>
          </a:bodyPr>
          <a:lstStyle/>
          <a:p>
            <a:pPr marL="285750" indent="-285750">
              <a:buFont typeface="Arial" panose="020B0604020202020204" pitchFamily="34" charset="0"/>
              <a:buChar char="•"/>
            </a:pPr>
            <a:r>
              <a:rPr lang="hu-HU" sz="2800" b="1" dirty="0" err="1">
                <a:latin typeface="Garamond" panose="02020404030301010803" pitchFamily="18" charset="0"/>
              </a:rPr>
              <a:t>Political</a:t>
            </a:r>
            <a:r>
              <a:rPr lang="hu-HU" sz="2800" b="1" dirty="0">
                <a:latin typeface="Garamond" panose="02020404030301010803" pitchFamily="18" charset="0"/>
              </a:rPr>
              <a:t> </a:t>
            </a:r>
            <a:r>
              <a:rPr lang="hu-HU" sz="2800" b="1" dirty="0" err="1">
                <a:latin typeface="Garamond" panose="02020404030301010803" pitchFamily="18" charset="0"/>
              </a:rPr>
              <a:t>changes</a:t>
            </a:r>
            <a:r>
              <a:rPr lang="hu-HU" sz="2800" b="1" dirty="0">
                <a:latin typeface="Garamond" panose="02020404030301010803" pitchFamily="18" charset="0"/>
              </a:rPr>
              <a:t> of 1989/1990</a:t>
            </a:r>
          </a:p>
          <a:p>
            <a:pPr marL="742950" lvl="1" indent="-285750">
              <a:buFont typeface="Arial" panose="020B0604020202020204" pitchFamily="34" charset="0"/>
              <a:buChar char="•"/>
            </a:pPr>
            <a:r>
              <a:rPr lang="hu-HU" sz="2400" dirty="0">
                <a:latin typeface="Garamond" panose="02020404030301010803" pitchFamily="18" charset="0"/>
              </a:rPr>
              <a:t>Real </a:t>
            </a:r>
            <a:r>
              <a:rPr lang="hu-HU" sz="2400" dirty="0" err="1">
                <a:latin typeface="Garamond" panose="02020404030301010803" pitchFamily="18" charset="0"/>
              </a:rPr>
              <a:t>decentralisation</a:t>
            </a:r>
            <a:endParaRPr lang="hu-HU" sz="2400" dirty="0">
              <a:latin typeface="Garamond" panose="02020404030301010803" pitchFamily="18" charset="0"/>
            </a:endParaRPr>
          </a:p>
          <a:p>
            <a:pPr marL="742950" lvl="1" indent="-285750">
              <a:buFont typeface="Arial" panose="020B0604020202020204" pitchFamily="34" charset="0"/>
              <a:buChar char="•"/>
            </a:pPr>
            <a:r>
              <a:rPr lang="hu-HU" sz="2400" dirty="0">
                <a:latin typeface="Garamond" panose="02020404030301010803" pitchFamily="18" charset="0"/>
              </a:rPr>
              <a:t>S</a:t>
            </a:r>
            <a:r>
              <a:rPr lang="en-US" sz="2400" dirty="0" err="1">
                <a:latin typeface="Garamond" panose="02020404030301010803" pitchFamily="18" charset="0"/>
              </a:rPr>
              <a:t>trong</a:t>
            </a:r>
            <a:r>
              <a:rPr lang="en-US" sz="2400" dirty="0">
                <a:latin typeface="Garamond" panose="02020404030301010803" pitchFamily="18" charset="0"/>
              </a:rPr>
              <a:t> basic level of local government</a:t>
            </a:r>
            <a:endParaRPr lang="hu-HU" sz="2400" dirty="0">
              <a:latin typeface="Garamond" panose="02020404030301010803" pitchFamily="18" charset="0"/>
            </a:endParaRPr>
          </a:p>
          <a:p>
            <a:pPr marL="742950" lvl="1" indent="-285750">
              <a:buFont typeface="Arial" panose="020B0604020202020204" pitchFamily="34" charset="0"/>
              <a:buChar char="•"/>
            </a:pPr>
            <a:r>
              <a:rPr lang="hu-HU" sz="2400" dirty="0">
                <a:latin typeface="Garamond" panose="02020404030301010803" pitchFamily="18" charset="0"/>
              </a:rPr>
              <a:t>Wide </a:t>
            </a:r>
            <a:r>
              <a:rPr lang="hu-HU" sz="2400" dirty="0" err="1">
                <a:latin typeface="Garamond" panose="02020404030301010803" pitchFamily="18" charset="0"/>
              </a:rPr>
              <a:t>responsibility</a:t>
            </a:r>
            <a:r>
              <a:rPr lang="hu-HU" sz="2400" dirty="0">
                <a:latin typeface="Garamond" panose="02020404030301010803" pitchFamily="18" charset="0"/>
              </a:rPr>
              <a:t> </a:t>
            </a:r>
          </a:p>
          <a:p>
            <a:pPr marL="742950" lvl="1" indent="-285750">
              <a:buFont typeface="Arial" panose="020B0604020202020204" pitchFamily="34" charset="0"/>
              <a:buChar char="•"/>
            </a:pPr>
            <a:r>
              <a:rPr lang="hu-HU" sz="2400" dirty="0" err="1">
                <a:latin typeface="Garamond" panose="02020404030301010803" pitchFamily="18" charset="0"/>
              </a:rPr>
              <a:t>Legality</a:t>
            </a:r>
            <a:r>
              <a:rPr lang="hu-HU" sz="2400" dirty="0">
                <a:latin typeface="Garamond" panose="02020404030301010803" pitchFamily="18" charset="0"/>
              </a:rPr>
              <a:t> </a:t>
            </a:r>
            <a:r>
              <a:rPr lang="hu-HU" sz="2400" dirty="0" err="1">
                <a:latin typeface="Garamond" panose="02020404030301010803" pitchFamily="18" charset="0"/>
              </a:rPr>
              <a:t>control</a:t>
            </a:r>
            <a:endParaRPr lang="hu-HU" sz="2400" dirty="0">
              <a:latin typeface="Garamond" panose="02020404030301010803" pitchFamily="18" charset="0"/>
            </a:endParaRPr>
          </a:p>
          <a:p>
            <a:pPr marL="742950" lvl="1" indent="-285750">
              <a:buFont typeface="Arial" panose="020B0604020202020204" pitchFamily="34" charset="0"/>
              <a:buChar char="•"/>
            </a:pPr>
            <a:endParaRPr lang="hu-HU" sz="2400" dirty="0">
              <a:latin typeface="Garamond" panose="02020404030301010803" pitchFamily="18" charset="0"/>
            </a:endParaRPr>
          </a:p>
        </p:txBody>
      </p:sp>
      <p:sp>
        <p:nvSpPr>
          <p:cNvPr id="10" name="Ellipszis 9"/>
          <p:cNvSpPr/>
          <p:nvPr/>
        </p:nvSpPr>
        <p:spPr>
          <a:xfrm>
            <a:off x="171447" y="3857862"/>
            <a:ext cx="2159158" cy="77839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dirty="0" err="1">
                <a:solidFill>
                  <a:schemeClr val="tx1"/>
                </a:solidFill>
                <a:latin typeface="Garamond" panose="02020404030301010803" pitchFamily="18" charset="0"/>
              </a:rPr>
              <a:t>obligatory</a:t>
            </a:r>
            <a:r>
              <a:rPr lang="hu-HU" sz="1600" b="1" dirty="0">
                <a:solidFill>
                  <a:schemeClr val="tx1"/>
                </a:solidFill>
                <a:latin typeface="Garamond" panose="02020404030301010803" pitchFamily="18" charset="0"/>
              </a:rPr>
              <a:t> </a:t>
            </a:r>
            <a:r>
              <a:rPr lang="hu-HU" sz="1600" b="1" dirty="0" err="1">
                <a:solidFill>
                  <a:schemeClr val="tx1"/>
                </a:solidFill>
                <a:latin typeface="Garamond" panose="02020404030301010803" pitchFamily="18" charset="0"/>
              </a:rPr>
              <a:t>tasks</a:t>
            </a:r>
            <a:endParaRPr lang="hu-HU" sz="1600" b="1" dirty="0">
              <a:solidFill>
                <a:schemeClr val="tx1"/>
              </a:solidFill>
              <a:latin typeface="Garamond" panose="02020404030301010803" pitchFamily="18" charset="0"/>
            </a:endParaRPr>
          </a:p>
        </p:txBody>
      </p:sp>
      <p:sp>
        <p:nvSpPr>
          <p:cNvPr id="11" name="Ellipszis 10"/>
          <p:cNvSpPr/>
          <p:nvPr/>
        </p:nvSpPr>
        <p:spPr>
          <a:xfrm>
            <a:off x="1847385" y="4586810"/>
            <a:ext cx="2159158" cy="77839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dirty="0" err="1">
                <a:solidFill>
                  <a:schemeClr val="tx1"/>
                </a:solidFill>
                <a:latin typeface="Garamond" panose="02020404030301010803" pitchFamily="18" charset="0"/>
              </a:rPr>
              <a:t>lack</a:t>
            </a:r>
            <a:r>
              <a:rPr lang="hu-HU" sz="1600" b="1" dirty="0">
                <a:solidFill>
                  <a:schemeClr val="tx1"/>
                </a:solidFill>
                <a:latin typeface="Garamond" panose="02020404030301010803" pitchFamily="18" charset="0"/>
              </a:rPr>
              <a:t> of </a:t>
            </a:r>
            <a:r>
              <a:rPr lang="hu-HU" sz="1600" b="1" dirty="0" err="1">
                <a:solidFill>
                  <a:schemeClr val="tx1"/>
                </a:solidFill>
                <a:latin typeface="Garamond" panose="02020404030301010803" pitchFamily="18" charset="0"/>
              </a:rPr>
              <a:t>resources</a:t>
            </a:r>
            <a:r>
              <a:rPr lang="hu-HU" sz="1600" b="1" dirty="0">
                <a:solidFill>
                  <a:schemeClr val="tx1"/>
                </a:solidFill>
                <a:latin typeface="Garamond" panose="02020404030301010803" pitchFamily="18" charset="0"/>
              </a:rPr>
              <a:t> </a:t>
            </a:r>
          </a:p>
        </p:txBody>
      </p:sp>
      <p:sp>
        <p:nvSpPr>
          <p:cNvPr id="12" name="Ellipszis 11"/>
          <p:cNvSpPr/>
          <p:nvPr/>
        </p:nvSpPr>
        <p:spPr>
          <a:xfrm>
            <a:off x="3773290" y="3907000"/>
            <a:ext cx="2159158" cy="778396"/>
          </a:xfrm>
          <a:prstGeom prst="ellipse">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b="1" dirty="0" err="1">
                <a:solidFill>
                  <a:schemeClr val="tx1"/>
                </a:solidFill>
                <a:latin typeface="Garamond" panose="02020404030301010803" pitchFamily="18" charset="0"/>
              </a:rPr>
              <a:t>indebtedness</a:t>
            </a:r>
            <a:endParaRPr lang="hu-HU" sz="1600" b="1" dirty="0">
              <a:solidFill>
                <a:schemeClr val="tx1"/>
              </a:solidFill>
              <a:latin typeface="Garamond" panose="02020404030301010803" pitchFamily="18" charset="0"/>
            </a:endParaRPr>
          </a:p>
        </p:txBody>
      </p:sp>
      <p:pic>
        <p:nvPicPr>
          <p:cNvPr id="14" name="Picture 4" descr="KÃ©ptalÃ¡lat a kÃ¶vetkezÅre: âautonomy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9879" y="3941923"/>
            <a:ext cx="480053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KÃ©ptalÃ¡lat a kÃ¶vetkezÅre: âkÃ©rdÃ©s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7957" y="1610814"/>
            <a:ext cx="2784375" cy="2088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4136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F5DA149-4CF2-CB42-A590-9885C0D4083B}"/>
              </a:ext>
            </a:extLst>
          </p:cNvPr>
          <p:cNvPicPr>
            <a:picLocks noChangeAspect="1"/>
          </p:cNvPicPr>
          <p:nvPr/>
        </p:nvPicPr>
        <p:blipFill>
          <a:blip r:embed="rId3"/>
          <a:srcRect/>
          <a:stretch/>
        </p:blipFill>
        <p:spPr>
          <a:xfrm>
            <a:off x="12" y="5995880"/>
            <a:ext cx="12191975" cy="856802"/>
          </a:xfrm>
          <a:prstGeom prst="rect">
            <a:avLst/>
          </a:prstGeom>
        </p:spPr>
      </p:pic>
      <p:sp>
        <p:nvSpPr>
          <p:cNvPr id="8" name="Szövegdoboz 7">
            <a:extLst>
              <a:ext uri="{FF2B5EF4-FFF2-40B4-BE49-F238E27FC236}">
                <a16:creationId xmlns:a16="http://schemas.microsoft.com/office/drawing/2014/main" id="{4D4E674C-9355-F84B-9E27-F0A414F5D357}"/>
              </a:ext>
            </a:extLst>
          </p:cNvPr>
          <p:cNvSpPr txBox="1"/>
          <p:nvPr/>
        </p:nvSpPr>
        <p:spPr>
          <a:xfrm>
            <a:off x="271808" y="649003"/>
            <a:ext cx="11816114" cy="600164"/>
          </a:xfrm>
          <a:prstGeom prst="rect">
            <a:avLst/>
          </a:prstGeom>
          <a:noFill/>
        </p:spPr>
        <p:txBody>
          <a:bodyPr wrap="square" rtlCol="0">
            <a:spAutoFit/>
          </a:bodyPr>
          <a:lstStyle/>
          <a:p>
            <a:r>
              <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3. </a:t>
            </a:r>
            <a:r>
              <a:rPr lang="hu-HU" sz="33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Modification</a:t>
            </a:r>
            <a:r>
              <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 of </a:t>
            </a:r>
            <a:r>
              <a:rPr lang="hu-HU" sz="33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the</a:t>
            </a:r>
            <a:r>
              <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 </a:t>
            </a:r>
            <a:r>
              <a:rPr lang="hu-HU" sz="33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former</a:t>
            </a:r>
            <a:r>
              <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 </a:t>
            </a:r>
            <a:r>
              <a:rPr lang="hu-HU" sz="33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regulation</a:t>
            </a:r>
            <a:r>
              <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 (Act CLXXXIX of 2011)</a:t>
            </a:r>
          </a:p>
        </p:txBody>
      </p:sp>
      <p:cxnSp>
        <p:nvCxnSpPr>
          <p:cNvPr id="9" name="Egyenes összekötő 8">
            <a:extLst>
              <a:ext uri="{FF2B5EF4-FFF2-40B4-BE49-F238E27FC236}">
                <a16:creationId xmlns:a16="http://schemas.microsoft.com/office/drawing/2014/main" id="{C018CBAF-89F6-014D-B782-2DD393A9FFB9}"/>
              </a:ext>
            </a:extLst>
          </p:cNvPr>
          <p:cNvCxnSpPr>
            <a:cxnSpLocks/>
          </p:cNvCxnSpPr>
          <p:nvPr/>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2" name="Szövegdoboz 1"/>
          <p:cNvSpPr txBox="1"/>
          <p:nvPr/>
        </p:nvSpPr>
        <p:spPr>
          <a:xfrm>
            <a:off x="553623" y="1586257"/>
            <a:ext cx="7134967" cy="2369880"/>
          </a:xfrm>
          <a:prstGeom prst="rect">
            <a:avLst/>
          </a:prstGeom>
          <a:noFill/>
        </p:spPr>
        <p:txBody>
          <a:bodyPr wrap="none" rtlCol="0">
            <a:spAutoFit/>
          </a:bodyPr>
          <a:lstStyle/>
          <a:p>
            <a:pPr marL="285750" indent="-285750">
              <a:buFont typeface="Arial" panose="020B0604020202020204" pitchFamily="34" charset="0"/>
              <a:buChar char="•"/>
            </a:pPr>
            <a:r>
              <a:rPr lang="hu-HU" sz="2800" b="1" dirty="0">
                <a:latin typeface="Garamond" panose="02020404030301010803" pitchFamily="18" charset="0"/>
              </a:rPr>
              <a:t>Reform of </a:t>
            </a:r>
            <a:r>
              <a:rPr lang="hu-HU" sz="2800" b="1" dirty="0" err="1">
                <a:latin typeface="Garamond" panose="02020404030301010803" pitchFamily="18" charset="0"/>
              </a:rPr>
              <a:t>the</a:t>
            </a:r>
            <a:r>
              <a:rPr lang="hu-HU" sz="2800" b="1" dirty="0">
                <a:latin typeface="Garamond" panose="02020404030301010803" pitchFamily="18" charset="0"/>
              </a:rPr>
              <a:t> local </a:t>
            </a:r>
            <a:r>
              <a:rPr lang="hu-HU" sz="2800" b="1" dirty="0" err="1">
                <a:latin typeface="Garamond" panose="02020404030301010803" pitchFamily="18" charset="0"/>
              </a:rPr>
              <a:t>self-government</a:t>
            </a:r>
            <a:r>
              <a:rPr lang="hu-HU" sz="2800" b="1" dirty="0">
                <a:latin typeface="Garamond" panose="02020404030301010803" pitchFamily="18" charset="0"/>
              </a:rPr>
              <a:t> </a:t>
            </a:r>
            <a:r>
              <a:rPr lang="hu-HU" sz="2800" b="1" dirty="0" err="1">
                <a:latin typeface="Garamond" panose="02020404030301010803" pitchFamily="18" charset="0"/>
              </a:rPr>
              <a:t>system</a:t>
            </a:r>
            <a:endParaRPr lang="hu-HU" sz="2800" b="1" dirty="0">
              <a:latin typeface="Garamond" panose="02020404030301010803" pitchFamily="18" charset="0"/>
            </a:endParaRPr>
          </a:p>
          <a:p>
            <a:pPr marL="742950" lvl="1" indent="-285750">
              <a:buFont typeface="Arial" panose="020B0604020202020204" pitchFamily="34" charset="0"/>
              <a:buChar char="•"/>
            </a:pPr>
            <a:r>
              <a:rPr lang="hu-HU" sz="2400" dirty="0">
                <a:latin typeface="Garamond" panose="02020404030301010803" pitchFamily="18" charset="0"/>
              </a:rPr>
              <a:t>Cost-</a:t>
            </a:r>
            <a:r>
              <a:rPr lang="hu-HU" sz="2400" dirty="0" err="1">
                <a:latin typeface="Garamond" panose="02020404030301010803" pitchFamily="18" charset="0"/>
              </a:rPr>
              <a:t>effectiveness</a:t>
            </a:r>
            <a:endParaRPr lang="hu-HU" sz="2400" dirty="0">
              <a:latin typeface="Garamond" panose="02020404030301010803" pitchFamily="18" charset="0"/>
            </a:endParaRPr>
          </a:p>
          <a:p>
            <a:pPr marL="742950" lvl="1" indent="-285750">
              <a:buFont typeface="Arial" panose="020B0604020202020204" pitchFamily="34" charset="0"/>
              <a:buChar char="•"/>
            </a:pPr>
            <a:r>
              <a:rPr lang="hu-HU" sz="2400" dirty="0">
                <a:latin typeface="Garamond" panose="02020404030301010803" pitchFamily="18" charset="0"/>
              </a:rPr>
              <a:t>S</a:t>
            </a:r>
            <a:r>
              <a:rPr lang="en-US" sz="2400" dirty="0" err="1">
                <a:latin typeface="Garamond" panose="02020404030301010803" pitchFamily="18" charset="0"/>
              </a:rPr>
              <a:t>trong</a:t>
            </a:r>
            <a:r>
              <a:rPr lang="en-US" sz="2400" dirty="0">
                <a:latin typeface="Garamond" panose="02020404030301010803" pitchFamily="18" charset="0"/>
              </a:rPr>
              <a:t> basic level of </a:t>
            </a:r>
            <a:r>
              <a:rPr lang="hu-HU" sz="2400" dirty="0" err="1" smtClean="0">
                <a:latin typeface="Garamond" panose="02020404030301010803" pitchFamily="18" charset="0"/>
              </a:rPr>
              <a:t>state</a:t>
            </a:r>
            <a:r>
              <a:rPr lang="hu-HU" sz="2400" dirty="0" smtClean="0">
                <a:latin typeface="Garamond" panose="02020404030301010803" pitchFamily="18" charset="0"/>
              </a:rPr>
              <a:t> </a:t>
            </a:r>
            <a:r>
              <a:rPr lang="hu-HU" sz="2400" dirty="0" err="1">
                <a:latin typeface="Garamond" panose="02020404030301010803" pitchFamily="18" charset="0"/>
              </a:rPr>
              <a:t>administration</a:t>
            </a:r>
            <a:endParaRPr lang="hu-HU" sz="2400" dirty="0">
              <a:latin typeface="Garamond" panose="02020404030301010803" pitchFamily="18" charset="0"/>
            </a:endParaRPr>
          </a:p>
          <a:p>
            <a:pPr marL="742950" lvl="1" indent="-285750">
              <a:buFont typeface="Arial" panose="020B0604020202020204" pitchFamily="34" charset="0"/>
              <a:buChar char="•"/>
            </a:pPr>
            <a:r>
              <a:rPr lang="hu-HU" sz="2400" dirty="0" err="1">
                <a:latin typeface="Garamond" panose="02020404030301010803" pitchFamily="18" charset="0"/>
              </a:rPr>
              <a:t>Centralisation</a:t>
            </a:r>
            <a:r>
              <a:rPr lang="hu-HU" sz="2400" dirty="0">
                <a:latin typeface="Garamond" panose="02020404030301010803" pitchFamily="18" charset="0"/>
              </a:rPr>
              <a:t> of </a:t>
            </a:r>
            <a:r>
              <a:rPr lang="hu-HU" sz="2400" dirty="0" err="1">
                <a:latin typeface="Garamond" panose="02020404030301010803" pitchFamily="18" charset="0"/>
              </a:rPr>
              <a:t>public</a:t>
            </a:r>
            <a:r>
              <a:rPr lang="hu-HU" sz="2400" dirty="0">
                <a:latin typeface="Garamond" panose="02020404030301010803" pitchFamily="18" charset="0"/>
              </a:rPr>
              <a:t> </a:t>
            </a:r>
            <a:r>
              <a:rPr lang="hu-HU" sz="2400" dirty="0" err="1">
                <a:latin typeface="Garamond" panose="02020404030301010803" pitchFamily="18" charset="0"/>
              </a:rPr>
              <a:t>services</a:t>
            </a:r>
            <a:endParaRPr lang="hu-HU" sz="2400" dirty="0">
              <a:latin typeface="Garamond" panose="02020404030301010803" pitchFamily="18" charset="0"/>
            </a:endParaRPr>
          </a:p>
          <a:p>
            <a:pPr marL="742950" lvl="1" indent="-285750">
              <a:buFont typeface="Arial" panose="020B0604020202020204" pitchFamily="34" charset="0"/>
              <a:buChar char="•"/>
            </a:pPr>
            <a:r>
              <a:rPr lang="hu-HU" sz="2400" dirty="0" err="1">
                <a:latin typeface="Garamond" panose="02020404030301010803" pitchFamily="18" charset="0"/>
              </a:rPr>
              <a:t>Legality</a:t>
            </a:r>
            <a:r>
              <a:rPr lang="hu-HU" sz="2400" dirty="0">
                <a:latin typeface="Garamond" panose="02020404030301010803" pitchFamily="18" charset="0"/>
              </a:rPr>
              <a:t> </a:t>
            </a:r>
            <a:r>
              <a:rPr lang="hu-HU" sz="2400" dirty="0" err="1">
                <a:latin typeface="Garamond" panose="02020404030301010803" pitchFamily="18" charset="0"/>
              </a:rPr>
              <a:t>supervision</a:t>
            </a:r>
            <a:endParaRPr lang="hu-HU" sz="2400" dirty="0">
              <a:latin typeface="Garamond" panose="02020404030301010803" pitchFamily="18" charset="0"/>
            </a:endParaRPr>
          </a:p>
          <a:p>
            <a:pPr marL="742950" lvl="1" indent="-285750">
              <a:buFont typeface="Arial" panose="020B0604020202020204" pitchFamily="34" charset="0"/>
              <a:buChar char="•"/>
            </a:pPr>
            <a:endParaRPr lang="hu-HU" sz="2400" dirty="0">
              <a:latin typeface="Garamond" panose="02020404030301010803" pitchFamily="18" charset="0"/>
            </a:endParaRPr>
          </a:p>
        </p:txBody>
      </p:sp>
      <p:pic>
        <p:nvPicPr>
          <p:cNvPr id="14" name="Picture 4" descr="KÃ©ptalÃ¡lat a kÃ¶vetkezÅre: âautonomy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411" y="3939377"/>
            <a:ext cx="4800533"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sepel.info/wp-content/uploads/parlament200810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76438" y="2565759"/>
            <a:ext cx="3338102"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819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F5DA149-4CF2-CB42-A590-9885C0D4083B}"/>
              </a:ext>
            </a:extLst>
          </p:cNvPr>
          <p:cNvPicPr>
            <a:picLocks noChangeAspect="1"/>
          </p:cNvPicPr>
          <p:nvPr/>
        </p:nvPicPr>
        <p:blipFill>
          <a:blip r:embed="rId3"/>
          <a:srcRect/>
          <a:stretch/>
        </p:blipFill>
        <p:spPr>
          <a:xfrm>
            <a:off x="12" y="5995880"/>
            <a:ext cx="12191975" cy="856802"/>
          </a:xfrm>
          <a:prstGeom prst="rect">
            <a:avLst/>
          </a:prstGeom>
        </p:spPr>
      </p:pic>
      <p:sp>
        <p:nvSpPr>
          <p:cNvPr id="8" name="Szövegdoboz 7">
            <a:extLst>
              <a:ext uri="{FF2B5EF4-FFF2-40B4-BE49-F238E27FC236}">
                <a16:creationId xmlns:a16="http://schemas.microsoft.com/office/drawing/2014/main" id="{4D4E674C-9355-F84B-9E27-F0A414F5D357}"/>
              </a:ext>
            </a:extLst>
          </p:cNvPr>
          <p:cNvSpPr txBox="1"/>
          <p:nvPr/>
        </p:nvSpPr>
        <p:spPr>
          <a:xfrm>
            <a:off x="838200" y="649003"/>
            <a:ext cx="11249722" cy="600164"/>
          </a:xfrm>
          <a:prstGeom prst="rect">
            <a:avLst/>
          </a:prstGeom>
          <a:noFill/>
        </p:spPr>
        <p:txBody>
          <a:bodyPr wrap="square" rtlCol="0">
            <a:spAutoFit/>
          </a:bodyPr>
          <a:lstStyle/>
          <a:p>
            <a:r>
              <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4/1. T</a:t>
            </a:r>
            <a:r>
              <a:rPr lang="en-US"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he establishment of district offices</a:t>
            </a:r>
            <a:endPar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endParaRPr>
          </a:p>
        </p:txBody>
      </p:sp>
      <p:cxnSp>
        <p:nvCxnSpPr>
          <p:cNvPr id="9" name="Egyenes összekötő 8">
            <a:extLst>
              <a:ext uri="{FF2B5EF4-FFF2-40B4-BE49-F238E27FC236}">
                <a16:creationId xmlns:a16="http://schemas.microsoft.com/office/drawing/2014/main" id="{C018CBAF-89F6-014D-B782-2DD393A9FFB9}"/>
              </a:ext>
            </a:extLst>
          </p:cNvPr>
          <p:cNvCxnSpPr>
            <a:cxnSpLocks/>
          </p:cNvCxnSpPr>
          <p:nvPr/>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2" name="Szövegdoboz 1"/>
          <p:cNvSpPr txBox="1"/>
          <p:nvPr/>
        </p:nvSpPr>
        <p:spPr>
          <a:xfrm>
            <a:off x="932765" y="1831584"/>
            <a:ext cx="7823745" cy="3539430"/>
          </a:xfrm>
          <a:prstGeom prst="rect">
            <a:avLst/>
          </a:prstGeom>
          <a:noFill/>
        </p:spPr>
        <p:txBody>
          <a:bodyPr wrap="none" rtlCol="0">
            <a:spAutoFit/>
          </a:bodyPr>
          <a:lstStyle/>
          <a:p>
            <a:pPr marL="285750" indent="-285750">
              <a:buFont typeface="Arial" panose="020B0604020202020204" pitchFamily="34" charset="0"/>
              <a:buChar char="•"/>
            </a:pPr>
            <a:r>
              <a:rPr lang="hu-HU" sz="2800" b="1" dirty="0">
                <a:latin typeface="Garamond" panose="02020404030301010803" pitchFamily="18" charset="0"/>
              </a:rPr>
              <a:t>Reform of </a:t>
            </a:r>
            <a:r>
              <a:rPr lang="hu-HU" sz="2800" b="1" dirty="0" err="1">
                <a:latin typeface="Garamond" panose="02020404030301010803" pitchFamily="18" charset="0"/>
              </a:rPr>
              <a:t>the</a:t>
            </a:r>
            <a:r>
              <a:rPr lang="hu-HU" sz="2800" b="1" dirty="0">
                <a:latin typeface="Garamond" panose="02020404030301010803" pitchFamily="18" charset="0"/>
              </a:rPr>
              <a:t> </a:t>
            </a:r>
            <a:r>
              <a:rPr lang="hu-HU" sz="2800" b="1" dirty="0" err="1" smtClean="0">
                <a:latin typeface="Garamond" panose="02020404030301010803" pitchFamily="18" charset="0"/>
              </a:rPr>
              <a:t>territorial</a:t>
            </a:r>
            <a:r>
              <a:rPr lang="hu-HU" sz="2800" b="1" dirty="0" smtClean="0">
                <a:latin typeface="Garamond" panose="02020404030301010803" pitchFamily="18" charset="0"/>
              </a:rPr>
              <a:t> </a:t>
            </a:r>
            <a:r>
              <a:rPr lang="hu-HU" sz="2800" b="1" dirty="0" err="1">
                <a:latin typeface="Garamond" panose="02020404030301010803" pitchFamily="18" charset="0"/>
              </a:rPr>
              <a:t>public</a:t>
            </a:r>
            <a:r>
              <a:rPr lang="hu-HU" sz="2800" b="1" dirty="0">
                <a:latin typeface="Garamond" panose="02020404030301010803" pitchFamily="18" charset="0"/>
              </a:rPr>
              <a:t> </a:t>
            </a:r>
            <a:r>
              <a:rPr lang="hu-HU" sz="2800" b="1" dirty="0" err="1">
                <a:latin typeface="Garamond" panose="02020404030301010803" pitchFamily="18" charset="0"/>
              </a:rPr>
              <a:t>administration</a:t>
            </a:r>
            <a:endParaRPr lang="hu-HU" sz="2800" b="1" dirty="0">
              <a:latin typeface="Garamond" panose="02020404030301010803" pitchFamily="18" charset="0"/>
            </a:endParaRPr>
          </a:p>
          <a:p>
            <a:pPr marL="742950" lvl="1" indent="-285750">
              <a:buFont typeface="Arial" panose="020B0604020202020204" pitchFamily="34" charset="0"/>
              <a:buChar char="•"/>
            </a:pPr>
            <a:r>
              <a:rPr lang="hu-HU" sz="2400" dirty="0" err="1">
                <a:latin typeface="Garamond" panose="02020404030301010803" pitchFamily="18" charset="0"/>
              </a:rPr>
              <a:t>External</a:t>
            </a:r>
            <a:r>
              <a:rPr lang="hu-HU" sz="2400" dirty="0">
                <a:latin typeface="Garamond" panose="02020404030301010803" pitchFamily="18" charset="0"/>
              </a:rPr>
              <a:t> </a:t>
            </a:r>
            <a:r>
              <a:rPr lang="hu-HU" sz="2400" dirty="0" err="1">
                <a:latin typeface="Garamond" panose="02020404030301010803" pitchFamily="18" charset="0"/>
              </a:rPr>
              <a:t>integration</a:t>
            </a:r>
            <a:r>
              <a:rPr lang="hu-HU" sz="2400" dirty="0">
                <a:latin typeface="Garamond" panose="02020404030301010803" pitchFamily="18" charset="0"/>
              </a:rPr>
              <a:t> (2011): C and M </a:t>
            </a:r>
            <a:r>
              <a:rPr lang="hu-HU" sz="2400" dirty="0" err="1">
                <a:latin typeface="Garamond" panose="02020404030301010803" pitchFamily="18" charset="0"/>
              </a:rPr>
              <a:t>government</a:t>
            </a:r>
            <a:r>
              <a:rPr lang="hu-HU" sz="2400" dirty="0">
                <a:latin typeface="Garamond" panose="02020404030301010803" pitchFamily="18" charset="0"/>
              </a:rPr>
              <a:t> </a:t>
            </a:r>
            <a:r>
              <a:rPr lang="hu-HU" sz="2400" dirty="0" err="1">
                <a:latin typeface="Garamond" panose="02020404030301010803" pitchFamily="18" charset="0"/>
              </a:rPr>
              <a:t>offices</a:t>
            </a:r>
            <a:endParaRPr lang="hu-HU" sz="2400" dirty="0">
              <a:latin typeface="Garamond" panose="02020404030301010803" pitchFamily="18" charset="0"/>
            </a:endParaRPr>
          </a:p>
          <a:p>
            <a:pPr marL="742950" lvl="1" indent="-285750">
              <a:buFont typeface="Arial" panose="020B0604020202020204" pitchFamily="34" charset="0"/>
              <a:buChar char="•"/>
            </a:pPr>
            <a:r>
              <a:rPr lang="hu-HU" sz="2400" dirty="0">
                <a:latin typeface="Garamond" panose="02020404030301010803" pitchFamily="18" charset="0"/>
              </a:rPr>
              <a:t>S</a:t>
            </a:r>
            <a:r>
              <a:rPr lang="en-US" sz="2400" dirty="0" err="1">
                <a:latin typeface="Garamond" panose="02020404030301010803" pitchFamily="18" charset="0"/>
              </a:rPr>
              <a:t>trong</a:t>
            </a:r>
            <a:r>
              <a:rPr lang="en-US" sz="2400" dirty="0">
                <a:latin typeface="Garamond" panose="02020404030301010803" pitchFamily="18" charset="0"/>
              </a:rPr>
              <a:t> basic level of </a:t>
            </a:r>
            <a:r>
              <a:rPr lang="hu-HU" sz="2400" dirty="0" err="1">
                <a:latin typeface="Garamond" panose="02020404030301010803" pitchFamily="18" charset="0"/>
              </a:rPr>
              <a:t>public</a:t>
            </a:r>
            <a:r>
              <a:rPr lang="hu-HU" sz="2400" dirty="0">
                <a:latin typeface="Garamond" panose="02020404030301010803" pitchFamily="18" charset="0"/>
              </a:rPr>
              <a:t> </a:t>
            </a:r>
            <a:r>
              <a:rPr lang="hu-HU" sz="2400" dirty="0" err="1">
                <a:latin typeface="Garamond" panose="02020404030301010803" pitchFamily="18" charset="0"/>
              </a:rPr>
              <a:t>administration</a:t>
            </a:r>
            <a:r>
              <a:rPr lang="hu-HU" sz="2400" dirty="0">
                <a:latin typeface="Garamond" panose="02020404030301010803" pitchFamily="18" charset="0"/>
              </a:rPr>
              <a:t>: </a:t>
            </a:r>
            <a:r>
              <a:rPr lang="hu-HU" sz="2400" dirty="0" err="1">
                <a:latin typeface="Garamond" panose="02020404030301010803" pitchFamily="18" charset="0"/>
              </a:rPr>
              <a:t>district</a:t>
            </a:r>
            <a:r>
              <a:rPr lang="hu-HU" sz="2400" dirty="0">
                <a:latin typeface="Garamond" panose="02020404030301010803" pitchFamily="18" charset="0"/>
              </a:rPr>
              <a:t> </a:t>
            </a:r>
            <a:r>
              <a:rPr lang="hu-HU" sz="2400" dirty="0" err="1">
                <a:latin typeface="Garamond" panose="02020404030301010803" pitchFamily="18" charset="0"/>
              </a:rPr>
              <a:t>offices</a:t>
            </a:r>
            <a:endParaRPr lang="hu-HU" sz="2400" dirty="0">
              <a:latin typeface="Garamond" panose="02020404030301010803" pitchFamily="18" charset="0"/>
            </a:endParaRPr>
          </a:p>
          <a:p>
            <a:pPr marL="742950" lvl="1" indent="-285750">
              <a:buFont typeface="Arial" panose="020B0604020202020204" pitchFamily="34" charset="0"/>
              <a:buChar char="•"/>
            </a:pPr>
            <a:r>
              <a:rPr lang="hu-HU" sz="2400" dirty="0" err="1">
                <a:latin typeface="Garamond" panose="02020404030301010803" pitchFamily="18" charset="0"/>
              </a:rPr>
              <a:t>Internal</a:t>
            </a:r>
            <a:r>
              <a:rPr lang="hu-HU" sz="2400" dirty="0">
                <a:latin typeface="Garamond" panose="02020404030301010803" pitchFamily="18" charset="0"/>
              </a:rPr>
              <a:t> </a:t>
            </a:r>
            <a:r>
              <a:rPr lang="hu-HU" sz="2400" dirty="0" err="1">
                <a:latin typeface="Garamond" panose="02020404030301010803" pitchFamily="18" charset="0"/>
              </a:rPr>
              <a:t>integration</a:t>
            </a:r>
            <a:r>
              <a:rPr lang="hu-HU" sz="2400" dirty="0">
                <a:latin typeface="Garamond" panose="02020404030301010803" pitchFamily="18" charset="0"/>
              </a:rPr>
              <a:t> (2015)</a:t>
            </a:r>
          </a:p>
          <a:p>
            <a:pPr marL="742950" lvl="1" indent="-285750">
              <a:buFont typeface="Arial" panose="020B0604020202020204" pitchFamily="34" charset="0"/>
              <a:buChar char="•"/>
            </a:pPr>
            <a:endParaRPr lang="hu-HU" sz="2400" dirty="0">
              <a:latin typeface="Garamond" panose="02020404030301010803" pitchFamily="18" charset="0"/>
            </a:endParaRPr>
          </a:p>
          <a:p>
            <a:pPr marL="285750" indent="-285750">
              <a:buFont typeface="Arial" panose="020B0604020202020204" pitchFamily="34" charset="0"/>
              <a:buChar char="•"/>
            </a:pPr>
            <a:r>
              <a:rPr lang="hu-HU" sz="2800" b="1" dirty="0" err="1">
                <a:latin typeface="Garamond" panose="02020404030301010803" pitchFamily="18" charset="0"/>
              </a:rPr>
              <a:t>Strengthening</a:t>
            </a:r>
            <a:r>
              <a:rPr lang="hu-HU" sz="2800" b="1" dirty="0">
                <a:latin typeface="Garamond" panose="02020404030301010803" pitchFamily="18" charset="0"/>
              </a:rPr>
              <a:t> of </a:t>
            </a:r>
            <a:r>
              <a:rPr lang="hu-HU" sz="2800" b="1" dirty="0" err="1">
                <a:latin typeface="Garamond" panose="02020404030301010803" pitchFamily="18" charset="0"/>
              </a:rPr>
              <a:t>district</a:t>
            </a:r>
            <a:r>
              <a:rPr lang="hu-HU" sz="2800" b="1" dirty="0">
                <a:latin typeface="Garamond" panose="02020404030301010803" pitchFamily="18" charset="0"/>
              </a:rPr>
              <a:t> </a:t>
            </a:r>
            <a:r>
              <a:rPr lang="hu-HU" sz="2800" b="1" dirty="0" err="1">
                <a:latin typeface="Garamond" panose="02020404030301010803" pitchFamily="18" charset="0"/>
              </a:rPr>
              <a:t>offices</a:t>
            </a:r>
            <a:endParaRPr lang="hu-HU" sz="2800" b="1" dirty="0">
              <a:latin typeface="Garamond" panose="02020404030301010803" pitchFamily="18" charset="0"/>
            </a:endParaRPr>
          </a:p>
          <a:p>
            <a:pPr marL="742950" lvl="1" indent="-285750">
              <a:buFont typeface="Arial" panose="020B0604020202020204" pitchFamily="34" charset="0"/>
              <a:buChar char="•"/>
            </a:pPr>
            <a:r>
              <a:rPr lang="hu-HU" sz="2400" dirty="0" err="1">
                <a:latin typeface="Garamond" panose="02020404030301010803" pitchFamily="18" charset="0"/>
              </a:rPr>
              <a:t>Migration</a:t>
            </a:r>
            <a:r>
              <a:rPr lang="hu-HU" sz="2400" dirty="0">
                <a:latin typeface="Garamond" panose="02020404030301010803" pitchFamily="18" charset="0"/>
              </a:rPr>
              <a:t> of </a:t>
            </a:r>
            <a:r>
              <a:rPr lang="hu-HU" sz="2400" dirty="0" err="1">
                <a:latin typeface="Garamond" panose="02020404030301010803" pitchFamily="18" charset="0"/>
              </a:rPr>
              <a:t>competences</a:t>
            </a:r>
            <a:r>
              <a:rPr lang="hu-HU" sz="2400" dirty="0">
                <a:latin typeface="Garamond" panose="02020404030301010803" pitchFamily="18" charset="0"/>
              </a:rPr>
              <a:t> (LSG → DO)</a:t>
            </a:r>
          </a:p>
          <a:p>
            <a:pPr marL="742950" lvl="1" indent="-285750">
              <a:buFont typeface="Arial" panose="020B0604020202020204" pitchFamily="34" charset="0"/>
              <a:buChar char="•"/>
            </a:pPr>
            <a:r>
              <a:rPr lang="hu-HU" sz="2400" dirty="0">
                <a:latin typeface="Garamond" panose="02020404030301010803" pitchFamily="18" charset="0"/>
              </a:rPr>
              <a:t>E</a:t>
            </a:r>
            <a:r>
              <a:rPr lang="en-US" sz="2400" dirty="0" err="1">
                <a:latin typeface="Garamond" panose="02020404030301010803" pitchFamily="18" charset="0"/>
              </a:rPr>
              <a:t>ntry</a:t>
            </a:r>
            <a:r>
              <a:rPr lang="en-US" sz="2400" dirty="0">
                <a:latin typeface="Garamond" panose="02020404030301010803" pitchFamily="18" charset="0"/>
              </a:rPr>
              <a:t> into force of procedural codes</a:t>
            </a:r>
            <a:r>
              <a:rPr lang="hu-HU" sz="2400" dirty="0">
                <a:latin typeface="Garamond" panose="02020404030301010803" pitchFamily="18" charset="0"/>
              </a:rPr>
              <a:t> (DO → GO)</a:t>
            </a:r>
          </a:p>
          <a:p>
            <a:pPr marL="742950" lvl="1" indent="-285750">
              <a:buFont typeface="Arial" panose="020B0604020202020204" pitchFamily="34" charset="0"/>
              <a:buChar char="•"/>
            </a:pPr>
            <a:endParaRPr lang="hu-HU" sz="2400" dirty="0">
              <a:latin typeface="Garamond" panose="02020404030301010803" pitchFamily="18" charset="0"/>
            </a:endParaRPr>
          </a:p>
        </p:txBody>
      </p:sp>
      <p:pic>
        <p:nvPicPr>
          <p:cNvPr id="10" name="Picture 2" descr="KÃ©ptalÃ¡lat a kÃ¶vetkezÅre: âjÃ¡rÃ¡si hivatal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3270" y="4034529"/>
            <a:ext cx="1952623" cy="173495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KÃ©ptalÃ¡lat a kÃ¶vetkezÅre: âszlovÃ¡k zÃ¡szlÃ³â"/>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1916" y="1586257"/>
            <a:ext cx="1681309" cy="94713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Egyenes összekötő nyíllal 11"/>
          <p:cNvCxnSpPr/>
          <p:nvPr/>
        </p:nvCxnSpPr>
        <p:spPr>
          <a:xfrm flipH="1">
            <a:off x="10110721" y="2594369"/>
            <a:ext cx="451850" cy="1368152"/>
          </a:xfrm>
          <a:prstGeom prst="straightConnector1">
            <a:avLst/>
          </a:prstGeom>
          <a:ln>
            <a:solidFill>
              <a:schemeClr val="tx1"/>
            </a:solidFill>
            <a:headEnd type="arrow"/>
            <a:tailEnd type="arrow"/>
          </a:ln>
          <a:effectLst>
            <a:glow rad="1016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875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F5DA149-4CF2-CB42-A590-9885C0D4083B}"/>
              </a:ext>
            </a:extLst>
          </p:cNvPr>
          <p:cNvPicPr>
            <a:picLocks noChangeAspect="1"/>
          </p:cNvPicPr>
          <p:nvPr/>
        </p:nvPicPr>
        <p:blipFill>
          <a:blip r:embed="rId3"/>
          <a:srcRect/>
          <a:stretch/>
        </p:blipFill>
        <p:spPr>
          <a:xfrm>
            <a:off x="12" y="5995880"/>
            <a:ext cx="12191975" cy="856802"/>
          </a:xfrm>
          <a:prstGeom prst="rect">
            <a:avLst/>
          </a:prstGeom>
        </p:spPr>
      </p:pic>
      <p:sp>
        <p:nvSpPr>
          <p:cNvPr id="8" name="Szövegdoboz 7">
            <a:extLst>
              <a:ext uri="{FF2B5EF4-FFF2-40B4-BE49-F238E27FC236}">
                <a16:creationId xmlns:a16="http://schemas.microsoft.com/office/drawing/2014/main" id="{4D4E674C-9355-F84B-9E27-F0A414F5D357}"/>
              </a:ext>
            </a:extLst>
          </p:cNvPr>
          <p:cNvSpPr txBox="1"/>
          <p:nvPr/>
        </p:nvSpPr>
        <p:spPr>
          <a:xfrm>
            <a:off x="838200" y="649003"/>
            <a:ext cx="11249722" cy="600164"/>
          </a:xfrm>
          <a:prstGeom prst="rect">
            <a:avLst/>
          </a:prstGeom>
          <a:noFill/>
        </p:spPr>
        <p:txBody>
          <a:bodyPr wrap="square" rtlCol="0">
            <a:spAutoFit/>
          </a:bodyPr>
          <a:lstStyle/>
          <a:p>
            <a:r>
              <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4/2. T</a:t>
            </a:r>
            <a:r>
              <a:rPr lang="en-US"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he system of task financing</a:t>
            </a:r>
            <a:endPar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endParaRPr>
          </a:p>
        </p:txBody>
      </p:sp>
      <p:cxnSp>
        <p:nvCxnSpPr>
          <p:cNvPr id="9" name="Egyenes összekötő 8">
            <a:extLst>
              <a:ext uri="{FF2B5EF4-FFF2-40B4-BE49-F238E27FC236}">
                <a16:creationId xmlns:a16="http://schemas.microsoft.com/office/drawing/2014/main" id="{C018CBAF-89F6-014D-B782-2DD393A9FFB9}"/>
              </a:ext>
            </a:extLst>
          </p:cNvPr>
          <p:cNvCxnSpPr>
            <a:cxnSpLocks/>
          </p:cNvCxnSpPr>
          <p:nvPr/>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4" name="Szövegdoboz 3"/>
          <p:cNvSpPr txBox="1"/>
          <p:nvPr/>
        </p:nvSpPr>
        <p:spPr>
          <a:xfrm>
            <a:off x="747130" y="1661531"/>
            <a:ext cx="7281747" cy="3046988"/>
          </a:xfrm>
          <a:prstGeom prst="rect">
            <a:avLst/>
          </a:prstGeom>
          <a:noFill/>
        </p:spPr>
        <p:txBody>
          <a:bodyPr wrap="square" rtlCol="0">
            <a:spAutoFit/>
          </a:bodyPr>
          <a:lstStyle/>
          <a:p>
            <a:pPr algn="just"/>
            <a:r>
              <a:rPr lang="en-US" sz="2400" b="1" dirty="0">
                <a:latin typeface="Garamond" panose="02020404030301010803" pitchFamily="18" charset="0"/>
              </a:rPr>
              <a:t>The OGY shall grant aid for the statutory tasks to be performed in accordance with the public service level laid down by law</a:t>
            </a:r>
            <a:endParaRPr lang="hu-HU" sz="2400" b="1" dirty="0">
              <a:latin typeface="Garamond" panose="02020404030301010803" pitchFamily="18" charset="0"/>
            </a:endParaRPr>
          </a:p>
          <a:p>
            <a:pPr algn="just"/>
            <a:endParaRPr lang="hu-HU" sz="2400" b="1" dirty="0">
              <a:latin typeface="Garamond" panose="02020404030301010803" pitchFamily="18" charset="0"/>
            </a:endParaRPr>
          </a:p>
          <a:p>
            <a:pPr algn="just"/>
            <a:r>
              <a:rPr lang="hu-HU" sz="2400" b="1" dirty="0" err="1">
                <a:latin typeface="Garamond" panose="02020404030301010803" pitchFamily="18" charset="0"/>
              </a:rPr>
              <a:t>Principles</a:t>
            </a:r>
            <a:endParaRPr lang="hu-HU" sz="2400" b="1" dirty="0">
              <a:latin typeface="Garamond" panose="02020404030301010803" pitchFamily="18" charset="0"/>
            </a:endParaRPr>
          </a:p>
          <a:p>
            <a:pPr marL="342900" indent="-342900">
              <a:buFont typeface="Arial" panose="020B0604020202020204" pitchFamily="34" charset="0"/>
              <a:buChar char="•"/>
            </a:pPr>
            <a:r>
              <a:rPr lang="en-US" sz="2400" dirty="0">
                <a:latin typeface="Garamond" panose="02020404030301010803" pitchFamily="18" charset="0"/>
              </a:rPr>
              <a:t>Thrifty management</a:t>
            </a:r>
            <a:endParaRPr lang="hu-HU" sz="2400" dirty="0">
              <a:latin typeface="Garamond" panose="02020404030301010803" pitchFamily="18" charset="0"/>
            </a:endParaRPr>
          </a:p>
          <a:p>
            <a:pPr marL="342900" indent="-342900">
              <a:buFont typeface="Arial" panose="020B0604020202020204" pitchFamily="34" charset="0"/>
              <a:buChar char="•"/>
            </a:pPr>
            <a:r>
              <a:rPr lang="en-US" sz="2400" dirty="0">
                <a:latin typeface="Garamond" panose="02020404030301010803" pitchFamily="18" charset="0"/>
              </a:rPr>
              <a:t>Expected own </a:t>
            </a:r>
            <a:r>
              <a:rPr lang="hu-HU" sz="2400" dirty="0" err="1">
                <a:latin typeface="Garamond" panose="02020404030301010803" pitchFamily="18" charset="0"/>
              </a:rPr>
              <a:t>income</a:t>
            </a:r>
            <a:endParaRPr lang="hu-HU" sz="2400" dirty="0">
              <a:latin typeface="Garamond" panose="02020404030301010803" pitchFamily="18" charset="0"/>
            </a:endParaRPr>
          </a:p>
          <a:p>
            <a:pPr marL="342900" indent="-342900">
              <a:buFont typeface="Arial" panose="020B0604020202020204" pitchFamily="34" charset="0"/>
              <a:buChar char="•"/>
            </a:pPr>
            <a:r>
              <a:rPr lang="en-US" sz="2400" dirty="0">
                <a:latin typeface="Garamond" panose="02020404030301010803" pitchFamily="18" charset="0"/>
              </a:rPr>
              <a:t>Actual own </a:t>
            </a:r>
            <a:r>
              <a:rPr lang="hu-HU" sz="2400" dirty="0" err="1">
                <a:latin typeface="Garamond" panose="02020404030301010803" pitchFamily="18" charset="0"/>
              </a:rPr>
              <a:t>income</a:t>
            </a:r>
            <a:endParaRPr lang="hu-HU" sz="2400" dirty="0">
              <a:latin typeface="Garamond" panose="02020404030301010803" pitchFamily="18" charset="0"/>
            </a:endParaRPr>
          </a:p>
        </p:txBody>
      </p:sp>
      <p:sp>
        <p:nvSpPr>
          <p:cNvPr id="5" name="Szalagnyíl balra 4"/>
          <p:cNvSpPr/>
          <p:nvPr/>
        </p:nvSpPr>
        <p:spPr>
          <a:xfrm rot="3157368">
            <a:off x="4210515" y="2584378"/>
            <a:ext cx="729476" cy="1360448"/>
          </a:xfrm>
          <a:prstGeom prst="curvedLef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3" name="Ellipszis 12"/>
          <p:cNvSpPr/>
          <p:nvPr/>
        </p:nvSpPr>
        <p:spPr>
          <a:xfrm>
            <a:off x="838200" y="4917688"/>
            <a:ext cx="2635414" cy="890685"/>
          </a:xfrm>
          <a:prstGeom prst="ellipse">
            <a:avLst/>
          </a:prstGeom>
          <a:solidFill>
            <a:srgbClr val="BBB45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err="1">
                <a:solidFill>
                  <a:schemeClr val="tx1"/>
                </a:solidFill>
                <a:latin typeface="Garamond" panose="02020404030301010803" pitchFamily="18" charset="0"/>
              </a:rPr>
              <a:t>Only</a:t>
            </a:r>
            <a:r>
              <a:rPr lang="hu-HU" sz="2000" b="1" dirty="0">
                <a:solidFill>
                  <a:schemeClr val="tx1"/>
                </a:solidFill>
                <a:latin typeface="Garamond" panose="02020404030301010803" pitchFamily="18" charset="0"/>
              </a:rPr>
              <a:t> </a:t>
            </a:r>
            <a:r>
              <a:rPr lang="hu-HU" sz="2000" b="1" dirty="0" err="1">
                <a:solidFill>
                  <a:schemeClr val="tx1"/>
                </a:solidFill>
                <a:latin typeface="Garamond" panose="02020404030301010803" pitchFamily="18" charset="0"/>
              </a:rPr>
              <a:t>for</a:t>
            </a:r>
            <a:r>
              <a:rPr lang="hu-HU" sz="2000" b="1" dirty="0">
                <a:solidFill>
                  <a:schemeClr val="tx1"/>
                </a:solidFill>
                <a:latin typeface="Garamond" panose="02020404030301010803" pitchFamily="18" charset="0"/>
              </a:rPr>
              <a:t> MANDATORY </a:t>
            </a:r>
            <a:r>
              <a:rPr lang="hu-HU" sz="2000" b="1" dirty="0" err="1">
                <a:solidFill>
                  <a:schemeClr val="tx1"/>
                </a:solidFill>
                <a:latin typeface="Garamond" panose="02020404030301010803" pitchFamily="18" charset="0"/>
              </a:rPr>
              <a:t>tasks</a:t>
            </a:r>
            <a:endParaRPr lang="hu-HU" sz="2000" b="1" dirty="0">
              <a:solidFill>
                <a:schemeClr val="tx1"/>
              </a:solidFill>
              <a:latin typeface="Garamond" panose="02020404030301010803" pitchFamily="18" charset="0"/>
            </a:endParaRPr>
          </a:p>
        </p:txBody>
      </p:sp>
      <p:sp>
        <p:nvSpPr>
          <p:cNvPr id="14" name="Ellipszis 13"/>
          <p:cNvSpPr/>
          <p:nvPr/>
        </p:nvSpPr>
        <p:spPr>
          <a:xfrm>
            <a:off x="3697184" y="4917688"/>
            <a:ext cx="3071606" cy="941526"/>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Garamond" panose="02020404030301010803" pitchFamily="18" charset="0"/>
              </a:rPr>
              <a:t>may be given for an OPTIONAL task</a:t>
            </a:r>
            <a:endParaRPr lang="hu-HU" sz="2000" b="1" dirty="0">
              <a:solidFill>
                <a:schemeClr val="tx1"/>
              </a:solidFill>
              <a:latin typeface="Garamond" panose="02020404030301010803" pitchFamily="18" charset="0"/>
            </a:endParaRPr>
          </a:p>
        </p:txBody>
      </p:sp>
      <p:pic>
        <p:nvPicPr>
          <p:cNvPr id="15" name="Picture 2" descr="http://www.futas.net/hungary/Budapest/orszaghaz/parlament/parlament-88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7492" y="2877015"/>
            <a:ext cx="3862374" cy="244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23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F5DA149-4CF2-CB42-A590-9885C0D4083B}"/>
              </a:ext>
            </a:extLst>
          </p:cNvPr>
          <p:cNvPicPr>
            <a:picLocks noChangeAspect="1"/>
          </p:cNvPicPr>
          <p:nvPr/>
        </p:nvPicPr>
        <p:blipFill>
          <a:blip r:embed="rId3"/>
          <a:srcRect/>
          <a:stretch/>
        </p:blipFill>
        <p:spPr>
          <a:xfrm>
            <a:off x="12" y="5995880"/>
            <a:ext cx="12191975" cy="856802"/>
          </a:xfrm>
          <a:prstGeom prst="rect">
            <a:avLst/>
          </a:prstGeom>
        </p:spPr>
      </p:pic>
      <p:sp>
        <p:nvSpPr>
          <p:cNvPr id="8" name="Szövegdoboz 7">
            <a:extLst>
              <a:ext uri="{FF2B5EF4-FFF2-40B4-BE49-F238E27FC236}">
                <a16:creationId xmlns:a16="http://schemas.microsoft.com/office/drawing/2014/main" id="{4D4E674C-9355-F84B-9E27-F0A414F5D357}"/>
              </a:ext>
            </a:extLst>
          </p:cNvPr>
          <p:cNvSpPr txBox="1"/>
          <p:nvPr/>
        </p:nvSpPr>
        <p:spPr>
          <a:xfrm>
            <a:off x="838200" y="649003"/>
            <a:ext cx="11249722" cy="600164"/>
          </a:xfrm>
          <a:prstGeom prst="rect">
            <a:avLst/>
          </a:prstGeom>
          <a:noFill/>
        </p:spPr>
        <p:txBody>
          <a:bodyPr wrap="square" rtlCol="0">
            <a:spAutoFit/>
          </a:bodyPr>
          <a:lstStyle/>
          <a:p>
            <a:r>
              <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4/3. </a:t>
            </a:r>
            <a:r>
              <a:rPr lang="en-US"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a:t>
            </a:r>
            <a:r>
              <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C</a:t>
            </a:r>
            <a:r>
              <a:rPr lang="en-US" sz="33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hange</a:t>
            </a:r>
            <a:r>
              <a:rPr lang="en-US"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 of profile" for </a:t>
            </a:r>
            <a:r>
              <a:rPr lang="hu-HU" sz="33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territorial</a:t>
            </a:r>
            <a:r>
              <a:rPr lang="en-US"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 </a:t>
            </a:r>
            <a:r>
              <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l</a:t>
            </a:r>
            <a:r>
              <a:rPr lang="en-US" sz="33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ocal</a:t>
            </a:r>
            <a:r>
              <a:rPr lang="en-US"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 </a:t>
            </a:r>
            <a:r>
              <a:rPr lang="hu-HU" sz="33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self-governments</a:t>
            </a:r>
            <a:endPar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endParaRPr>
          </a:p>
        </p:txBody>
      </p:sp>
      <p:cxnSp>
        <p:nvCxnSpPr>
          <p:cNvPr id="9" name="Egyenes összekötő 8">
            <a:extLst>
              <a:ext uri="{FF2B5EF4-FFF2-40B4-BE49-F238E27FC236}">
                <a16:creationId xmlns:a16="http://schemas.microsoft.com/office/drawing/2014/main" id="{C018CBAF-89F6-014D-B782-2DD393A9FFB9}"/>
              </a:ext>
            </a:extLst>
          </p:cNvPr>
          <p:cNvCxnSpPr>
            <a:cxnSpLocks/>
          </p:cNvCxnSpPr>
          <p:nvPr/>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pic>
        <p:nvPicPr>
          <p:cNvPr id="13" name="Picture 2" descr="KÃ©ptalÃ¡lat a kÃ¶vetkezÅre: âsvÃ©d zÃ¡szlÃ³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911" y="1689874"/>
            <a:ext cx="2001323" cy="11247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KÃ©ptalÃ¡lat a kÃ¶vetkezÅre: âfrancia zÃ¡szlÃ³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4034" y="1706337"/>
            <a:ext cx="2001323" cy="11257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KÃ©ptalÃ¡lat a kÃ¶vetkezÅre: âmagyar zÃ¡szlÃ³â"/>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1608" y="1498587"/>
            <a:ext cx="1515511" cy="1136633"/>
          </a:xfrm>
          <a:prstGeom prst="rect">
            <a:avLst/>
          </a:prstGeom>
          <a:noFill/>
          <a:extLst>
            <a:ext uri="{909E8E84-426E-40DD-AFC4-6F175D3DCCD1}">
              <a14:hiddenFill xmlns:a14="http://schemas.microsoft.com/office/drawing/2010/main">
                <a:solidFill>
                  <a:srgbClr val="FFFFFF"/>
                </a:solidFill>
              </a14:hiddenFill>
            </a:ext>
          </a:extLst>
        </p:spPr>
      </p:pic>
      <p:sp>
        <p:nvSpPr>
          <p:cNvPr id="16" name="Szövegdoboz 15"/>
          <p:cNvSpPr txBox="1"/>
          <p:nvPr/>
        </p:nvSpPr>
        <p:spPr>
          <a:xfrm>
            <a:off x="189158" y="2948548"/>
            <a:ext cx="3129255" cy="646331"/>
          </a:xfrm>
          <a:prstGeom prst="rect">
            <a:avLst/>
          </a:prstGeom>
          <a:noFill/>
        </p:spPr>
        <p:txBody>
          <a:bodyPr wrap="none" rtlCol="0">
            <a:spAutoFit/>
          </a:bodyPr>
          <a:lstStyle/>
          <a:p>
            <a:pPr marL="342900" indent="-342900">
              <a:buAutoNum type="arabicPeriod"/>
            </a:pPr>
            <a:r>
              <a:rPr lang="en-US" b="1" dirty="0">
                <a:latin typeface="Garamond" panose="02020404030301010803" pitchFamily="18" charset="0"/>
              </a:rPr>
              <a:t>mergers of municipalities </a:t>
            </a:r>
            <a:endParaRPr lang="hu-HU" b="1" dirty="0">
              <a:latin typeface="Garamond" panose="02020404030301010803" pitchFamily="18" charset="0"/>
            </a:endParaRPr>
          </a:p>
          <a:p>
            <a:pPr marL="342900" indent="-342900">
              <a:buAutoNum type="arabicPeriod"/>
            </a:pPr>
            <a:r>
              <a:rPr lang="en-US" b="1" dirty="0">
                <a:latin typeface="Garamond" panose="02020404030301010803" pitchFamily="18" charset="0"/>
              </a:rPr>
              <a:t>weak territorial level</a:t>
            </a:r>
            <a:endParaRPr lang="hu-HU" b="1" dirty="0">
              <a:latin typeface="Garamond" panose="02020404030301010803" pitchFamily="18" charset="0"/>
            </a:endParaRPr>
          </a:p>
        </p:txBody>
      </p:sp>
      <p:sp>
        <p:nvSpPr>
          <p:cNvPr id="17" name="Szövegdoboz 16"/>
          <p:cNvSpPr txBox="1"/>
          <p:nvPr/>
        </p:nvSpPr>
        <p:spPr>
          <a:xfrm>
            <a:off x="9223699" y="2960946"/>
            <a:ext cx="2864223" cy="923330"/>
          </a:xfrm>
          <a:prstGeom prst="rect">
            <a:avLst/>
          </a:prstGeom>
          <a:noFill/>
        </p:spPr>
        <p:txBody>
          <a:bodyPr wrap="square" rtlCol="0">
            <a:spAutoFit/>
          </a:bodyPr>
          <a:lstStyle/>
          <a:p>
            <a:pPr marL="342900" indent="-342900">
              <a:buAutoNum type="arabicPeriod"/>
            </a:pPr>
            <a:r>
              <a:rPr lang="en-US" b="1" dirty="0">
                <a:latin typeface="Garamond" panose="02020404030301010803" pitchFamily="18" charset="0"/>
              </a:rPr>
              <a:t>fragmented settlement system</a:t>
            </a:r>
            <a:endParaRPr lang="hu-HU" b="1" dirty="0">
              <a:latin typeface="Garamond" panose="02020404030301010803" pitchFamily="18" charset="0"/>
            </a:endParaRPr>
          </a:p>
          <a:p>
            <a:pPr marL="342900" indent="-342900">
              <a:buAutoNum type="arabicPeriod"/>
            </a:pPr>
            <a:r>
              <a:rPr lang="en-US" b="1" dirty="0">
                <a:latin typeface="Garamond" panose="02020404030301010803" pitchFamily="18" charset="0"/>
              </a:rPr>
              <a:t>strong territorial level</a:t>
            </a:r>
            <a:endParaRPr lang="hu-HU" b="1" dirty="0">
              <a:latin typeface="Garamond" panose="02020404030301010803" pitchFamily="18" charset="0"/>
            </a:endParaRPr>
          </a:p>
        </p:txBody>
      </p:sp>
      <p:cxnSp>
        <p:nvCxnSpPr>
          <p:cNvPr id="18" name="Egyenes összekötő nyíllal 17"/>
          <p:cNvCxnSpPr>
            <a:stCxn id="16" idx="3"/>
          </p:cNvCxnSpPr>
          <p:nvPr/>
        </p:nvCxnSpPr>
        <p:spPr>
          <a:xfrm flipV="1">
            <a:off x="3318413" y="2269210"/>
            <a:ext cx="1944847" cy="1002504"/>
          </a:xfrm>
          <a:prstGeom prst="straightConnector1">
            <a:avLst/>
          </a:prstGeom>
          <a:ln>
            <a:solidFill>
              <a:schemeClr val="tx1"/>
            </a:solidFill>
            <a:tailEnd type="arrow"/>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 name="Egyenes összekötő nyíllal 18"/>
          <p:cNvCxnSpPr>
            <a:stCxn id="17" idx="1"/>
          </p:cNvCxnSpPr>
          <p:nvPr/>
        </p:nvCxnSpPr>
        <p:spPr>
          <a:xfrm flipH="1" flipV="1">
            <a:off x="7135467" y="2269210"/>
            <a:ext cx="2088232" cy="1153401"/>
          </a:xfrm>
          <a:prstGeom prst="straightConnector1">
            <a:avLst/>
          </a:prstGeom>
          <a:ln>
            <a:solidFill>
              <a:schemeClr val="tx1"/>
            </a:solidFill>
            <a:tailEnd type="arrow"/>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graphicFrame>
        <p:nvGraphicFramePr>
          <p:cNvPr id="20" name="Diagram 19"/>
          <p:cNvGraphicFramePr/>
          <p:nvPr>
            <p:extLst>
              <p:ext uri="{D42A27DB-BD31-4B8C-83A1-F6EECF244321}">
                <p14:modId xmlns:p14="http://schemas.microsoft.com/office/powerpoint/2010/main" val="2955334120"/>
              </p:ext>
            </p:extLst>
          </p:nvPr>
        </p:nvGraphicFramePr>
        <p:xfrm>
          <a:off x="3017816" y="2660516"/>
          <a:ext cx="6474069" cy="383378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7353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a:extLst>
              <a:ext uri="{FF2B5EF4-FFF2-40B4-BE49-F238E27FC236}">
                <a16:creationId xmlns:a16="http://schemas.microsoft.com/office/drawing/2014/main" id="{AF5DA149-4CF2-CB42-A590-9885C0D4083B}"/>
              </a:ext>
            </a:extLst>
          </p:cNvPr>
          <p:cNvPicPr>
            <a:picLocks noChangeAspect="1"/>
          </p:cNvPicPr>
          <p:nvPr/>
        </p:nvPicPr>
        <p:blipFill>
          <a:blip r:embed="rId3"/>
          <a:srcRect/>
          <a:stretch/>
        </p:blipFill>
        <p:spPr>
          <a:xfrm>
            <a:off x="12" y="5995880"/>
            <a:ext cx="12191975" cy="856802"/>
          </a:xfrm>
          <a:prstGeom prst="rect">
            <a:avLst/>
          </a:prstGeom>
        </p:spPr>
      </p:pic>
      <p:sp>
        <p:nvSpPr>
          <p:cNvPr id="8" name="Szövegdoboz 7">
            <a:extLst>
              <a:ext uri="{FF2B5EF4-FFF2-40B4-BE49-F238E27FC236}">
                <a16:creationId xmlns:a16="http://schemas.microsoft.com/office/drawing/2014/main" id="{4D4E674C-9355-F84B-9E27-F0A414F5D357}"/>
              </a:ext>
            </a:extLst>
          </p:cNvPr>
          <p:cNvSpPr txBox="1"/>
          <p:nvPr/>
        </p:nvSpPr>
        <p:spPr>
          <a:xfrm>
            <a:off x="838200" y="649003"/>
            <a:ext cx="11249722" cy="600164"/>
          </a:xfrm>
          <a:prstGeom prst="rect">
            <a:avLst/>
          </a:prstGeom>
          <a:noFill/>
        </p:spPr>
        <p:txBody>
          <a:bodyPr wrap="square" rtlCol="0">
            <a:spAutoFit/>
          </a:bodyPr>
          <a:lstStyle/>
          <a:p>
            <a:r>
              <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4/4. </a:t>
            </a:r>
            <a:r>
              <a:rPr lang="hu-HU" sz="33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Restrictions</a:t>
            </a:r>
            <a:r>
              <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 </a:t>
            </a:r>
            <a:r>
              <a:rPr lang="hu-HU" sz="33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on</a:t>
            </a:r>
            <a:r>
              <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rPr>
              <a:t> </a:t>
            </a:r>
            <a:r>
              <a:rPr lang="hu-HU" sz="3300" b="1" dirty="0" err="1">
                <a:solidFill>
                  <a:srgbClr val="012851"/>
                </a:solidFill>
                <a:latin typeface="Garamond" panose="02020404030301010803" pitchFamily="18" charset="0"/>
                <a:ea typeface="Open Sans" panose="020B0606030504020204" pitchFamily="34" charset="0"/>
                <a:cs typeface="Open Sans" panose="020B0606030504020204" pitchFamily="34" charset="0"/>
              </a:rPr>
              <a:t>borrowing</a:t>
            </a:r>
            <a:endParaRPr lang="hu-HU" sz="3300" b="1" dirty="0">
              <a:solidFill>
                <a:srgbClr val="012851"/>
              </a:solidFill>
              <a:latin typeface="Garamond" panose="02020404030301010803" pitchFamily="18" charset="0"/>
              <a:ea typeface="Open Sans" panose="020B0606030504020204" pitchFamily="34" charset="0"/>
              <a:cs typeface="Open Sans" panose="020B0606030504020204" pitchFamily="34" charset="0"/>
            </a:endParaRPr>
          </a:p>
        </p:txBody>
      </p:sp>
      <p:cxnSp>
        <p:nvCxnSpPr>
          <p:cNvPr id="9" name="Egyenes összekötő 8">
            <a:extLst>
              <a:ext uri="{FF2B5EF4-FFF2-40B4-BE49-F238E27FC236}">
                <a16:creationId xmlns:a16="http://schemas.microsoft.com/office/drawing/2014/main" id="{C018CBAF-89F6-014D-B782-2DD393A9FFB9}"/>
              </a:ext>
            </a:extLst>
          </p:cNvPr>
          <p:cNvCxnSpPr>
            <a:cxnSpLocks/>
          </p:cNvCxnSpPr>
          <p:nvPr/>
        </p:nvCxnSpPr>
        <p:spPr>
          <a:xfrm>
            <a:off x="838200" y="1274462"/>
            <a:ext cx="10515600" cy="0"/>
          </a:xfrm>
          <a:prstGeom prst="line">
            <a:avLst/>
          </a:prstGeom>
          <a:ln>
            <a:solidFill>
              <a:srgbClr val="012851"/>
            </a:solidFill>
          </a:ln>
        </p:spPr>
        <p:style>
          <a:lnRef idx="1">
            <a:schemeClr val="accent1"/>
          </a:lnRef>
          <a:fillRef idx="0">
            <a:schemeClr val="accent1"/>
          </a:fillRef>
          <a:effectRef idx="0">
            <a:schemeClr val="accent1"/>
          </a:effectRef>
          <a:fontRef idx="minor">
            <a:schemeClr val="tx1"/>
          </a:fontRef>
        </p:style>
      </p:cxnSp>
      <p:sp>
        <p:nvSpPr>
          <p:cNvPr id="4" name="Szövegdoboz 3"/>
          <p:cNvSpPr txBox="1"/>
          <p:nvPr/>
        </p:nvSpPr>
        <p:spPr>
          <a:xfrm>
            <a:off x="838200" y="1689619"/>
            <a:ext cx="8216590" cy="3939540"/>
          </a:xfrm>
          <a:prstGeom prst="rect">
            <a:avLst/>
          </a:prstGeom>
          <a:noFill/>
        </p:spPr>
        <p:txBody>
          <a:bodyPr wrap="square" rtlCol="0">
            <a:spAutoFit/>
          </a:bodyPr>
          <a:lstStyle/>
          <a:p>
            <a:pPr marL="285750" indent="-285750">
              <a:buFont typeface="Arial" panose="020B0604020202020204" pitchFamily="34" charset="0"/>
              <a:buChar char="•"/>
            </a:pPr>
            <a:r>
              <a:rPr lang="hu-HU" sz="2600" b="1" dirty="0" err="1">
                <a:latin typeface="Garamond" panose="02020404030301010803" pitchFamily="18" charset="0"/>
              </a:rPr>
              <a:t>Regulation</a:t>
            </a:r>
            <a:r>
              <a:rPr lang="hu-HU" sz="2600" b="1" dirty="0">
                <a:latin typeface="Garamond" panose="02020404030301010803" pitchFamily="18" charset="0"/>
              </a:rPr>
              <a:t> of </a:t>
            </a:r>
            <a:r>
              <a:rPr lang="hu-HU" sz="2600" b="1" dirty="0" err="1">
                <a:latin typeface="Garamond" panose="02020404030301010803" pitchFamily="18" charset="0"/>
              </a:rPr>
              <a:t>the</a:t>
            </a:r>
            <a:r>
              <a:rPr lang="hu-HU" sz="2600" b="1" dirty="0">
                <a:latin typeface="Garamond" panose="02020404030301010803" pitchFamily="18" charset="0"/>
              </a:rPr>
              <a:t> Basic Law of Hungary</a:t>
            </a:r>
          </a:p>
          <a:p>
            <a:pPr marL="742950" lvl="1" indent="-285750">
              <a:buFont typeface="Arial" panose="020B0604020202020204" pitchFamily="34" charset="0"/>
              <a:buChar char="•"/>
            </a:pPr>
            <a:r>
              <a:rPr lang="en-US" sz="2200" dirty="0">
                <a:latin typeface="Garamond" panose="02020404030301010803" pitchFamily="18" charset="0"/>
              </a:rPr>
              <a:t>The law may make the borrowing or other commitment of a local government, to the extent provided by law, subject to conditions or to the consent of the Government in order to preserve the budgetary balance</a:t>
            </a:r>
            <a:endParaRPr lang="hu-HU" sz="2200" dirty="0">
              <a:latin typeface="Garamond" panose="02020404030301010803" pitchFamily="18" charset="0"/>
            </a:endParaRPr>
          </a:p>
          <a:p>
            <a:pPr marL="742950" lvl="1" indent="-285750">
              <a:buFont typeface="Arial" panose="020B0604020202020204" pitchFamily="34" charset="0"/>
              <a:buChar char="•"/>
            </a:pPr>
            <a:endParaRPr lang="hu-HU" sz="2200" dirty="0">
              <a:latin typeface="Garamond" panose="02020404030301010803" pitchFamily="18" charset="0"/>
            </a:endParaRPr>
          </a:p>
          <a:p>
            <a:pPr marL="285750" indent="-285750">
              <a:buFont typeface="Arial" panose="020B0604020202020204" pitchFamily="34" charset="0"/>
              <a:buChar char="•"/>
            </a:pPr>
            <a:r>
              <a:rPr lang="hu-HU" sz="2600" b="1" dirty="0">
                <a:latin typeface="Garamond" panose="02020404030301010803" pitchFamily="18" charset="0"/>
              </a:rPr>
              <a:t>Act CXCIV of 2011 (</a:t>
            </a:r>
            <a:r>
              <a:rPr lang="hu-HU" sz="2600" b="1" dirty="0" err="1">
                <a:latin typeface="Garamond" panose="02020404030301010803" pitchFamily="18" charset="0"/>
              </a:rPr>
              <a:t>stability</a:t>
            </a:r>
            <a:r>
              <a:rPr lang="hu-HU" sz="2600" b="1" dirty="0">
                <a:latin typeface="Garamond" panose="02020404030301010803" pitchFamily="18" charset="0"/>
              </a:rPr>
              <a:t> </a:t>
            </a:r>
            <a:r>
              <a:rPr lang="hu-HU" sz="2600" b="1" dirty="0" err="1">
                <a:latin typeface="Garamond" panose="02020404030301010803" pitchFamily="18" charset="0"/>
              </a:rPr>
              <a:t>act</a:t>
            </a:r>
            <a:r>
              <a:rPr lang="hu-HU" sz="2600" b="1" dirty="0">
                <a:latin typeface="Garamond" panose="02020404030301010803" pitchFamily="18" charset="0"/>
              </a:rPr>
              <a:t>)</a:t>
            </a:r>
          </a:p>
          <a:p>
            <a:pPr marL="742950" lvl="1" indent="-285750">
              <a:buFont typeface="Arial" panose="020B0604020202020204" pitchFamily="34" charset="0"/>
              <a:buChar char="•"/>
            </a:pPr>
            <a:r>
              <a:rPr lang="en-US" sz="2200" dirty="0">
                <a:latin typeface="Garamond" panose="02020404030301010803" pitchFamily="18" charset="0"/>
              </a:rPr>
              <a:t>As a rule, a debt-creating transaction can only be concluded with the consent of the Government</a:t>
            </a:r>
            <a:endParaRPr lang="hu-HU" sz="2200" dirty="0">
              <a:latin typeface="Garamond" panose="02020404030301010803" pitchFamily="18" charset="0"/>
            </a:endParaRPr>
          </a:p>
          <a:p>
            <a:pPr marL="742950" lvl="1" indent="-285750">
              <a:buFont typeface="Arial" panose="020B0604020202020204" pitchFamily="34" charset="0"/>
              <a:buChar char="•"/>
            </a:pPr>
            <a:r>
              <a:rPr lang="hu-HU" sz="2200" dirty="0">
                <a:latin typeface="Garamond" panose="02020404030301010803" pitchFamily="18" charset="0"/>
              </a:rPr>
              <a:t>T</a:t>
            </a:r>
            <a:r>
              <a:rPr lang="en-US" sz="2200" dirty="0">
                <a:latin typeface="Garamond" panose="02020404030301010803" pitchFamily="18" charset="0"/>
              </a:rPr>
              <a:t>he local government must inform the Government in advance of its intention to borrow</a:t>
            </a:r>
            <a:endParaRPr lang="hu-HU" sz="2200" dirty="0">
              <a:latin typeface="Garamond" panose="02020404030301010803" pitchFamily="18" charset="0"/>
            </a:endParaRPr>
          </a:p>
        </p:txBody>
      </p:sp>
      <p:pic>
        <p:nvPicPr>
          <p:cNvPr id="10" name="Picture 2" descr="http://www.bevezetem.hu/images/1008/hit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9285" y="2913469"/>
            <a:ext cx="2687846" cy="1666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3952"/>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um" ma:contentTypeID="0x0101004D37C38799F37F4385C35487F6F5C280" ma:contentTypeVersion="16" ma:contentTypeDescription="Új dokumentum létrehozása." ma:contentTypeScope="" ma:versionID="6b9ea0844777228878e284178e26d09f">
  <xsd:schema xmlns:xsd="http://www.w3.org/2001/XMLSchema" xmlns:xs="http://www.w3.org/2001/XMLSchema" xmlns:p="http://schemas.microsoft.com/office/2006/metadata/properties" xmlns:ns3="3d6cab24-ed72-49d6-8881-32fb61e7ad66" xmlns:ns4="3064c141-4503-4d16-8df1-e3a5c19e68d7" targetNamespace="http://schemas.microsoft.com/office/2006/metadata/properties" ma:root="true" ma:fieldsID="da9bddc1f5f981c820fd5062eb523c6a" ns3:_="" ns4:_="">
    <xsd:import namespace="3d6cab24-ed72-49d6-8881-32fb61e7ad66"/>
    <xsd:import namespace="3064c141-4503-4d16-8df1-e3a5c19e68d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6cab24-ed72-49d6-8881-32fb61e7ad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064c141-4503-4d16-8df1-e3a5c19e68d7" elementFormDefault="qualified">
    <xsd:import namespace="http://schemas.microsoft.com/office/2006/documentManagement/types"/>
    <xsd:import namespace="http://schemas.microsoft.com/office/infopath/2007/PartnerControls"/>
    <xsd:element name="SharedWithUsers" ma:index="10" nillable="true" ma:displayName="Résztvevők"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Megosztva részletekkel" ma:internalName="SharedWithDetails" ma:readOnly="true">
      <xsd:simpleType>
        <xsd:restriction base="dms:Note">
          <xsd:maxLength value="255"/>
        </xsd:restriction>
      </xsd:simpleType>
    </xsd:element>
    <xsd:element name="SharingHintHash" ma:index="12" nillable="true" ma:displayName="Megosztási tipp kivonat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artalomtípus"/>
        <xsd:element ref="dc:title" minOccurs="0" maxOccurs="1" ma:index="4" ma:displayName="Cím"/>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d6cab24-ed72-49d6-8881-32fb61e7ad66" xsi:nil="true"/>
  </documentManagement>
</p:properties>
</file>

<file path=customXml/itemProps1.xml><?xml version="1.0" encoding="utf-8"?>
<ds:datastoreItem xmlns:ds="http://schemas.openxmlformats.org/officeDocument/2006/customXml" ds:itemID="{06FE8B9F-7D83-4A93-88A0-E8DB366CA6C7}">
  <ds:schemaRefs>
    <ds:schemaRef ds:uri="http://schemas.microsoft.com/sharepoint/v3/contenttype/forms"/>
  </ds:schemaRefs>
</ds:datastoreItem>
</file>

<file path=customXml/itemProps2.xml><?xml version="1.0" encoding="utf-8"?>
<ds:datastoreItem xmlns:ds="http://schemas.openxmlformats.org/officeDocument/2006/customXml" ds:itemID="{9D276913-0C6E-4CD7-8471-D4D9D03103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6cab24-ed72-49d6-8881-32fb61e7ad66"/>
    <ds:schemaRef ds:uri="3064c141-4503-4d16-8df1-e3a5c19e68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516D94-DCCF-4A19-9A75-CA3571C5A73D}">
  <ds:schemaRefs>
    <ds:schemaRef ds:uri="http://schemas.openxmlformats.org/package/2006/metadata/core-properties"/>
    <ds:schemaRef ds:uri="http://purl.org/dc/dcmitype/"/>
    <ds:schemaRef ds:uri="http://www.w3.org/XML/1998/namespace"/>
    <ds:schemaRef ds:uri="http://purl.org/dc/terms/"/>
    <ds:schemaRef ds:uri="http://purl.org/dc/elements/1.1/"/>
    <ds:schemaRef ds:uri="3d6cab24-ed72-49d6-8881-32fb61e7ad66"/>
    <ds:schemaRef ds:uri="http://schemas.microsoft.com/office/2006/documentManagement/types"/>
    <ds:schemaRef ds:uri="http://schemas.microsoft.com/office/infopath/2007/PartnerControls"/>
    <ds:schemaRef ds:uri="3064c141-4503-4d16-8df1-e3a5c19e68d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400</TotalTime>
  <Words>1638</Words>
  <Application>Microsoft Office PowerPoint</Application>
  <PresentationFormat>Szélesvásznú</PresentationFormat>
  <Paragraphs>115</Paragraphs>
  <Slides>11</Slides>
  <Notes>10</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11</vt:i4>
      </vt:variant>
    </vt:vector>
  </HeadingPairs>
  <TitlesOfParts>
    <vt:vector size="18" baseType="lpstr">
      <vt:lpstr>Arial</vt:lpstr>
      <vt:lpstr>Calibri</vt:lpstr>
      <vt:lpstr>Calibri Light</vt:lpstr>
      <vt:lpstr>Garamond</vt:lpstr>
      <vt:lpstr>Open Sans</vt:lpstr>
      <vt:lpstr>Wingdings</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PREZENTÁCIÓ CÍME prezentáció alcíme</dc:title>
  <dc:creator>Microsoft Office User</dc:creator>
  <cp:lastModifiedBy>Dr. Bencsik András</cp:lastModifiedBy>
  <cp:revision>77</cp:revision>
  <dcterms:created xsi:type="dcterms:W3CDTF">2021-07-01T15:39:11Z</dcterms:created>
  <dcterms:modified xsi:type="dcterms:W3CDTF">2024-03-18T10:47:43Z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0x0101004D37C38799F37F4385C35487F6F5C280</vt:lpwstr>
  </property>
</Properties>
</file>