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311" r:id="rId3"/>
    <p:sldId id="312" r:id="rId4"/>
    <p:sldId id="316" r:id="rId5"/>
    <p:sldId id="319" r:id="rId6"/>
    <p:sldId id="321" r:id="rId7"/>
    <p:sldId id="322" r:id="rId8"/>
    <p:sldId id="323" r:id="rId9"/>
    <p:sldId id="324" r:id="rId10"/>
    <p:sldId id="26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 varScale="1">
        <p:scale>
          <a:sx n="65" d="100"/>
          <a:sy n="65" d="100"/>
        </p:scale>
        <p:origin x="6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24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46D9D-9780-4688-BF30-1ED3BAF2499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DFC21BB-34AB-4DA0-B390-361C684DC0E8}">
      <dgm:prSet phldrT="[Szöveg]"/>
      <dgm:spPr/>
      <dgm:t>
        <a:bodyPr/>
        <a:lstStyle/>
        <a:p>
          <a:r>
            <a:rPr lang="hu-HU" dirty="0" smtClean="0"/>
            <a:t>Normatív aktus</a:t>
          </a:r>
          <a:endParaRPr lang="hu-HU" dirty="0"/>
        </a:p>
      </dgm:t>
    </dgm:pt>
    <dgm:pt modelId="{E39B871D-5014-4405-9A6C-BEFD152E9F7A}" type="parTrans" cxnId="{E4E64B45-2B04-4ADB-A002-B3DD1E9D573B}">
      <dgm:prSet/>
      <dgm:spPr/>
    </dgm:pt>
    <dgm:pt modelId="{C5459537-8475-4D63-8C69-151FC11F7FCD}" type="sibTrans" cxnId="{E4E64B45-2B04-4ADB-A002-B3DD1E9D573B}">
      <dgm:prSet/>
      <dgm:spPr/>
    </dgm:pt>
    <dgm:pt modelId="{1B024C8E-2E1C-42C3-8F60-22AB59CB8034}">
      <dgm:prSet phldrT="[Szöveg]"/>
      <dgm:spPr/>
      <dgm:t>
        <a:bodyPr/>
        <a:lstStyle/>
        <a:p>
          <a:r>
            <a:rPr lang="hu-HU" dirty="0" smtClean="0"/>
            <a:t>Egyedi aktus</a:t>
          </a:r>
          <a:endParaRPr lang="hu-HU" dirty="0"/>
        </a:p>
      </dgm:t>
    </dgm:pt>
    <dgm:pt modelId="{2645CB07-2558-4C77-A259-DB5BB681EC7C}" type="parTrans" cxnId="{A104B067-5A81-4B7A-AE4B-3AC62D6D99F6}">
      <dgm:prSet/>
      <dgm:spPr/>
    </dgm:pt>
    <dgm:pt modelId="{0DC8BB6E-882E-4394-9AE0-8C7F2BBD46F7}" type="sibTrans" cxnId="{A104B067-5A81-4B7A-AE4B-3AC62D6D99F6}">
      <dgm:prSet/>
      <dgm:spPr/>
    </dgm:pt>
    <dgm:pt modelId="{A94B2292-2AEA-4FF8-ADA1-E028F356E29B}" type="pres">
      <dgm:prSet presAssocID="{25C46D9D-9780-4688-BF30-1ED3BAF2499B}" presName="compositeShape" presStyleCnt="0">
        <dgm:presLayoutVars>
          <dgm:chMax val="7"/>
          <dgm:dir/>
          <dgm:resizeHandles val="exact"/>
        </dgm:presLayoutVars>
      </dgm:prSet>
      <dgm:spPr/>
    </dgm:pt>
    <dgm:pt modelId="{7B81B835-D73F-48B4-AE97-70E8AB6486C4}" type="pres">
      <dgm:prSet presAssocID="{EDFC21BB-34AB-4DA0-B390-361C684DC0E8}" presName="circ1" presStyleLbl="vennNode1" presStyleIdx="0" presStyleCnt="2"/>
      <dgm:spPr/>
      <dgm:t>
        <a:bodyPr/>
        <a:lstStyle/>
        <a:p>
          <a:endParaRPr lang="hu-HU"/>
        </a:p>
      </dgm:t>
    </dgm:pt>
    <dgm:pt modelId="{24F346DD-E454-42D0-87FA-A91592C2DAFE}" type="pres">
      <dgm:prSet presAssocID="{EDFC21BB-34AB-4DA0-B390-361C684DC0E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033203-EEC9-4659-B39B-B4F5583F206E}" type="pres">
      <dgm:prSet presAssocID="{1B024C8E-2E1C-42C3-8F60-22AB59CB8034}" presName="circ2" presStyleLbl="vennNode1" presStyleIdx="1" presStyleCnt="2"/>
      <dgm:spPr/>
      <dgm:t>
        <a:bodyPr/>
        <a:lstStyle/>
        <a:p>
          <a:endParaRPr lang="hu-HU"/>
        </a:p>
      </dgm:t>
    </dgm:pt>
    <dgm:pt modelId="{C3D4B0CA-CA3F-48B9-80BF-BD5BCA09D64F}" type="pres">
      <dgm:prSet presAssocID="{1B024C8E-2E1C-42C3-8F60-22AB59CB80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4E64B45-2B04-4ADB-A002-B3DD1E9D573B}" srcId="{25C46D9D-9780-4688-BF30-1ED3BAF2499B}" destId="{EDFC21BB-34AB-4DA0-B390-361C684DC0E8}" srcOrd="0" destOrd="0" parTransId="{E39B871D-5014-4405-9A6C-BEFD152E9F7A}" sibTransId="{C5459537-8475-4D63-8C69-151FC11F7FCD}"/>
    <dgm:cxn modelId="{B23F12F8-9C50-4DA7-8A84-62461A6CB914}" type="presOf" srcId="{EDFC21BB-34AB-4DA0-B390-361C684DC0E8}" destId="{7B81B835-D73F-48B4-AE97-70E8AB6486C4}" srcOrd="0" destOrd="0" presId="urn:microsoft.com/office/officeart/2005/8/layout/venn1"/>
    <dgm:cxn modelId="{C894D41E-CDDC-41A3-8238-96AA313DECBD}" type="presOf" srcId="{1B024C8E-2E1C-42C3-8F60-22AB59CB8034}" destId="{C3D4B0CA-CA3F-48B9-80BF-BD5BCA09D64F}" srcOrd="1" destOrd="0" presId="urn:microsoft.com/office/officeart/2005/8/layout/venn1"/>
    <dgm:cxn modelId="{15DDDFDE-74E7-456C-9D2B-C5FDEBF4C272}" type="presOf" srcId="{EDFC21BB-34AB-4DA0-B390-361C684DC0E8}" destId="{24F346DD-E454-42D0-87FA-A91592C2DAFE}" srcOrd="1" destOrd="0" presId="urn:microsoft.com/office/officeart/2005/8/layout/venn1"/>
    <dgm:cxn modelId="{A104B067-5A81-4B7A-AE4B-3AC62D6D99F6}" srcId="{25C46D9D-9780-4688-BF30-1ED3BAF2499B}" destId="{1B024C8E-2E1C-42C3-8F60-22AB59CB8034}" srcOrd="1" destOrd="0" parTransId="{2645CB07-2558-4C77-A259-DB5BB681EC7C}" sibTransId="{0DC8BB6E-882E-4394-9AE0-8C7F2BBD46F7}"/>
    <dgm:cxn modelId="{A8BD7951-3DEC-4EDD-A24A-68308B3F1400}" type="presOf" srcId="{1B024C8E-2E1C-42C3-8F60-22AB59CB8034}" destId="{7D033203-EEC9-4659-B39B-B4F5583F206E}" srcOrd="0" destOrd="0" presId="urn:microsoft.com/office/officeart/2005/8/layout/venn1"/>
    <dgm:cxn modelId="{8AC5C7B0-CE76-4421-9369-F5069F7F2CC1}" type="presOf" srcId="{25C46D9D-9780-4688-BF30-1ED3BAF2499B}" destId="{A94B2292-2AEA-4FF8-ADA1-E028F356E29B}" srcOrd="0" destOrd="0" presId="urn:microsoft.com/office/officeart/2005/8/layout/venn1"/>
    <dgm:cxn modelId="{92F4C75C-A9CE-4622-820A-0A24F842631A}" type="presParOf" srcId="{A94B2292-2AEA-4FF8-ADA1-E028F356E29B}" destId="{7B81B835-D73F-48B4-AE97-70E8AB6486C4}" srcOrd="0" destOrd="0" presId="urn:microsoft.com/office/officeart/2005/8/layout/venn1"/>
    <dgm:cxn modelId="{899D607A-E5A5-4B78-93F4-8543AC3A102D}" type="presParOf" srcId="{A94B2292-2AEA-4FF8-ADA1-E028F356E29B}" destId="{24F346DD-E454-42D0-87FA-A91592C2DAFE}" srcOrd="1" destOrd="0" presId="urn:microsoft.com/office/officeart/2005/8/layout/venn1"/>
    <dgm:cxn modelId="{E6D549A6-D864-4ACE-A94C-A0C2929CB9BB}" type="presParOf" srcId="{A94B2292-2AEA-4FF8-ADA1-E028F356E29B}" destId="{7D033203-EEC9-4659-B39B-B4F5583F206E}" srcOrd="2" destOrd="0" presId="urn:microsoft.com/office/officeart/2005/8/layout/venn1"/>
    <dgm:cxn modelId="{26A7CFE4-C739-482A-AD2D-12A5ADD3BEAB}" type="presParOf" srcId="{A94B2292-2AEA-4FF8-ADA1-E028F356E29B}" destId="{C3D4B0CA-CA3F-48B9-80BF-BD5BCA09D64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A5B867-ABC8-488F-AEC8-4D43369C6C4F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20ED33D-4DF4-41A5-9E17-2BE3D2FF6DCC}">
      <dgm:prSet phldrT="[Szöveg]"/>
      <dgm:spPr/>
      <dgm:t>
        <a:bodyPr/>
        <a:lstStyle/>
        <a:p>
          <a:r>
            <a:rPr lang="hu-HU" dirty="0" smtClean="0"/>
            <a:t>PSZÁF </a:t>
          </a:r>
          <a:r>
            <a:rPr lang="hu-HU" dirty="0" err="1" smtClean="0"/>
            <a:t>makroprudenciális</a:t>
          </a:r>
          <a:r>
            <a:rPr lang="hu-HU" dirty="0" smtClean="0"/>
            <a:t> határozat</a:t>
          </a:r>
          <a:endParaRPr lang="hu-HU" dirty="0"/>
        </a:p>
      </dgm:t>
    </dgm:pt>
    <dgm:pt modelId="{AC81C1C0-C960-4C1A-9969-8D254239CCC0}" type="parTrans" cxnId="{02DF30E1-32B2-4D45-98FE-6939C55B0EFA}">
      <dgm:prSet/>
      <dgm:spPr/>
      <dgm:t>
        <a:bodyPr/>
        <a:lstStyle/>
        <a:p>
          <a:endParaRPr lang="hu-HU"/>
        </a:p>
      </dgm:t>
    </dgm:pt>
    <dgm:pt modelId="{D0A21E0F-F496-4CB9-9345-0925675C7159}" type="sibTrans" cxnId="{02DF30E1-32B2-4D45-98FE-6939C55B0EFA}">
      <dgm:prSet/>
      <dgm:spPr/>
      <dgm:t>
        <a:bodyPr/>
        <a:lstStyle/>
        <a:p>
          <a:endParaRPr lang="hu-HU"/>
        </a:p>
      </dgm:t>
    </dgm:pt>
    <dgm:pt modelId="{037EB953-DDB9-44B8-98F3-7F6799097832}">
      <dgm:prSet phldrT="[Szöveg]"/>
      <dgm:spPr/>
      <dgm:t>
        <a:bodyPr/>
        <a:lstStyle/>
        <a:p>
          <a:r>
            <a:rPr lang="hu-HU" dirty="0" smtClean="0"/>
            <a:t>PSZÁF/MNB rendelet</a:t>
          </a:r>
          <a:endParaRPr lang="hu-HU" dirty="0"/>
        </a:p>
      </dgm:t>
    </dgm:pt>
    <dgm:pt modelId="{43BD53A5-4FB7-4092-82F9-610EC2C396F1}" type="parTrans" cxnId="{20EBCAC1-F27E-42D7-8A4A-1590D0E1F6D4}">
      <dgm:prSet/>
      <dgm:spPr/>
      <dgm:t>
        <a:bodyPr/>
        <a:lstStyle/>
        <a:p>
          <a:endParaRPr lang="hu-HU"/>
        </a:p>
      </dgm:t>
    </dgm:pt>
    <dgm:pt modelId="{F5443D55-74E8-4A50-837A-98F9E599BD3F}" type="sibTrans" cxnId="{20EBCAC1-F27E-42D7-8A4A-1590D0E1F6D4}">
      <dgm:prSet/>
      <dgm:spPr/>
      <dgm:t>
        <a:bodyPr/>
        <a:lstStyle/>
        <a:p>
          <a:endParaRPr lang="hu-HU"/>
        </a:p>
      </dgm:t>
    </dgm:pt>
    <dgm:pt modelId="{1434672A-99C6-4249-AC55-4904CC354B96}" type="pres">
      <dgm:prSet presAssocID="{FCA5B867-ABC8-488F-AEC8-4D43369C6C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E8EE6E4-9242-4FFD-8567-A27705709757}" type="pres">
      <dgm:prSet presAssocID="{520ED33D-4DF4-41A5-9E17-2BE3D2FF6DC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8350B0-CD29-4ADB-8432-13B7467A933F}" type="pres">
      <dgm:prSet presAssocID="{037EB953-DDB9-44B8-98F3-7F679909783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F5EA14A-B204-48F4-AE1C-F35F9554ACDF}" type="presOf" srcId="{037EB953-DDB9-44B8-98F3-7F6799097832}" destId="{5F8350B0-CD29-4ADB-8432-13B7467A933F}" srcOrd="0" destOrd="0" presId="urn:microsoft.com/office/officeart/2005/8/layout/arrow1"/>
    <dgm:cxn modelId="{C964CDBB-1121-4F2A-BD7E-51BFD8A63E18}" type="presOf" srcId="{FCA5B867-ABC8-488F-AEC8-4D43369C6C4F}" destId="{1434672A-99C6-4249-AC55-4904CC354B96}" srcOrd="0" destOrd="0" presId="urn:microsoft.com/office/officeart/2005/8/layout/arrow1"/>
    <dgm:cxn modelId="{02DF30E1-32B2-4D45-98FE-6939C55B0EFA}" srcId="{FCA5B867-ABC8-488F-AEC8-4D43369C6C4F}" destId="{520ED33D-4DF4-41A5-9E17-2BE3D2FF6DCC}" srcOrd="0" destOrd="0" parTransId="{AC81C1C0-C960-4C1A-9969-8D254239CCC0}" sibTransId="{D0A21E0F-F496-4CB9-9345-0925675C7159}"/>
    <dgm:cxn modelId="{20EBCAC1-F27E-42D7-8A4A-1590D0E1F6D4}" srcId="{FCA5B867-ABC8-488F-AEC8-4D43369C6C4F}" destId="{037EB953-DDB9-44B8-98F3-7F6799097832}" srcOrd="1" destOrd="0" parTransId="{43BD53A5-4FB7-4092-82F9-610EC2C396F1}" sibTransId="{F5443D55-74E8-4A50-837A-98F9E599BD3F}"/>
    <dgm:cxn modelId="{1F5AD14F-212B-4C52-89FD-6E8E0A1CA097}" type="presOf" srcId="{520ED33D-4DF4-41A5-9E17-2BE3D2FF6DCC}" destId="{4E8EE6E4-9242-4FFD-8567-A27705709757}" srcOrd="0" destOrd="0" presId="urn:microsoft.com/office/officeart/2005/8/layout/arrow1"/>
    <dgm:cxn modelId="{3B8899EE-B045-4CF4-9CF0-D6E230C801D3}" type="presParOf" srcId="{1434672A-99C6-4249-AC55-4904CC354B96}" destId="{4E8EE6E4-9242-4FFD-8567-A27705709757}" srcOrd="0" destOrd="0" presId="urn:microsoft.com/office/officeart/2005/8/layout/arrow1"/>
    <dgm:cxn modelId="{E0E7535D-C697-4CCD-B52C-4E645DFFF014}" type="presParOf" srcId="{1434672A-99C6-4249-AC55-4904CC354B96}" destId="{5F8350B0-CD29-4ADB-8432-13B7467A933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AE6A1E-823D-4142-9F19-E4B48AC2287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6D9C10E-BBC0-47AF-971B-021819450A94}">
      <dgm:prSet phldrT="[Szöveg]"/>
      <dgm:spPr/>
      <dgm:t>
        <a:bodyPr/>
        <a:lstStyle/>
        <a:p>
          <a:r>
            <a:rPr lang="hu-HU" dirty="0" smtClean="0"/>
            <a:t>Ügyféli jogállás és ügyféli jogok visszaszorulása</a:t>
          </a:r>
          <a:endParaRPr lang="hu-HU" dirty="0"/>
        </a:p>
      </dgm:t>
    </dgm:pt>
    <dgm:pt modelId="{CB2C0EB0-3314-4046-A7FC-D9A238F47E40}" type="parTrans" cxnId="{293702CE-A3DF-4F4C-BB02-E4CA37925385}">
      <dgm:prSet/>
      <dgm:spPr/>
      <dgm:t>
        <a:bodyPr/>
        <a:lstStyle/>
        <a:p>
          <a:endParaRPr lang="hu-HU"/>
        </a:p>
      </dgm:t>
    </dgm:pt>
    <dgm:pt modelId="{22BB0108-9A85-4ADF-A08F-0AA122C73320}" type="sibTrans" cxnId="{293702CE-A3DF-4F4C-BB02-E4CA37925385}">
      <dgm:prSet/>
      <dgm:spPr/>
      <dgm:t>
        <a:bodyPr/>
        <a:lstStyle/>
        <a:p>
          <a:endParaRPr lang="hu-HU"/>
        </a:p>
      </dgm:t>
    </dgm:pt>
    <dgm:pt modelId="{0DBBA081-7A2B-4EB3-B9C6-B88E3124AA5D}">
      <dgm:prSet phldrT="[Szöveg]"/>
      <dgm:spPr/>
      <dgm:t>
        <a:bodyPr/>
        <a:lstStyle/>
        <a:p>
          <a:r>
            <a:rPr lang="hu-HU" dirty="0" smtClean="0"/>
            <a:t>Hivatalosan ismert, köztudomású tények előretörése</a:t>
          </a:r>
          <a:endParaRPr lang="hu-HU" dirty="0"/>
        </a:p>
      </dgm:t>
    </dgm:pt>
    <dgm:pt modelId="{39AD4B42-6EBB-48C5-AC9E-A89AC9B7C179}" type="parTrans" cxnId="{73D0C864-8B17-46ED-A327-A05152A86574}">
      <dgm:prSet/>
      <dgm:spPr/>
      <dgm:t>
        <a:bodyPr/>
        <a:lstStyle/>
        <a:p>
          <a:endParaRPr lang="hu-HU"/>
        </a:p>
      </dgm:t>
    </dgm:pt>
    <dgm:pt modelId="{DE89F0C8-2F07-469A-BAAD-5EE67DCFC144}" type="sibTrans" cxnId="{73D0C864-8B17-46ED-A327-A05152A86574}">
      <dgm:prSet/>
      <dgm:spPr/>
      <dgm:t>
        <a:bodyPr/>
        <a:lstStyle/>
        <a:p>
          <a:endParaRPr lang="hu-HU"/>
        </a:p>
      </dgm:t>
    </dgm:pt>
    <dgm:pt modelId="{FA90242B-3A87-42A1-B03A-604DFEC61FC7}">
      <dgm:prSet phldrT="[Szöveg]"/>
      <dgm:spPr/>
      <dgm:t>
        <a:bodyPr/>
        <a:lstStyle/>
        <a:p>
          <a:r>
            <a:rPr lang="hu-HU" dirty="0" smtClean="0"/>
            <a:t>A döntés bevezető részének tartalmi elemei</a:t>
          </a:r>
          <a:endParaRPr lang="hu-HU" dirty="0"/>
        </a:p>
      </dgm:t>
    </dgm:pt>
    <dgm:pt modelId="{1ADB04C0-9A3E-4D35-9B7A-11B3C3DB7957}" type="parTrans" cxnId="{2C0D501B-3DB7-4A34-B8D1-C1EB27EC82F4}">
      <dgm:prSet/>
      <dgm:spPr/>
      <dgm:t>
        <a:bodyPr/>
        <a:lstStyle/>
        <a:p>
          <a:endParaRPr lang="hu-HU"/>
        </a:p>
      </dgm:t>
    </dgm:pt>
    <dgm:pt modelId="{B63C632C-40AF-4871-A0FE-29FDFD16064A}" type="sibTrans" cxnId="{2C0D501B-3DB7-4A34-B8D1-C1EB27EC82F4}">
      <dgm:prSet/>
      <dgm:spPr/>
      <dgm:t>
        <a:bodyPr/>
        <a:lstStyle/>
        <a:p>
          <a:endParaRPr lang="hu-HU"/>
        </a:p>
      </dgm:t>
    </dgm:pt>
    <dgm:pt modelId="{AA2DD2FD-3363-4548-B3E4-9A83385611A9}">
      <dgm:prSet phldrT="[Szöveg]"/>
      <dgm:spPr/>
      <dgm:t>
        <a:bodyPr/>
        <a:lstStyle/>
        <a:p>
          <a:r>
            <a:rPr lang="hu-HU" dirty="0" smtClean="0"/>
            <a:t>Azonnali végrehajthatóság</a:t>
          </a:r>
          <a:endParaRPr lang="hu-HU" dirty="0"/>
        </a:p>
      </dgm:t>
    </dgm:pt>
    <dgm:pt modelId="{574586FA-F283-42BD-B581-2E54EAE7148B}" type="parTrans" cxnId="{6408EB25-699E-4736-8318-DDBE4509E7CB}">
      <dgm:prSet/>
      <dgm:spPr/>
      <dgm:t>
        <a:bodyPr/>
        <a:lstStyle/>
        <a:p>
          <a:endParaRPr lang="hu-HU"/>
        </a:p>
      </dgm:t>
    </dgm:pt>
    <dgm:pt modelId="{C1438C04-D0B0-468F-AF70-48B8689BAB87}" type="sibTrans" cxnId="{6408EB25-699E-4736-8318-DDBE4509E7CB}">
      <dgm:prSet/>
      <dgm:spPr/>
      <dgm:t>
        <a:bodyPr/>
        <a:lstStyle/>
        <a:p>
          <a:endParaRPr lang="hu-HU"/>
        </a:p>
      </dgm:t>
    </dgm:pt>
    <dgm:pt modelId="{93B2D81E-373F-4686-922C-88B4198DEA3A}">
      <dgm:prSet phldrT="[Szöveg]"/>
      <dgm:spPr/>
      <dgm:t>
        <a:bodyPr/>
        <a:lstStyle/>
        <a:p>
          <a:r>
            <a:rPr lang="hu-HU" dirty="0" smtClean="0"/>
            <a:t>Döntés közlése</a:t>
          </a:r>
          <a:endParaRPr lang="hu-HU" dirty="0"/>
        </a:p>
      </dgm:t>
    </dgm:pt>
    <dgm:pt modelId="{F3CBF9F9-7FE7-4CC1-984E-7FFFAE1F7EF5}" type="parTrans" cxnId="{14BF0701-16F4-4098-B623-126C416CA968}">
      <dgm:prSet/>
      <dgm:spPr/>
      <dgm:t>
        <a:bodyPr/>
        <a:lstStyle/>
        <a:p>
          <a:endParaRPr lang="hu-HU"/>
        </a:p>
      </dgm:t>
    </dgm:pt>
    <dgm:pt modelId="{D0CD3A13-0533-47B8-A0BB-929317725B8B}" type="sibTrans" cxnId="{14BF0701-16F4-4098-B623-126C416CA968}">
      <dgm:prSet/>
      <dgm:spPr/>
      <dgm:t>
        <a:bodyPr/>
        <a:lstStyle/>
        <a:p>
          <a:endParaRPr lang="hu-HU"/>
        </a:p>
      </dgm:t>
    </dgm:pt>
    <dgm:pt modelId="{336B9FE4-B0A6-45B8-9328-E2A90688176F}" type="pres">
      <dgm:prSet presAssocID="{22AE6A1E-823D-4142-9F19-E4B48AC228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609EDE5-827D-4D11-A611-56BC7D0E401D}" type="pres">
      <dgm:prSet presAssocID="{86D9C10E-BBC0-47AF-971B-021819450A9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E17FBA-ECD7-4E92-AAB5-9B6DAFC2C7D6}" type="pres">
      <dgm:prSet presAssocID="{22BB0108-9A85-4ADF-A08F-0AA122C73320}" presName="sibTrans" presStyleCnt="0"/>
      <dgm:spPr/>
    </dgm:pt>
    <dgm:pt modelId="{BFBC9AC2-A6ED-4C30-88A0-A4142D829E9A}" type="pres">
      <dgm:prSet presAssocID="{0DBBA081-7A2B-4EB3-B9C6-B88E3124AA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4AFEF2-F83A-480A-8C1A-F5298C7BDDFE}" type="pres">
      <dgm:prSet presAssocID="{DE89F0C8-2F07-469A-BAAD-5EE67DCFC144}" presName="sibTrans" presStyleCnt="0"/>
      <dgm:spPr/>
    </dgm:pt>
    <dgm:pt modelId="{FAE4DA23-F86D-44C3-A036-1146FFB7EEAB}" type="pres">
      <dgm:prSet presAssocID="{FA90242B-3A87-42A1-B03A-604DFEC61F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768D9C-EA7E-4E77-A9BC-E2AF5AF46676}" type="pres">
      <dgm:prSet presAssocID="{B63C632C-40AF-4871-A0FE-29FDFD16064A}" presName="sibTrans" presStyleCnt="0"/>
      <dgm:spPr/>
    </dgm:pt>
    <dgm:pt modelId="{72879280-5844-4AA1-95D8-24228E688BAC}" type="pres">
      <dgm:prSet presAssocID="{AA2DD2FD-3363-4548-B3E4-9A83385611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AE0BF0-BCB6-4A4E-A6D3-0672C8E6C384}" type="pres">
      <dgm:prSet presAssocID="{C1438C04-D0B0-468F-AF70-48B8689BAB87}" presName="sibTrans" presStyleCnt="0"/>
      <dgm:spPr/>
    </dgm:pt>
    <dgm:pt modelId="{10EAAAC1-8D41-4A97-8E96-0683189B6B5D}" type="pres">
      <dgm:prSet presAssocID="{93B2D81E-373F-4686-922C-88B4198DEA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506BC7F-95D2-4550-8A4D-BEB15DF12E55}" type="presOf" srcId="{22AE6A1E-823D-4142-9F19-E4B48AC22877}" destId="{336B9FE4-B0A6-45B8-9328-E2A90688176F}" srcOrd="0" destOrd="0" presId="urn:microsoft.com/office/officeart/2005/8/layout/default"/>
    <dgm:cxn modelId="{AA7F5A83-3486-4A4E-B4E1-1825A658B3A8}" type="presOf" srcId="{93B2D81E-373F-4686-922C-88B4198DEA3A}" destId="{10EAAAC1-8D41-4A97-8E96-0683189B6B5D}" srcOrd="0" destOrd="0" presId="urn:microsoft.com/office/officeart/2005/8/layout/default"/>
    <dgm:cxn modelId="{6408EB25-699E-4736-8318-DDBE4509E7CB}" srcId="{22AE6A1E-823D-4142-9F19-E4B48AC22877}" destId="{AA2DD2FD-3363-4548-B3E4-9A83385611A9}" srcOrd="3" destOrd="0" parTransId="{574586FA-F283-42BD-B581-2E54EAE7148B}" sibTransId="{C1438C04-D0B0-468F-AF70-48B8689BAB87}"/>
    <dgm:cxn modelId="{293702CE-A3DF-4F4C-BB02-E4CA37925385}" srcId="{22AE6A1E-823D-4142-9F19-E4B48AC22877}" destId="{86D9C10E-BBC0-47AF-971B-021819450A94}" srcOrd="0" destOrd="0" parTransId="{CB2C0EB0-3314-4046-A7FC-D9A238F47E40}" sibTransId="{22BB0108-9A85-4ADF-A08F-0AA122C73320}"/>
    <dgm:cxn modelId="{2B9C8639-4855-417F-B59D-6DBAF94DFA31}" type="presOf" srcId="{AA2DD2FD-3363-4548-B3E4-9A83385611A9}" destId="{72879280-5844-4AA1-95D8-24228E688BAC}" srcOrd="0" destOrd="0" presId="urn:microsoft.com/office/officeart/2005/8/layout/default"/>
    <dgm:cxn modelId="{314FEBE8-330C-4583-8427-E5BD41A10393}" type="presOf" srcId="{0DBBA081-7A2B-4EB3-B9C6-B88E3124AA5D}" destId="{BFBC9AC2-A6ED-4C30-88A0-A4142D829E9A}" srcOrd="0" destOrd="0" presId="urn:microsoft.com/office/officeart/2005/8/layout/default"/>
    <dgm:cxn modelId="{14BF0701-16F4-4098-B623-126C416CA968}" srcId="{22AE6A1E-823D-4142-9F19-E4B48AC22877}" destId="{93B2D81E-373F-4686-922C-88B4198DEA3A}" srcOrd="4" destOrd="0" parTransId="{F3CBF9F9-7FE7-4CC1-984E-7FFFAE1F7EF5}" sibTransId="{D0CD3A13-0533-47B8-A0BB-929317725B8B}"/>
    <dgm:cxn modelId="{5D5D6530-155F-4EDB-87A0-E12CEFB26930}" type="presOf" srcId="{86D9C10E-BBC0-47AF-971B-021819450A94}" destId="{9609EDE5-827D-4D11-A611-56BC7D0E401D}" srcOrd="0" destOrd="0" presId="urn:microsoft.com/office/officeart/2005/8/layout/default"/>
    <dgm:cxn modelId="{2BA60D59-E7F3-4E30-965A-B5C299B8F597}" type="presOf" srcId="{FA90242B-3A87-42A1-B03A-604DFEC61FC7}" destId="{FAE4DA23-F86D-44C3-A036-1146FFB7EEAB}" srcOrd="0" destOrd="0" presId="urn:microsoft.com/office/officeart/2005/8/layout/default"/>
    <dgm:cxn modelId="{2C0D501B-3DB7-4A34-B8D1-C1EB27EC82F4}" srcId="{22AE6A1E-823D-4142-9F19-E4B48AC22877}" destId="{FA90242B-3A87-42A1-B03A-604DFEC61FC7}" srcOrd="2" destOrd="0" parTransId="{1ADB04C0-9A3E-4D35-9B7A-11B3C3DB7957}" sibTransId="{B63C632C-40AF-4871-A0FE-29FDFD16064A}"/>
    <dgm:cxn modelId="{73D0C864-8B17-46ED-A327-A05152A86574}" srcId="{22AE6A1E-823D-4142-9F19-E4B48AC22877}" destId="{0DBBA081-7A2B-4EB3-B9C6-B88E3124AA5D}" srcOrd="1" destOrd="0" parTransId="{39AD4B42-6EBB-48C5-AC9E-A89AC9B7C179}" sibTransId="{DE89F0C8-2F07-469A-BAAD-5EE67DCFC144}"/>
    <dgm:cxn modelId="{FB2E1DAA-EA0D-4E37-BA7D-E26CA2AE072E}" type="presParOf" srcId="{336B9FE4-B0A6-45B8-9328-E2A90688176F}" destId="{9609EDE5-827D-4D11-A611-56BC7D0E401D}" srcOrd="0" destOrd="0" presId="urn:microsoft.com/office/officeart/2005/8/layout/default"/>
    <dgm:cxn modelId="{930CF493-0320-4C79-BC77-A78A15C8E8AF}" type="presParOf" srcId="{336B9FE4-B0A6-45B8-9328-E2A90688176F}" destId="{9EE17FBA-ECD7-4E92-AAB5-9B6DAFC2C7D6}" srcOrd="1" destOrd="0" presId="urn:microsoft.com/office/officeart/2005/8/layout/default"/>
    <dgm:cxn modelId="{5B411203-7CC8-449A-AA01-D2E1C45179D8}" type="presParOf" srcId="{336B9FE4-B0A6-45B8-9328-E2A90688176F}" destId="{BFBC9AC2-A6ED-4C30-88A0-A4142D829E9A}" srcOrd="2" destOrd="0" presId="urn:microsoft.com/office/officeart/2005/8/layout/default"/>
    <dgm:cxn modelId="{C290D2F3-B508-452C-9086-2223ABA60B13}" type="presParOf" srcId="{336B9FE4-B0A6-45B8-9328-E2A90688176F}" destId="{FC4AFEF2-F83A-480A-8C1A-F5298C7BDDFE}" srcOrd="3" destOrd="0" presId="urn:microsoft.com/office/officeart/2005/8/layout/default"/>
    <dgm:cxn modelId="{2E4368F7-E922-466C-9980-23D48E5434CC}" type="presParOf" srcId="{336B9FE4-B0A6-45B8-9328-E2A90688176F}" destId="{FAE4DA23-F86D-44C3-A036-1146FFB7EEAB}" srcOrd="4" destOrd="0" presId="urn:microsoft.com/office/officeart/2005/8/layout/default"/>
    <dgm:cxn modelId="{674A0176-3A37-4177-A1C6-1B4028BC5165}" type="presParOf" srcId="{336B9FE4-B0A6-45B8-9328-E2A90688176F}" destId="{AC768D9C-EA7E-4E77-A9BC-E2AF5AF46676}" srcOrd="5" destOrd="0" presId="urn:microsoft.com/office/officeart/2005/8/layout/default"/>
    <dgm:cxn modelId="{BAAAD675-5C6E-4D96-B661-2B036C04869D}" type="presParOf" srcId="{336B9FE4-B0A6-45B8-9328-E2A90688176F}" destId="{72879280-5844-4AA1-95D8-24228E688BAC}" srcOrd="6" destOrd="0" presId="urn:microsoft.com/office/officeart/2005/8/layout/default"/>
    <dgm:cxn modelId="{36DFABD2-C0CB-4D15-8B74-B890ED0770C4}" type="presParOf" srcId="{336B9FE4-B0A6-45B8-9328-E2A90688176F}" destId="{6AAE0BF0-BCB6-4A4E-A6D3-0672C8E6C384}" srcOrd="7" destOrd="0" presId="urn:microsoft.com/office/officeart/2005/8/layout/default"/>
    <dgm:cxn modelId="{E4613CCA-8123-4E68-A003-99BB0D0536EF}" type="presParOf" srcId="{336B9FE4-B0A6-45B8-9328-E2A90688176F}" destId="{10EAAAC1-8D41-4A97-8E96-0683189B6B5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1B835-D73F-48B4-AE97-70E8AB6486C4}">
      <dsp:nvSpPr>
        <dsp:cNvPr id="0" name=""/>
        <dsp:cNvSpPr/>
      </dsp:nvSpPr>
      <dsp:spPr>
        <a:xfrm>
          <a:off x="242023" y="12310"/>
          <a:ext cx="4501341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300" kern="1200" dirty="0" smtClean="0"/>
            <a:t>Normatív aktus</a:t>
          </a:r>
          <a:endParaRPr lang="hu-HU" sz="5300" kern="1200" dirty="0"/>
        </a:p>
      </dsp:txBody>
      <dsp:txXfrm>
        <a:off x="870589" y="543115"/>
        <a:ext cx="2595368" cy="3439731"/>
      </dsp:txXfrm>
    </dsp:sp>
    <dsp:sp modelId="{7D033203-EEC9-4659-B39B-B4F5583F206E}">
      <dsp:nvSpPr>
        <dsp:cNvPr id="0" name=""/>
        <dsp:cNvSpPr/>
      </dsp:nvSpPr>
      <dsp:spPr>
        <a:xfrm>
          <a:off x="3486234" y="12310"/>
          <a:ext cx="4501341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300" kern="1200" dirty="0" smtClean="0"/>
            <a:t>Egyedi aktus</a:t>
          </a:r>
          <a:endParaRPr lang="hu-HU" sz="5300" kern="1200" dirty="0"/>
        </a:p>
      </dsp:txBody>
      <dsp:txXfrm>
        <a:off x="4763642" y="543115"/>
        <a:ext cx="2595368" cy="3439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EE6E4-9242-4FFD-8567-A27705709757}">
      <dsp:nvSpPr>
        <dsp:cNvPr id="0" name=""/>
        <dsp:cNvSpPr/>
      </dsp:nvSpPr>
      <dsp:spPr>
        <a:xfrm rot="16200000">
          <a:off x="342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PSZÁF </a:t>
          </a:r>
          <a:r>
            <a:rPr lang="hu-HU" sz="2900" kern="1200" dirty="0" err="1" smtClean="0"/>
            <a:t>makroprudenciális</a:t>
          </a:r>
          <a:r>
            <a:rPr lang="hu-HU" sz="2900" kern="1200" dirty="0" smtClean="0"/>
            <a:t> határozat</a:t>
          </a:r>
          <a:endParaRPr lang="hu-HU" sz="2900" kern="1200" dirty="0"/>
        </a:p>
      </dsp:txBody>
      <dsp:txXfrm rot="5400000">
        <a:off x="685976" y="1283506"/>
        <a:ext cx="3232267" cy="1958950"/>
      </dsp:txXfrm>
    </dsp:sp>
    <dsp:sp modelId="{5F8350B0-CD29-4ADB-8432-13B7467A933F}">
      <dsp:nvSpPr>
        <dsp:cNvPr id="0" name=""/>
        <dsp:cNvSpPr/>
      </dsp:nvSpPr>
      <dsp:spPr>
        <a:xfrm rot="5400000">
          <a:off x="4311357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PSZÁF/MNB rendelet</a:t>
          </a:r>
          <a:endParaRPr lang="hu-HU" sz="2900" kern="1200" dirty="0"/>
        </a:p>
      </dsp:txBody>
      <dsp:txXfrm rot="-5400000">
        <a:off x="4311358" y="1283506"/>
        <a:ext cx="3232267" cy="1958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9EDE5-827D-4D11-A611-56BC7D0E401D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Ügyféli jogállás és ügyféli jogok visszaszorulása</a:t>
          </a:r>
          <a:endParaRPr lang="hu-HU" sz="2400" kern="1200" dirty="0"/>
        </a:p>
      </dsp:txBody>
      <dsp:txXfrm>
        <a:off x="0" y="591343"/>
        <a:ext cx="2571749" cy="1543050"/>
      </dsp:txXfrm>
    </dsp:sp>
    <dsp:sp modelId="{BFBC9AC2-A6ED-4C30-88A0-A4142D829E9A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Hivatalosan ismert, köztudomású tények előretörése</a:t>
          </a:r>
          <a:endParaRPr lang="hu-HU" sz="2400" kern="1200" dirty="0"/>
        </a:p>
      </dsp:txBody>
      <dsp:txXfrm>
        <a:off x="2828925" y="591343"/>
        <a:ext cx="2571749" cy="1543050"/>
      </dsp:txXfrm>
    </dsp:sp>
    <dsp:sp modelId="{FAE4DA23-F86D-44C3-A036-1146FFB7EEAB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A döntés bevezető részének tartalmi elemei</a:t>
          </a:r>
          <a:endParaRPr lang="hu-HU" sz="2400" kern="1200" dirty="0"/>
        </a:p>
      </dsp:txBody>
      <dsp:txXfrm>
        <a:off x="5657849" y="591343"/>
        <a:ext cx="2571749" cy="1543050"/>
      </dsp:txXfrm>
    </dsp:sp>
    <dsp:sp modelId="{72879280-5844-4AA1-95D8-24228E688BAC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Azonnali végrehajthatóság</a:t>
          </a:r>
          <a:endParaRPr lang="hu-HU" sz="2400" kern="1200" dirty="0"/>
        </a:p>
      </dsp:txBody>
      <dsp:txXfrm>
        <a:off x="1414462" y="2391569"/>
        <a:ext cx="2571749" cy="1543050"/>
      </dsp:txXfrm>
    </dsp:sp>
    <dsp:sp modelId="{10EAAAC1-8D41-4A97-8E96-0683189B6B5D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Döntés közlése</a:t>
          </a:r>
          <a:endParaRPr lang="hu-HU" sz="2400" kern="1200" dirty="0"/>
        </a:p>
      </dsp:txBody>
      <dsp:txXfrm>
        <a:off x="4243387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284786-CA28-4962-9A92-6D417B2C80DF}" type="datetimeFigureOut">
              <a:rPr lang="hu-HU"/>
              <a:pPr>
                <a:defRPr/>
              </a:pPr>
              <a:t>2022. 06. 10.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904D8B-3729-44C1-9F2E-F077CEC625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805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01AF95-7E86-430F-8DC2-FC7020394F28}" type="datetimeFigureOut">
              <a:rPr lang="hu-HU"/>
              <a:pPr>
                <a:defRPr/>
              </a:pPr>
              <a:t>2022. 06. 10.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4FE9BF-6061-4122-AB91-D24B3B630D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940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174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A3063E-7AA7-4637-8957-DE984DAF8AED}" type="slidenum">
              <a:rPr lang="hu-HU" altLang="hu-HU"/>
              <a:pPr/>
              <a:t>1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31253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2916238" y="215900"/>
            <a:ext cx="5761037" cy="863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 err="1"/>
            </a:lvl1pPr>
          </a:lstStyle>
          <a:p>
            <a:pPr>
              <a:defRPr/>
            </a:pPr>
            <a:r>
              <a:rPr lang="hu-HU"/>
              <a:t>Date: </a:t>
            </a:r>
            <a:fld id="{CEA660D8-6378-4EF1-9D29-8EC104D98972}" type="datetime1">
              <a:rPr lang="en-GB"/>
              <a:pPr>
                <a:defRPr/>
              </a:pPr>
              <a:t>10/06/2022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C693-241C-4E6D-BE35-0CAEC6E044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dirty="0" err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r>
              <a:rPr lang="hu-HU"/>
              <a:t>Dátum: </a:t>
            </a:r>
            <a:fld id="{65CD74B8-C6F8-41B1-9DB9-CD386DE946BD}" type="datetime1">
              <a:rPr lang="en-GB"/>
              <a:pPr>
                <a:defRPr/>
              </a:pPr>
              <a:t>10/06/2022</a:t>
            </a:fld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95445-CABF-4ECF-8B1C-6C6540771B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2916238" y="215900"/>
            <a:ext cx="5761037" cy="863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r>
              <a:rPr lang="hu-HU"/>
              <a:t>Dátum: </a:t>
            </a:r>
            <a:fld id="{51C96240-292B-4429-B008-7E33619A1FB3}" type="datetime1">
              <a:rPr lang="en-GB"/>
              <a:pPr>
                <a:defRPr/>
              </a:pPr>
              <a:t>10/06/2022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F2471-C07B-40F5-9A10-B42232E72B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 err="1"/>
            </a:lvl1pPr>
          </a:lstStyle>
          <a:p>
            <a:pPr>
              <a:defRPr/>
            </a:pPr>
            <a:r>
              <a:rPr lang="hu-HU"/>
              <a:t>Date: </a:t>
            </a:r>
            <a:fld id="{547F2960-8C28-4AA4-8AFA-BDCDBB488FAE}" type="datetime1">
              <a:rPr lang="en-GB"/>
              <a:pPr>
                <a:defRPr/>
              </a:pPr>
              <a:t>10/06/2022</a:t>
            </a:fld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86835-6DE2-4223-8965-72B3194CEF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dirty="0" smtClean="0"/>
            </a:lvl1pPr>
          </a:lstStyle>
          <a:p>
            <a:pPr>
              <a:defRPr/>
            </a:pPr>
            <a:r>
              <a:rPr lang="hu-HU"/>
              <a:t>Dátum: </a:t>
            </a:r>
            <a:fld id="{FB722A73-84A6-45BE-9C59-32E4DE4E8603}" type="datetime1">
              <a:rPr lang="en-GB"/>
              <a:pPr>
                <a:defRPr/>
              </a:pPr>
              <a:t>10/06/2022</a:t>
            </a:fld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64AD-A38A-4A81-B738-FC82C02F34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 userDrawn="1"/>
        </p:nvCxnSpPr>
        <p:spPr>
          <a:xfrm>
            <a:off x="0" y="1214438"/>
            <a:ext cx="91440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6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 err="1"/>
            </a:lvl1pPr>
          </a:lstStyle>
          <a:p>
            <a:pPr>
              <a:defRPr/>
            </a:pPr>
            <a:r>
              <a:rPr lang="hu-HU"/>
              <a:t>Date: </a:t>
            </a:r>
            <a:fld id="{CA591CFA-AF41-4946-9646-0BF25793F25C}" type="datetime1">
              <a:rPr lang="en-GB"/>
              <a:pPr>
                <a:defRPr/>
              </a:pPr>
              <a:t>10/06/2022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B606-9F68-48B9-8D24-882AF63EA2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dirty="0" smtClean="0"/>
            </a:lvl1pPr>
          </a:lstStyle>
          <a:p>
            <a:pPr>
              <a:defRPr/>
            </a:pPr>
            <a:r>
              <a:rPr lang="hu-HU"/>
              <a:t>Dátum: </a:t>
            </a:r>
            <a:fld id="{ED94C0A9-8898-40BB-81D4-CA5BF2FF6B39}" type="datetime1">
              <a:rPr lang="en-GB"/>
              <a:pPr>
                <a:defRPr/>
              </a:pPr>
              <a:t>10/06/2022</a:t>
            </a:fld>
            <a:endParaRPr lang="hu-HU"/>
          </a:p>
        </p:txBody>
      </p:sp>
      <p:sp>
        <p:nvSpPr>
          <p:cNvPr id="8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8185-2633-4836-80EC-3435DBE213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AE15-BE04-470C-B90F-DF38CBD496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  <p:sp>
        <p:nvSpPr>
          <p:cNvPr id="5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dirty="0" smtClean="0"/>
            </a:lvl1pPr>
          </a:lstStyle>
          <a:p>
            <a:pPr>
              <a:defRPr/>
            </a:pPr>
            <a:r>
              <a:rPr lang="hu-HU"/>
              <a:t>Dátum: </a:t>
            </a:r>
            <a:fld id="{6F99A664-77EC-4EAA-9961-F962D639A4C1}" type="datetime1">
              <a:rPr lang="en-GB"/>
              <a:pPr>
                <a:defRPr/>
              </a:pPr>
              <a:t>10/06/2022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dirty="0" smtClean="0"/>
            </a:lvl1pPr>
          </a:lstStyle>
          <a:p>
            <a:pPr>
              <a:defRPr/>
            </a:pPr>
            <a:r>
              <a:rPr lang="hu-HU"/>
              <a:t>Dátum: </a:t>
            </a:r>
            <a:fld id="{427EB5D5-14EE-4978-86DF-2F3814AA8AA0}" type="datetime1">
              <a:rPr lang="en-GB"/>
              <a:pPr>
                <a:defRPr/>
              </a:pPr>
              <a:t>10/06/2022</a:t>
            </a:fld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97B7-7B54-42E9-8E91-ED28F900BE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r>
              <a:rPr lang="hu-HU"/>
              <a:t>Dátum: </a:t>
            </a:r>
            <a:fld id="{8239F67C-5A6F-47CE-A572-632F0017C414}" type="datetime1">
              <a:rPr lang="en-GB"/>
              <a:pPr>
                <a:defRPr/>
              </a:pPr>
              <a:t>10/06/2022</a:t>
            </a:fld>
            <a:endParaRPr lang="hu-HU"/>
          </a:p>
        </p:txBody>
      </p:sp>
      <p:sp>
        <p:nvSpPr>
          <p:cNvPr id="6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3FEC-7465-4E43-A8C7-671960656D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r>
              <a:rPr lang="hu-HU"/>
              <a:t>Dátum: </a:t>
            </a:r>
            <a:fld id="{F76D1F0C-9EE5-4220-AFAE-36EC31E895DC}" type="datetime1">
              <a:rPr lang="en-GB"/>
              <a:pPr>
                <a:defRPr/>
              </a:pPr>
              <a:t>10/06/2022</a:t>
            </a:fld>
            <a:endParaRPr lang="hu-HU"/>
          </a:p>
        </p:txBody>
      </p:sp>
      <p:sp>
        <p:nvSpPr>
          <p:cNvPr id="6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26B7-C7F1-4020-8EF4-7B6F8EB28E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1437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7E0152E4-9F51-4CED-8570-1F5DC76636B3}" type="datetime1">
              <a:rPr lang="en-GB"/>
              <a:pPr>
                <a:defRPr/>
              </a:pPr>
              <a:t>10/06/2022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3" y="6492875"/>
            <a:ext cx="3429000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dirty="0" err="1" smtClean="0">
                <a:solidFill>
                  <a:schemeClr val="bg1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5620F4E4-DE45-4B96-88D9-0D872C46473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1214438"/>
            <a:ext cx="91440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Kép 8" descr="Szechenyi_Istvan_Egyetem_balos_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260350"/>
            <a:ext cx="230663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288" y="3284538"/>
            <a:ext cx="5176837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4213" y="3262313"/>
            <a:ext cx="2016125" cy="46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95288" y="3284538"/>
            <a:ext cx="5176837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4213" y="3262313"/>
            <a:ext cx="2016125" cy="46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16388" name="Alcím 2"/>
          <p:cNvSpPr txBox="1">
            <a:spLocks/>
          </p:cNvSpPr>
          <p:nvPr/>
        </p:nvSpPr>
        <p:spPr bwMode="auto">
          <a:xfrm>
            <a:off x="395288" y="3573462"/>
            <a:ext cx="5400675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u-HU" altLang="hu-H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d</a:t>
            </a:r>
            <a:r>
              <a:rPr lang="hu-HU" altLang="hu-H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r. Kálmán János, egyetemi tanársegéd (SZE DFÁJK KPT)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hu-HU" altLang="hu-H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u-HU" altLang="hu-H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2022. április 28.</a:t>
            </a:r>
            <a:endParaRPr lang="hu-HU" altLang="hu-H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9" name="Cím 1"/>
          <p:cNvSpPr txBox="1">
            <a:spLocks/>
          </p:cNvSpPr>
          <p:nvPr/>
        </p:nvSpPr>
        <p:spPr bwMode="auto">
          <a:xfrm>
            <a:off x="395536" y="1268760"/>
            <a:ext cx="846385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Az általános hatályú határozatok a közigazgatási aktusok rendszerében</a:t>
            </a:r>
          </a:p>
          <a:p>
            <a:pPr eaLnBrk="1" hangingPunct="1"/>
            <a:endParaRPr lang="hu-HU" altLang="hu-HU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hu-HU" altLang="hu-H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Országos </a:t>
            </a:r>
            <a:r>
              <a:rPr lang="hu-HU" altLang="hu-HU" sz="2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Közigazgatástudományi</a:t>
            </a:r>
            <a:r>
              <a:rPr lang="hu-HU" altLang="hu-H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Találkozó, 2022, Kecskemét</a:t>
            </a:r>
            <a:endParaRPr lang="hu-HU" altLang="hu-H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Kép 8" descr="Szechenyi_Istvan_Egyetem_balos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60350"/>
            <a:ext cx="22494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Felütés – járványok kora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578EA6-C22A-44C3-8272-FBFE50BF05B6}" type="slidenum">
              <a:rPr lang="hu-HU" altLang="hu-HU" smtClean="0"/>
              <a:pPr>
                <a:defRPr/>
              </a:pPr>
              <a:t>2</a:t>
            </a:fld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Előadó: dr. Kálmán János</a:t>
            </a:r>
            <a:endParaRPr lang="hu-HU" dirty="0"/>
          </a:p>
        </p:txBody>
      </p:sp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>
          <a:xfrm>
            <a:off x="714375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hu-HU" dirty="0" err="1" smtClean="0"/>
              <a:t>Date</a:t>
            </a:r>
            <a:r>
              <a:rPr lang="hu-HU" dirty="0" smtClean="0"/>
              <a:t>: </a:t>
            </a:r>
            <a:fld id="{547F2960-8C28-4AA4-8AFA-BDCDBB488FAE}" type="datetime1">
              <a:rPr lang="en-GB" smtClean="0"/>
              <a:pPr>
                <a:defRPr/>
              </a:pPr>
              <a:t>10/06/2022</a:t>
            </a:fld>
            <a:endParaRPr lang="hu-HU" dirty="0"/>
          </a:p>
        </p:txBody>
      </p:sp>
      <p:pic>
        <p:nvPicPr>
          <p:cNvPr id="5126" name="Picture 6" descr="Világjárvány: kisvárosnyi áldozat, csaknem tízezer halott egyetlen nap  alatt - Debrecen hírei, debreceni hírek | Debrecen és Hajdú-Bihar megye  hírei - Dehir.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5472608" cy="2736304"/>
          </a:xfrm>
          <a:prstGeom prst="rect">
            <a:avLst/>
          </a:prstGeom>
          <a:noFill/>
        </p:spPr>
      </p:pic>
      <p:pic>
        <p:nvPicPr>
          <p:cNvPr id="5128" name="Picture 8" descr="Vietnam develops an ASF vaccine. What is the context? - Pig Prog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420" y="2637073"/>
            <a:ext cx="4224580" cy="2814727"/>
          </a:xfrm>
          <a:prstGeom prst="rect">
            <a:avLst/>
          </a:prstGeom>
          <a:noFill/>
        </p:spPr>
      </p:pic>
      <p:pic>
        <p:nvPicPr>
          <p:cNvPr id="1026" name="Picture 2" descr="Bird flu virus, illustration - Stock Image - F017/2618 - Science Photo 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4229336"/>
            <a:ext cx="3155732" cy="21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 hely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smtClean="0"/>
              <a:t>Normatív közigazgatási aktusok</a:t>
            </a:r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Nyitott címzetti kör.</a:t>
            </a:r>
          </a:p>
          <a:p>
            <a:r>
              <a:rPr lang="hu-HU" dirty="0" smtClean="0"/>
              <a:t>A halmaz elemei dinamikusan változnak.</a:t>
            </a:r>
          </a:p>
          <a:p>
            <a:r>
              <a:rPr lang="hu-HU" dirty="0" smtClean="0"/>
              <a:t>Állandó jelleggel érvényesülnek.</a:t>
            </a:r>
          </a:p>
          <a:p>
            <a:r>
              <a:rPr lang="hu-HU" dirty="0" smtClean="0"/>
              <a:t>Automatikusan képesek a joghatás kiváltására.</a:t>
            </a:r>
          </a:p>
          <a:p>
            <a:r>
              <a:rPr lang="hu-HU" dirty="0" smtClean="0"/>
              <a:t>Normatív rendelkezéseket </a:t>
            </a:r>
            <a:r>
              <a:rPr lang="hu-HU" i="1" u="sng" dirty="0" smtClean="0"/>
              <a:t>is</a:t>
            </a:r>
            <a:r>
              <a:rPr lang="hu-HU" dirty="0" smtClean="0"/>
              <a:t> tartalmazhatnak.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 smtClean="0"/>
              <a:t>Egyedi közigazgatási aktusok</a:t>
            </a:r>
            <a:endParaRPr lang="hu-HU" dirty="0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smtClean="0"/>
              <a:t>Zárt címzetti kör.</a:t>
            </a:r>
          </a:p>
          <a:p>
            <a:r>
              <a:rPr lang="hu-HU" dirty="0" smtClean="0"/>
              <a:t>A halmaz elemei „befagyasztottak” egy adott időpillanatban.</a:t>
            </a:r>
          </a:p>
          <a:p>
            <a:r>
              <a:rPr lang="hu-HU" dirty="0" smtClean="0"/>
              <a:t>Az aktust „ki kell nyitni”, ha változik a címzett.</a:t>
            </a:r>
          </a:p>
          <a:p>
            <a:r>
              <a:rPr lang="hu-HU" dirty="0" smtClean="0"/>
              <a:t>Kizárólag egyedi rendelkezéseket tartalmazhatnak.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Normatív aktusok vs. egyedi aktusok</a:t>
            </a:r>
            <a:endParaRPr lang="hu-HU" dirty="0"/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Date</a:t>
            </a:r>
            <a:r>
              <a:rPr lang="hu-HU" dirty="0" smtClean="0"/>
              <a:t>: </a:t>
            </a:r>
            <a:fld id="{547F2960-8C28-4AA4-8AFA-BDCDBB488FAE}" type="datetime1">
              <a:rPr lang="en-GB" smtClean="0"/>
              <a:pPr>
                <a:defRPr/>
              </a:pPr>
              <a:t>10/06/2022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578EA6-C22A-44C3-8272-FBFE50BF05B6}" type="slidenum">
              <a:rPr lang="hu-HU" altLang="hu-HU" smtClean="0"/>
              <a:pPr>
                <a:defRPr/>
              </a:pPr>
              <a:t>3</a:t>
            </a:fld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Előadó: dr. Kálmán János</a:t>
            </a:r>
          </a:p>
        </p:txBody>
      </p:sp>
    </p:spTree>
    <p:extLst>
      <p:ext uri="{BB962C8B-B14F-4D97-AF65-F5344CB8AC3E}">
        <p14:creationId xmlns:p14="http://schemas.microsoft.com/office/powerpoint/2010/main" val="448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rtalom helye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Normatív aktusok vs. egyedi aktusok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Dátum: </a:t>
            </a:r>
            <a:fld id="{ED94C0A9-8898-40BB-81D4-CA5BF2FF6B39}" type="datetime1">
              <a:rPr lang="en-GB" smtClean="0"/>
              <a:pPr>
                <a:defRPr/>
              </a:pPr>
              <a:t>10/06/2022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7B8185-2633-4836-80EC-3435DBE2131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Előadó: dr. Kálmán János</a:t>
            </a:r>
          </a:p>
        </p:txBody>
      </p:sp>
      <p:sp>
        <p:nvSpPr>
          <p:cNvPr id="13" name="Lefelé nyíl 12"/>
          <p:cNvSpPr/>
          <p:nvPr/>
        </p:nvSpPr>
        <p:spPr>
          <a:xfrm>
            <a:off x="4427984" y="1700808"/>
            <a:ext cx="360040" cy="2736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3491880" y="12687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Van-e metszéspont?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556792"/>
            <a:ext cx="4310417" cy="44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artalom hely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hu-HU" sz="2400" i="1" dirty="0" smtClean="0"/>
              <a:t>Állat-járványügyi intézkedések:</a:t>
            </a:r>
          </a:p>
          <a:p>
            <a:pPr lvl="1" algn="just"/>
            <a:r>
              <a:rPr lang="hu-HU" sz="1800" dirty="0" smtClean="0"/>
              <a:t>a) helyi zárlat, </a:t>
            </a:r>
          </a:p>
          <a:p>
            <a:pPr lvl="1" algn="just"/>
            <a:r>
              <a:rPr lang="hu-HU" sz="1800" dirty="0" smtClean="0"/>
              <a:t>b) ebzárlat,</a:t>
            </a:r>
          </a:p>
          <a:p>
            <a:pPr lvl="1" algn="just"/>
            <a:r>
              <a:rPr lang="hu-HU" sz="1800" dirty="0" smtClean="0"/>
              <a:t>c) védőkörzet, </a:t>
            </a:r>
          </a:p>
          <a:p>
            <a:pPr lvl="1" algn="just"/>
            <a:r>
              <a:rPr lang="hu-HU" sz="1800" dirty="0" smtClean="0"/>
              <a:t>d) megfigyelési körzet.</a:t>
            </a:r>
          </a:p>
          <a:p>
            <a:pPr algn="just"/>
            <a:r>
              <a:rPr lang="hu-HU" sz="2400" i="1" dirty="0" smtClean="0"/>
              <a:t>Az élelmiszerláncról és hatósági felügyeletéről szóló 2008. évi XLVI. törvény 51. § (3) bekezdés d)</a:t>
            </a:r>
            <a:r>
              <a:rPr lang="hu-HU" sz="2400" i="1" dirty="0" err="1" smtClean="0"/>
              <a:t>-f</a:t>
            </a:r>
            <a:r>
              <a:rPr lang="hu-HU" sz="2400" i="1" dirty="0" smtClean="0"/>
              <a:t>), s) pont.</a:t>
            </a:r>
          </a:p>
          <a:p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Állategészségügyi ágazat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Date: </a:t>
            </a:r>
            <a:fld id="{547F2960-8C28-4AA4-8AFA-BDCDBB488FAE}" type="datetime1">
              <a:rPr lang="en-GB" smtClean="0"/>
              <a:pPr>
                <a:defRPr/>
              </a:pPr>
              <a:t>10/06/2022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786835-6DE2-4223-8965-72B3194CEF8C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Előadó: dr. Kálmán János</a:t>
            </a:r>
          </a:p>
        </p:txBody>
      </p:sp>
      <p:sp>
        <p:nvSpPr>
          <p:cNvPr id="9" name="Ellipszis 8"/>
          <p:cNvSpPr/>
          <p:nvPr/>
        </p:nvSpPr>
        <p:spPr>
          <a:xfrm>
            <a:off x="3203848" y="4149080"/>
            <a:ext cx="72008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hu-HU" sz="2000" dirty="0" smtClean="0"/>
              <a:t>Járványveszély esetén az egészségügyi államigazgatási szerv (az országos </a:t>
            </a:r>
            <a:r>
              <a:rPr lang="hu-HU" sz="2000" dirty="0" err="1" smtClean="0"/>
              <a:t>tisztifőorvos</a:t>
            </a:r>
            <a:r>
              <a:rPr lang="hu-HU" sz="2000" dirty="0" smtClean="0"/>
              <a:t>) </a:t>
            </a:r>
            <a:r>
              <a:rPr lang="hu-HU" sz="2000" b="1" dirty="0" smtClean="0"/>
              <a:t>közvetlenül megteheti mindazon hatósági intézkedéseket és eljárásokat,</a:t>
            </a:r>
            <a:r>
              <a:rPr lang="hu-HU" sz="2000" dirty="0" smtClean="0"/>
              <a:t> amelyek a járványveszély elhárítása érdekében szükségesek.</a:t>
            </a:r>
          </a:p>
          <a:p>
            <a:pPr algn="just"/>
            <a:r>
              <a:rPr lang="hu-HU" sz="1600" dirty="0" smtClean="0"/>
              <a:t>Az egészségügyi hatósági és igazgatási tevékenységről szóló 1991. évi XI. törvény11. § (5) bekezdés.</a:t>
            </a:r>
          </a:p>
          <a:p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Népegészségügyi ágazat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Date: </a:t>
            </a:r>
            <a:fld id="{547F2960-8C28-4AA4-8AFA-BDCDBB488FAE}" type="datetime1">
              <a:rPr lang="en-GB" smtClean="0"/>
              <a:pPr>
                <a:defRPr/>
              </a:pPr>
              <a:t>10/06/2022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786835-6DE2-4223-8965-72B3194CEF8C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Előadó: dr. Kálmán János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340768"/>
            <a:ext cx="446449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zis 9"/>
          <p:cNvSpPr/>
          <p:nvPr/>
        </p:nvSpPr>
        <p:spPr>
          <a:xfrm>
            <a:off x="395536" y="4797152"/>
            <a:ext cx="115212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rtalom helye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Kitekintés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Date: </a:t>
            </a:r>
            <a:fld id="{CA591CFA-AF41-4946-9646-0BF25793F25C}" type="datetime1">
              <a:rPr lang="en-GB" smtClean="0"/>
              <a:pPr>
                <a:defRPr/>
              </a:pPr>
              <a:t>10/06/2022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ECB606-9F68-48B9-8D24-882AF63EA21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Előadó: dr. Kálmán János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6159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Záró gondolatok: az </a:t>
            </a:r>
            <a:r>
              <a:rPr lang="hu-HU" dirty="0" err="1" smtClean="0"/>
              <a:t>Ákr</a:t>
            </a:r>
            <a:r>
              <a:rPr lang="hu-HU" dirty="0" smtClean="0"/>
              <a:t>. </a:t>
            </a:r>
            <a:r>
              <a:rPr lang="hu-HU" dirty="0"/>
              <a:t>g</a:t>
            </a:r>
            <a:r>
              <a:rPr lang="hu-HU" dirty="0" smtClean="0"/>
              <a:t>yenge pontjai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Date: </a:t>
            </a:r>
            <a:fld id="{CA591CFA-AF41-4946-9646-0BF25793F25C}" type="datetime1">
              <a:rPr lang="en-GB" smtClean="0"/>
              <a:pPr>
                <a:defRPr/>
              </a:pPr>
              <a:t>10/06/2022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ECB606-9F68-48B9-8D24-882AF63EA21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Előadó: dr. Kálmán </a:t>
            </a:r>
            <a:r>
              <a:rPr lang="hu-HU" dirty="0" smtClean="0"/>
              <a:t>János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676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9"/>
          <p:cNvSpPr>
            <a:spLocks noGrp="1"/>
          </p:cNvSpPr>
          <p:nvPr>
            <p:ph type="title"/>
          </p:nvPr>
        </p:nvSpPr>
        <p:spPr bwMode="auto">
          <a:xfrm>
            <a:off x="457200" y="20716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Köszönöm a megtisztelő figyelmet!</a:t>
            </a:r>
          </a:p>
        </p:txBody>
      </p:sp>
      <p:pic>
        <p:nvPicPr>
          <p:cNvPr id="21510" name="Kép 10" descr="Szechenyi_Istvan_Egyetem_balos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22494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2860</TotalTime>
  <Words>327</Words>
  <Application>Microsoft Office PowerPoint</Application>
  <PresentationFormat>Diavetítés a képernyőre (4:3 oldalarány)</PresentationFormat>
  <Paragraphs>67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Calibri</vt:lpstr>
      <vt:lpstr>Century Gothic</vt:lpstr>
      <vt:lpstr>Főcím</vt:lpstr>
      <vt:lpstr>Egyéni tervezés</vt:lpstr>
      <vt:lpstr>PowerPoint-bemutató</vt:lpstr>
      <vt:lpstr>Felütés – járványok kora</vt:lpstr>
      <vt:lpstr>Normatív aktusok vs. egyedi aktusok</vt:lpstr>
      <vt:lpstr>Normatív aktusok vs. egyedi aktusok</vt:lpstr>
      <vt:lpstr>Állategészségügyi ágazat</vt:lpstr>
      <vt:lpstr>Népegészségügyi ágazat</vt:lpstr>
      <vt:lpstr>Kitekintés</vt:lpstr>
      <vt:lpstr>Záró gondolatok: az Ákr. gyenge pontjai</vt:lpstr>
      <vt:lpstr>Köszönöm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Nagyi</dc:creator>
  <cp:lastModifiedBy>JIG</cp:lastModifiedBy>
  <cp:revision>189</cp:revision>
  <dcterms:created xsi:type="dcterms:W3CDTF">2012-03-05T15:57:55Z</dcterms:created>
  <dcterms:modified xsi:type="dcterms:W3CDTF">2022-06-10T09:19:21Z</dcterms:modified>
</cp:coreProperties>
</file>