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1" r:id="rId4"/>
    <p:sldId id="258" r:id="rId5"/>
    <p:sldId id="259" r:id="rId6"/>
    <p:sldId id="260" r:id="rId7"/>
    <p:sldId id="262" r:id="rId8"/>
    <p:sldId id="273" r:id="rId9"/>
    <p:sldId id="265" r:id="rId10"/>
    <p:sldId id="269" r:id="rId11"/>
    <p:sldId id="266" r:id="rId12"/>
    <p:sldId id="268" r:id="rId13"/>
    <p:sldId id="267" r:id="rId14"/>
    <p:sldId id="272" r:id="rId15"/>
  </p:sldIdLst>
  <p:sldSz cx="12192000" cy="6858000"/>
  <p:notesSz cx="6810375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A296A2-4938-4EDC-8D1C-84A00A6BAF1E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E957CEFC-370B-460A-840C-C8A112CF928F}">
      <dgm:prSet phldrT="[Szöveg]"/>
      <dgm:spPr/>
      <dgm:t>
        <a:bodyPr/>
        <a:lstStyle/>
        <a:p>
          <a:r>
            <a:rPr lang="hu-HU" dirty="0"/>
            <a:t>Választási irodák </a:t>
          </a:r>
          <a:r>
            <a:rPr lang="hu-HU" b="0" i="0" dirty="0"/>
            <a:t>tevékenységével kapcsolatos kifogás elbírálása</a:t>
          </a:r>
          <a:endParaRPr lang="hu-HU" dirty="0"/>
        </a:p>
      </dgm:t>
    </dgm:pt>
    <dgm:pt modelId="{4301F93A-D0E1-456F-9B4A-901D27DDB60D}" type="parTrans" cxnId="{35A82A2C-7A98-4BFB-AA5D-8FF3C8F822B6}">
      <dgm:prSet/>
      <dgm:spPr/>
      <dgm:t>
        <a:bodyPr/>
        <a:lstStyle/>
        <a:p>
          <a:endParaRPr lang="hu-HU"/>
        </a:p>
      </dgm:t>
    </dgm:pt>
    <dgm:pt modelId="{C270C919-3BAA-482C-8646-01208AC53102}" type="sibTrans" cxnId="{35A82A2C-7A98-4BFB-AA5D-8FF3C8F822B6}">
      <dgm:prSet/>
      <dgm:spPr/>
      <dgm:t>
        <a:bodyPr/>
        <a:lstStyle/>
        <a:p>
          <a:endParaRPr lang="hu-HU"/>
        </a:p>
      </dgm:t>
    </dgm:pt>
    <dgm:pt modelId="{18034F2E-B6E0-4F26-B975-468873050768}">
      <dgm:prSet phldrT="[Szöveg]"/>
      <dgm:spPr/>
      <dgm:t>
        <a:bodyPr/>
        <a:lstStyle/>
        <a:p>
          <a:r>
            <a:rPr lang="hu-HU" dirty="0"/>
            <a:t>Ellátják a </a:t>
          </a:r>
          <a:r>
            <a:rPr lang="hu-HU" b="0" i="0" dirty="0"/>
            <a:t>választási bizottságok titkársági feladatait, döntésre előkészítik a választási bizottságok hatáskörébe tartozó ügyeket</a:t>
          </a:r>
          <a:endParaRPr lang="hu-HU" dirty="0"/>
        </a:p>
      </dgm:t>
    </dgm:pt>
    <dgm:pt modelId="{F18CC7B9-B050-4F2F-8679-245B01191C61}" type="parTrans" cxnId="{E40D3987-804E-4BE2-B841-1C962203450D}">
      <dgm:prSet/>
      <dgm:spPr/>
      <dgm:t>
        <a:bodyPr/>
        <a:lstStyle/>
        <a:p>
          <a:endParaRPr lang="hu-HU"/>
        </a:p>
      </dgm:t>
    </dgm:pt>
    <dgm:pt modelId="{10D5D2EA-17AF-4996-A6FF-83ABE6A14212}" type="sibTrans" cxnId="{E40D3987-804E-4BE2-B841-1C962203450D}">
      <dgm:prSet/>
      <dgm:spPr/>
      <dgm:t>
        <a:bodyPr/>
        <a:lstStyle/>
        <a:p>
          <a:endParaRPr lang="hu-HU"/>
        </a:p>
      </dgm:t>
    </dgm:pt>
    <dgm:pt modelId="{F0DC90E3-5E96-494A-A209-F46809C54104}" type="pres">
      <dgm:prSet presAssocID="{5AA296A2-4938-4EDC-8D1C-84A00A6BAF1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CCF06531-A6F8-4A52-9BD2-334F1E507066}" type="pres">
      <dgm:prSet presAssocID="{E957CEFC-370B-460A-840C-C8A112CF928F}" presName="arrow" presStyleLbl="node1" presStyleIdx="0" presStyleCnt="2" custScaleX="32823" custRadScaleRad="102639" custRadScaleInc="-664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A8EED2-C7D9-4F0D-B542-DEA81A8504EB}" type="pres">
      <dgm:prSet presAssocID="{18034F2E-B6E0-4F26-B975-468873050768}" presName="arrow" presStyleLbl="node1" presStyleIdx="1" presStyleCnt="2" custScaleX="32780" custRadScaleRad="99195" custRadScaleInc="708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E40D3987-804E-4BE2-B841-1C962203450D}" srcId="{5AA296A2-4938-4EDC-8D1C-84A00A6BAF1E}" destId="{18034F2E-B6E0-4F26-B975-468873050768}" srcOrd="1" destOrd="0" parTransId="{F18CC7B9-B050-4F2F-8679-245B01191C61}" sibTransId="{10D5D2EA-17AF-4996-A6FF-83ABE6A14212}"/>
    <dgm:cxn modelId="{6B01DACB-5E76-4DCB-941D-6F45A4336E73}" type="presOf" srcId="{18034F2E-B6E0-4F26-B975-468873050768}" destId="{68A8EED2-C7D9-4F0D-B542-DEA81A8504EB}" srcOrd="0" destOrd="0" presId="urn:microsoft.com/office/officeart/2005/8/layout/arrow5"/>
    <dgm:cxn modelId="{50594E48-9A67-42F6-8BBC-18402D3AE31C}" type="presOf" srcId="{E957CEFC-370B-460A-840C-C8A112CF928F}" destId="{CCF06531-A6F8-4A52-9BD2-334F1E507066}" srcOrd="0" destOrd="0" presId="urn:microsoft.com/office/officeart/2005/8/layout/arrow5"/>
    <dgm:cxn modelId="{C0D32CA0-DEBB-4ED3-BE94-104FC7C8DA87}" type="presOf" srcId="{5AA296A2-4938-4EDC-8D1C-84A00A6BAF1E}" destId="{F0DC90E3-5E96-494A-A209-F46809C54104}" srcOrd="0" destOrd="0" presId="urn:microsoft.com/office/officeart/2005/8/layout/arrow5"/>
    <dgm:cxn modelId="{35A82A2C-7A98-4BFB-AA5D-8FF3C8F822B6}" srcId="{5AA296A2-4938-4EDC-8D1C-84A00A6BAF1E}" destId="{E957CEFC-370B-460A-840C-C8A112CF928F}" srcOrd="0" destOrd="0" parTransId="{4301F93A-D0E1-456F-9B4A-901D27DDB60D}" sibTransId="{C270C919-3BAA-482C-8646-01208AC53102}"/>
    <dgm:cxn modelId="{9E0C6545-1676-4762-A9AF-91EB8E666D84}" type="presParOf" srcId="{F0DC90E3-5E96-494A-A209-F46809C54104}" destId="{CCF06531-A6F8-4A52-9BD2-334F1E507066}" srcOrd="0" destOrd="0" presId="urn:microsoft.com/office/officeart/2005/8/layout/arrow5"/>
    <dgm:cxn modelId="{F8B7209D-1558-4574-AC85-1349D51380AF}" type="presParOf" srcId="{F0DC90E3-5E96-494A-A209-F46809C54104}" destId="{68A8EED2-C7D9-4F0D-B542-DEA81A8504EB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F06531-A6F8-4A52-9BD2-334F1E507066}">
      <dsp:nvSpPr>
        <dsp:cNvPr id="0" name=""/>
        <dsp:cNvSpPr/>
      </dsp:nvSpPr>
      <dsp:spPr>
        <a:xfrm rot="16200000">
          <a:off x="1661153" y="790414"/>
          <a:ext cx="1623294" cy="494560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/>
            <a:t>Választási irodák </a:t>
          </a:r>
          <a:r>
            <a:rPr lang="hu-HU" sz="1400" b="0" i="0" kern="1200" dirty="0"/>
            <a:t>tevékenységével kapcsolatos kifogás elbírálása</a:t>
          </a:r>
          <a:endParaRPr lang="hu-HU" sz="1400" kern="1200" dirty="0"/>
        </a:p>
      </dsp:txBody>
      <dsp:txXfrm rot="5400000">
        <a:off x="1" y="2857390"/>
        <a:ext cx="4661524" cy="811647"/>
      </dsp:txXfrm>
    </dsp:sp>
    <dsp:sp modelId="{68A8EED2-C7D9-4F0D-B542-DEA81A8504EB}">
      <dsp:nvSpPr>
        <dsp:cNvPr id="0" name=""/>
        <dsp:cNvSpPr/>
      </dsp:nvSpPr>
      <dsp:spPr>
        <a:xfrm rot="5400000">
          <a:off x="6790574" y="806970"/>
          <a:ext cx="1621167" cy="494560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/>
            <a:t>Ellátják a </a:t>
          </a:r>
          <a:r>
            <a:rPr lang="hu-HU" sz="1400" b="0" i="0" kern="1200" dirty="0"/>
            <a:t>választási bizottságok titkársági feladatait, döntésre előkészítik a választási bizottságok hatáskörébe tartozó ügyeket</a:t>
          </a:r>
          <a:endParaRPr lang="hu-HU" sz="1400" kern="1200" dirty="0"/>
        </a:p>
      </dsp:txBody>
      <dsp:txXfrm rot="-5400000">
        <a:off x="5412062" y="2874478"/>
        <a:ext cx="4661896" cy="8105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B76A76B-FA87-4444-823B-CCF8E526A5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A választási eljárás egyes kihívásai, tapasztalatai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00EA780D-58FD-496A-8636-2B3EB477A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5175315"/>
            <a:ext cx="9148542" cy="1027521"/>
          </a:xfrm>
        </p:spPr>
        <p:txBody>
          <a:bodyPr/>
          <a:lstStyle/>
          <a:p>
            <a:pPr algn="r"/>
            <a:r>
              <a:rPr lang="hu-HU" dirty="0"/>
              <a:t>Nagy </a:t>
            </a:r>
            <a:r>
              <a:rPr lang="hu-HU" dirty="0" err="1"/>
              <a:t>attila</a:t>
            </a:r>
            <a:r>
              <a:rPr lang="hu-HU" dirty="0"/>
              <a:t> </a:t>
            </a:r>
            <a:r>
              <a:rPr lang="hu-HU" dirty="0" err="1"/>
              <a:t>mihály</a:t>
            </a:r>
            <a:endParaRPr lang="hu-HU" dirty="0"/>
          </a:p>
          <a:p>
            <a:pPr algn="r"/>
            <a:r>
              <a:rPr lang="hu-HU" dirty="0"/>
              <a:t>KTE konferencia, 2022.04.28.</a:t>
            </a:r>
          </a:p>
          <a:p>
            <a:pPr algn="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24298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640BAB0-E623-4910-8EAC-198DEC138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Közigazgatás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8676A860-EE91-436D-BF30-ED139E049E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Államigazgatás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ABF3CEC-BADC-4D81-8E96-D68E9CA97E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1600" dirty="0"/>
              <a:t>fővárosi és megyei</a:t>
            </a:r>
          </a:p>
          <a:p>
            <a:pPr marL="0" indent="0">
              <a:buNone/>
            </a:pPr>
            <a:r>
              <a:rPr lang="hu-HU" sz="1600" dirty="0"/>
              <a:t> kormányhivatalok</a:t>
            </a:r>
          </a:p>
          <a:p>
            <a:pPr marL="0" indent="0">
              <a:buNone/>
            </a:pPr>
            <a:endParaRPr lang="hu-HU" sz="1200" dirty="0"/>
          </a:p>
          <a:p>
            <a:pPr marL="0" indent="0">
              <a:buNone/>
            </a:pPr>
            <a:endParaRPr lang="hu-HU" sz="1200" dirty="0"/>
          </a:p>
          <a:p>
            <a:pPr marL="0" indent="0">
              <a:buNone/>
            </a:pPr>
            <a:endParaRPr lang="hu-HU" sz="1200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Nemzeti Választási Iroda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2FDACA25-6DDC-40F5-85C9-5F35F716A3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5358" y="1955116"/>
            <a:ext cx="4396339" cy="576262"/>
          </a:xfrm>
        </p:spPr>
        <p:txBody>
          <a:bodyPr/>
          <a:lstStyle/>
          <a:p>
            <a:r>
              <a:rPr lang="hu-HU" dirty="0"/>
              <a:t> Önkormányzati igazgatás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EA9E5E74-F1AB-43EE-B445-6F33C2CC5C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04873" y="2514600"/>
            <a:ext cx="5429839" cy="389068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/>
              <a:t>		települési és területi     		önkormányzatok</a:t>
            </a:r>
          </a:p>
          <a:p>
            <a:pPr marL="0" indent="0" algn="ctr">
              <a:buNone/>
            </a:pPr>
            <a:r>
              <a:rPr lang="hu-HU" dirty="0"/>
              <a:t>	 </a:t>
            </a:r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/>
              <a:t>		     </a:t>
            </a:r>
          </a:p>
          <a:p>
            <a:pPr marL="0" indent="0" algn="ctr">
              <a:buNone/>
            </a:pPr>
            <a:r>
              <a:rPr lang="hu-HU" dirty="0"/>
              <a:t>		- önkormányzatok bázisán   	  	működő választási irodák;</a:t>
            </a:r>
          </a:p>
          <a:p>
            <a:pPr marL="0" indent="0" algn="ctr">
              <a:buNone/>
            </a:pPr>
            <a:r>
              <a:rPr lang="hu-HU" dirty="0"/>
              <a:t>	- szakmai irányítás, utasítás 	(önkormányzatok között is)</a:t>
            </a:r>
          </a:p>
        </p:txBody>
      </p:sp>
      <p:cxnSp>
        <p:nvCxnSpPr>
          <p:cNvPr id="11" name="Egyenes összekötő nyíllal 10">
            <a:extLst>
              <a:ext uri="{FF2B5EF4-FFF2-40B4-BE49-F238E27FC236}">
                <a16:creationId xmlns:a16="http://schemas.microsoft.com/office/drawing/2014/main" id="{A4088D62-775C-4482-BA23-B18934B307AD}"/>
              </a:ext>
            </a:extLst>
          </p:cNvPr>
          <p:cNvCxnSpPr/>
          <p:nvPr/>
        </p:nvCxnSpPr>
        <p:spPr>
          <a:xfrm>
            <a:off x="6711604" y="1249960"/>
            <a:ext cx="1392572" cy="620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>
            <a:extLst>
              <a:ext uri="{FF2B5EF4-FFF2-40B4-BE49-F238E27FC236}">
                <a16:creationId xmlns:a16="http://schemas.microsoft.com/office/drawing/2014/main" id="{5C26C0BE-B9C3-4154-BCB0-634AD2DF3E14}"/>
              </a:ext>
            </a:extLst>
          </p:cNvPr>
          <p:cNvCxnSpPr/>
          <p:nvPr/>
        </p:nvCxnSpPr>
        <p:spPr>
          <a:xfrm flipH="1">
            <a:off x="2936147" y="1249960"/>
            <a:ext cx="1828800" cy="603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Nyíl: balra-jobbra mutató 13">
            <a:extLst>
              <a:ext uri="{FF2B5EF4-FFF2-40B4-BE49-F238E27FC236}">
                <a16:creationId xmlns:a16="http://schemas.microsoft.com/office/drawing/2014/main" id="{FE1C3DD9-3941-4817-9A4E-237DADDB81DF}"/>
              </a:ext>
            </a:extLst>
          </p:cNvPr>
          <p:cNvSpPr/>
          <p:nvPr/>
        </p:nvSpPr>
        <p:spPr>
          <a:xfrm>
            <a:off x="4177717" y="3573710"/>
            <a:ext cx="2080470" cy="59561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Nyíl: balra-jobbra mutató 14">
            <a:extLst>
              <a:ext uri="{FF2B5EF4-FFF2-40B4-BE49-F238E27FC236}">
                <a16:creationId xmlns:a16="http://schemas.microsoft.com/office/drawing/2014/main" id="{96077402-8229-41C8-A046-3BC729B32BC5}"/>
              </a:ext>
            </a:extLst>
          </p:cNvPr>
          <p:cNvSpPr/>
          <p:nvPr/>
        </p:nvSpPr>
        <p:spPr>
          <a:xfrm>
            <a:off x="4177717" y="4941116"/>
            <a:ext cx="2080470" cy="59561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7627D708-F436-42C9-9FCF-A5575AEA1D0D}"/>
              </a:ext>
            </a:extLst>
          </p:cNvPr>
          <p:cNvSpPr txBox="1"/>
          <p:nvPr/>
        </p:nvSpPr>
        <p:spPr>
          <a:xfrm>
            <a:off x="3892492" y="3053593"/>
            <a:ext cx="2919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Törvényességi felügyelet</a:t>
            </a: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87BF4E6A-5EAF-4217-8C7E-0B7FA1FBD45D}"/>
              </a:ext>
            </a:extLst>
          </p:cNvPr>
          <p:cNvSpPr txBox="1"/>
          <p:nvPr/>
        </p:nvSpPr>
        <p:spPr>
          <a:xfrm>
            <a:off x="2189019" y="4423600"/>
            <a:ext cx="6549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Választási igazgatás: Országos államigazgatási feladat</a:t>
            </a:r>
          </a:p>
        </p:txBody>
      </p:sp>
    </p:spTree>
    <p:extLst>
      <p:ext uri="{BB962C8B-B14F-4D97-AF65-F5344CB8AC3E}">
        <p14:creationId xmlns:p14="http://schemas.microsoft.com/office/powerpoint/2010/main" val="2427459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84A6B87-30AA-411A-917D-ADBC3B8C4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választási irodák eljárását érintő kérdések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C5A3436-691C-4152-A23B-D13F0E7DD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Szavazókörök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dirty="0"/>
              <a:t>A szavazókörök számát, sorszámát és területi beosztását, valamint a szavazóhelyiségek címét a HVI vezetője határozattal állapítja meg úgy, hogy egy szavazókörre mintegy hatszáz, legfeljebb ezerötszáz, a központi névjegyzékben szereplő választópolgár jusson, de minden településen legyen legalább egy szavazókör.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dirty="0"/>
              <a:t>A szavazókörök kialakítását érintő változásokat a HVI vezetője folyamatosan figyelemmel kíséri, és szükség esetén módosítja a szavazóköri beosztást. A szavazókörök kialakításáról és felülvizsgálatáról szóló határozat ellen fellebbezés nyújtható be.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dirty="0"/>
              <a:t>A külképviseleti névjegyzékbe felvett választópolgár a külképviseleten, vagy ha a külképviselet épülete nem alkalmas a szavazás lebonyolítására, a külképviselet által biztosított egyéb helyiségben szavazhat. A szavazás céljára szükség esetén több helyiséget kell biztosítani.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dirty="0"/>
              <a:t>A külképviseleti szavazás esetén akkor sincs formális döntés, ha adott külképviseleten a szavazás ellehetetlenül például háborús esemény vagy a járványügyi korlátozások miatt.</a:t>
            </a:r>
          </a:p>
        </p:txBody>
      </p:sp>
    </p:spTree>
    <p:extLst>
      <p:ext uri="{BB962C8B-B14F-4D97-AF65-F5344CB8AC3E}">
        <p14:creationId xmlns:p14="http://schemas.microsoft.com/office/powerpoint/2010/main" val="368244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F236067-1235-409E-8A7C-D8EAEE2B5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Választási irodák eljárását érintő kérdések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6D2685E-E9E9-4D82-B760-DDA3644DE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/>
          </a:p>
          <a:p>
            <a:r>
              <a:rPr lang="hu-HU" dirty="0"/>
              <a:t>Hatáskörtelepítés</a:t>
            </a:r>
          </a:p>
          <a:p>
            <a:pPr algn="just"/>
            <a:r>
              <a:rPr lang="hu-HU" dirty="0"/>
              <a:t>A </a:t>
            </a:r>
            <a:r>
              <a:rPr lang="hu-HU" dirty="0" err="1"/>
              <a:t>Ve</a:t>
            </a:r>
            <a:r>
              <a:rPr lang="hu-HU" dirty="0"/>
              <a:t>. 76. § (1) bekezdés a) pontja alapján a központi névjegyzék vezetéséről az NVI gondoskodik.</a:t>
            </a:r>
          </a:p>
          <a:p>
            <a:pPr algn="just"/>
            <a:r>
              <a:rPr lang="hu-HU" dirty="0"/>
              <a:t>A </a:t>
            </a:r>
            <a:r>
              <a:rPr lang="hu-HU" dirty="0" err="1"/>
              <a:t>Ve</a:t>
            </a:r>
            <a:r>
              <a:rPr lang="hu-HU" dirty="0"/>
              <a:t>. 91. § (1) bekezdés a)-b) pontjai alapján ugyanakkor a magyarországi lakcímmel rendelkező választópolgár a központi névjegyzékkel kapcsolatos kérelmet lakóhelye vagy tartózkodási helye szerinti helyi választási irodához nyújthatja be.</a:t>
            </a:r>
          </a:p>
          <a:p>
            <a:r>
              <a:rPr lang="hu-HU" dirty="0"/>
              <a:t>A helyi választási iroda a kérelmet el is bírálja.</a:t>
            </a:r>
          </a:p>
        </p:txBody>
      </p:sp>
    </p:spTree>
    <p:extLst>
      <p:ext uri="{BB962C8B-B14F-4D97-AF65-F5344CB8AC3E}">
        <p14:creationId xmlns:p14="http://schemas.microsoft.com/office/powerpoint/2010/main" val="96489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4324997-1F49-4EFC-9C5A-429D77457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Választási bizottságok eljárását érintő kérdések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617BD2A-0246-4EBE-9D0E-543AE87B3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 lnSpcReduction="10000"/>
          </a:bodyPr>
          <a:lstStyle/>
          <a:p>
            <a:r>
              <a:rPr lang="hu-HU" dirty="0"/>
              <a:t>Joghatóság kérdésköre</a:t>
            </a:r>
          </a:p>
          <a:p>
            <a:pPr algn="just"/>
            <a:r>
              <a:rPr lang="hu-HU" dirty="0"/>
              <a:t>Tisztességes eljárás feltételei: Rövid határidők - sérülhet fegyverek egyenlőségének elve, érintett nem feltétlenül tud jelen lenni az ülésen.</a:t>
            </a:r>
          </a:p>
          <a:p>
            <a:pPr algn="just"/>
            <a:r>
              <a:rPr lang="hu-HU" dirty="0"/>
              <a:t>Bizonyítás határai: </a:t>
            </a:r>
            <a:r>
              <a:rPr lang="hu-HU" dirty="0" err="1"/>
              <a:t>Ve</a:t>
            </a:r>
            <a:r>
              <a:rPr lang="hu-HU" dirty="0"/>
              <a:t>. 43. § (1) A választási bizottság a rendelkezésére álló bizonyítékok alapján tisztázza a döntéshozatalhoz szükséges tényállást. </a:t>
            </a:r>
            <a:r>
              <a:rPr lang="hu-HU" dirty="0" err="1"/>
              <a:t>Ve</a:t>
            </a:r>
            <a:r>
              <a:rPr lang="hu-HU" dirty="0"/>
              <a:t>. 218. § (1) A választási bizottság a kifogásról a rendelkezésére álló adatok alapján dönt. </a:t>
            </a:r>
            <a:r>
              <a:rPr lang="hu-HU" dirty="0" err="1"/>
              <a:t>Ve</a:t>
            </a:r>
            <a:r>
              <a:rPr lang="hu-HU" dirty="0"/>
              <a:t>. 43. § (4) A választási bizottság vagy a választási iroda által hivatalosan ismert és a köztudomású tényeket nem kell bizonyítani. Könnyen – online lekérdezéssel elérhető információk felhasználhatóak-e?</a:t>
            </a:r>
          </a:p>
          <a:p>
            <a:r>
              <a:rPr lang="hu-HU" dirty="0"/>
              <a:t>Közlés: hivatalos iratként postai úton – kivéve ha személyesen átadták –  felesleges adminisztratív teher a legtöbb eseteben.</a:t>
            </a:r>
          </a:p>
        </p:txBody>
      </p:sp>
    </p:spTree>
    <p:extLst>
      <p:ext uri="{BB962C8B-B14F-4D97-AF65-F5344CB8AC3E}">
        <p14:creationId xmlns:p14="http://schemas.microsoft.com/office/powerpoint/2010/main" val="952313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8875EED1-8D47-41AA-8395-B4779982A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995197"/>
            <a:ext cx="8825660" cy="1653180"/>
          </a:xfrm>
        </p:spPr>
        <p:txBody>
          <a:bodyPr/>
          <a:lstStyle/>
          <a:p>
            <a:r>
              <a:rPr lang="hu-HU" dirty="0"/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498531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ADCE6F6-D316-4E96-B2D6-1A36EE4C5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Választási szervek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2A31F18-2230-4767-B550-C9A2DBE79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3312" y="1426827"/>
            <a:ext cx="4396338" cy="576262"/>
          </a:xfrm>
        </p:spPr>
        <p:txBody>
          <a:bodyPr/>
          <a:lstStyle/>
          <a:p>
            <a:pPr algn="ctr"/>
            <a:r>
              <a:rPr lang="hu-HU" dirty="0"/>
              <a:t>Választási bizottságok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03350061-12F6-4EE8-86EE-8407B80AA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112" y="2114026"/>
            <a:ext cx="4853540" cy="4142312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hu-H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választópolgárok független, kizárólag a törvénynek alárendelt szervei, amelyeknek elsődleges feladata a választási eredmény megállapítása, a választások tisztaságának, törvényességének biztosítása, a pártatlanság érvényesítése és szükség esetén a választás törvényes rendjének helyreállítása.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Jogorvoslati kérelmek elbírálása.</a:t>
            </a: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élprofesszionális szervek, választott és delegált tagokból állnak.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választott tagokat az NVB esetében az Országgyűlés, más választási bizottságok esetében a </a:t>
            </a:r>
            <a:r>
              <a:rPr lang="hu-HU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hu-H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alapján hatáskörrel és illetékességgel rendelkező képviselő-testület, illetve közgyűlés választja meg.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delegált tagokat pártok, illetve listát állító jelölő szervezetek, független jelöltek bízzák meg. </a:t>
            </a:r>
            <a:endParaRPr lang="hu-HU" dirty="0"/>
          </a:p>
          <a:p>
            <a:endParaRPr lang="hu-HU" dirty="0"/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0CD80B93-EA91-490F-B28B-9F7307DBD9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11696" y="1426827"/>
            <a:ext cx="4396339" cy="576262"/>
          </a:xfrm>
        </p:spPr>
        <p:txBody>
          <a:bodyPr/>
          <a:lstStyle/>
          <a:p>
            <a:pPr algn="ctr"/>
            <a:r>
              <a:rPr lang="hu-HU" dirty="0"/>
              <a:t>Választási irodák</a:t>
            </a:r>
          </a:p>
        </p:txBody>
      </p:sp>
      <p:sp>
        <p:nvSpPr>
          <p:cNvPr id="7" name="Tartalom helye 6">
            <a:extLst>
              <a:ext uri="{FF2B5EF4-FFF2-40B4-BE49-F238E27FC236}">
                <a16:creationId xmlns:a16="http://schemas.microsoft.com/office/drawing/2014/main" id="{4C30D10C-3D36-477C-A65B-C2808982D8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54495" y="2114026"/>
            <a:ext cx="4781410" cy="4142312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hu-HU" sz="18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kumimoji="0" lang="hu-H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rofesszionális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szervek, a választások előkészítésével, szervezésével, lebonyolításával, a választópolgárok, a jelöltek és a jelölő szervezetek tájékoztatásával, a választási adatok kezelésével és a választás technikai feltételeinek biztosításával összefüggő feladatokat látnak el.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Ellátják a választási bizottságok titkársági feladatait, döntésre előkészítik a választási bizottságok hatáskörébe tartozó ügyeket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sz="18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NVI  – kivételével nem intézményesült szervek.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incsenek a választási irodával közvetlenül közszolgálati vagy közalkalmazotti jogviszonyban álló alkalmazottak és a munkatársak száma is változó.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választási iroda tagjait a választási iroda vezetője a választási iroda feladatainak végrehajtásához szükséges számban bízza meg határozatlan időre. A megbízáshoz alapjogviszony szükséges (közszolgálati tisztviselő, kormánytisztviselő, közalkalmazott, kivételes esetekben polgármesteri hivatal munkavállalója).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268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ADCE6F6-D316-4E96-B2D6-1A36EE4C5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453438"/>
            <a:ext cx="9404723" cy="1400530"/>
          </a:xfrm>
        </p:spPr>
        <p:txBody>
          <a:bodyPr/>
          <a:lstStyle/>
          <a:p>
            <a:pPr algn="ctr"/>
            <a:r>
              <a:rPr lang="hu-HU" dirty="0"/>
              <a:t>Választási szervek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2A31F18-2230-4767-B550-C9A2DBE792A8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0" y="2224117"/>
            <a:ext cx="4395788" cy="576262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/>
              <a:t>Választási bizottságok</a:t>
            </a:r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0CD80B93-EA91-490F-B28B-9F7307DBD9DC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670378" y="2115060"/>
            <a:ext cx="4395787" cy="576262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/>
              <a:t>Választási irodák</a:t>
            </a:r>
          </a:p>
        </p:txBody>
      </p:sp>
      <p:cxnSp>
        <p:nvCxnSpPr>
          <p:cNvPr id="8" name="Egyenes összekötő nyíllal 7">
            <a:extLst>
              <a:ext uri="{FF2B5EF4-FFF2-40B4-BE49-F238E27FC236}">
                <a16:creationId xmlns:a16="http://schemas.microsoft.com/office/drawing/2014/main" id="{1CFCA8D1-5733-4069-97F6-052C50B3CC1C}"/>
              </a:ext>
            </a:extLst>
          </p:cNvPr>
          <p:cNvCxnSpPr/>
          <p:nvPr/>
        </p:nvCxnSpPr>
        <p:spPr>
          <a:xfrm flipH="1">
            <a:off x="3380763" y="1166070"/>
            <a:ext cx="1853967" cy="948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>
            <a:extLst>
              <a:ext uri="{FF2B5EF4-FFF2-40B4-BE49-F238E27FC236}">
                <a16:creationId xmlns:a16="http://schemas.microsoft.com/office/drawing/2014/main" id="{16E3B544-71A3-4DBA-8588-5A64AA1DD802}"/>
              </a:ext>
            </a:extLst>
          </p:cNvPr>
          <p:cNvCxnSpPr/>
          <p:nvPr/>
        </p:nvCxnSpPr>
        <p:spPr>
          <a:xfrm>
            <a:off x="6954473" y="1233182"/>
            <a:ext cx="1803633" cy="881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6A7EDB56-7AAF-4559-82A6-5B8123AEF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2269759"/>
              </p:ext>
            </p:extLst>
          </p:nvPr>
        </p:nvGraphicFramePr>
        <p:xfrm>
          <a:off x="880844" y="719666"/>
          <a:ext cx="1015906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0812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CC26486-6D9D-4A2A-8CF2-12E49774A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választási szerveket érintő kérdések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5971BD5-C319-4BD4-8A8B-DF4E7F889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Választási bizottságok megalakítása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22. §-a szerint az országgyűlési egyéni választókerületi választási bizottság három tagját és legalább két póttagot az országgyűlési egyéni választókerület székhelye szerinti település képviselő-testülete választja meg; személyükre az országgyűlési egyéni választókerületi választási iroda vezetője tesz indítványt. 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25. § (1)-(2) bekezdései értelmében az indítványhoz módosító javaslat nem nyújtható be, ugyanakkor, ha az indítvány benyújtását követően, a választási iroda vezetője által javasolt személy a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17. § vagy 18. §-ban foglalt feltételeknek nem felel meg, elhalálozik vagy a megbízatást nem vállalja, a választási iroda vezetője az indítványt módosíthatja.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Csongrád-Csanád 04. számú Országgyűlési Egyéni Választókerületi Választási Bizottság megalakítása során a jegyző a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25. §-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ának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nem megfelelő módon módosította indítványát.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 őrzi az őrzőket? </a:t>
            </a:r>
            <a:r>
              <a:rPr lang="hu-HU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hu-H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alapján nincs </a:t>
            </a:r>
            <a:r>
              <a:rPr lang="hu-HU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hivatalbóli</a:t>
            </a:r>
            <a:r>
              <a:rPr lang="hu-H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jogorvoslat e tárgykörben. Törvényességi felügyeleti eljárás túl időigényes. A bizottság tagjainak megválasztása során felmerülő esetleges jogsértések milyen eljárás keretében vizsgálhatók hatékonyan? </a:t>
            </a: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04293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31CFE3-905B-4355-8558-15C946436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választási szerveket érintő kérdések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072FB66-312A-4C46-A60F-60F3DCBA8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Választási bizottsági tagok összeférhetetlensége</a:t>
            </a:r>
          </a:p>
          <a:p>
            <a:pPr algn="just"/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18. § (2) bekezdés d) pontja szerint nem lehet a választási bizottság választott tagja a központi államigazgatási szervekről, valamint a Kormány tagjai és az államtitkárok jogállásáról szóló törvény szerinti központi államigazgatási szervvel vagy a választási bizottság illetékességi területén hatáskörrel rendelkező egyéb közigazgatási szervvel kormányzati szolgálati jogviszonyban, politikai szolgálati jogviszonyban, biztosi jogviszonyban, szolgálati vagy más, munkavégzésre irányuló jogviszonyban álló személy a közalkalmazott kivételével.</a:t>
            </a:r>
          </a:p>
          <a:p>
            <a:pPr algn="just"/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szabályozás egyik célja annak kizárása, hogy olyan szervek munkatársai legyenek választott választási bizottsági tagok, amelyek közvetlenül vagy közvetve a Kormány irányítása, felügyelete alatt állnak. </a:t>
            </a:r>
          </a:p>
          <a:p>
            <a:pPr algn="just"/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területi közigazgatás és az oktatási igazgatás átalakítása miatt egyre többen lesznek érintettek ezen összeférhetetlenségi ok kapcsán.</a:t>
            </a:r>
          </a:p>
        </p:txBody>
      </p:sp>
    </p:spTree>
    <p:extLst>
      <p:ext uri="{BB962C8B-B14F-4D97-AF65-F5344CB8AC3E}">
        <p14:creationId xmlns:p14="http://schemas.microsoft.com/office/powerpoint/2010/main" val="2507460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31CFE3-905B-4355-8558-15C946436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választási szerveket érintő kérdések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072FB66-312A-4C46-A60F-60F3DCBA8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Választási bizottsági tagok összeférhetetlensége</a:t>
            </a:r>
          </a:p>
          <a:p>
            <a:pPr marL="0" indent="0" algn="just">
              <a:buNone/>
            </a:pP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pedagógusok hagyományosan a szavazatszámláló bizottságokban közreműködők egyik fontos bázisát jelentik, ezért a törvény a közalkalmazottakat kiveszi az összeférhetetlenség alól.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 a kivétel viszont a szakképzési centrumok esetében nem érvényesülhet. Az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Szkt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26. § (6) bekezdés  alapján a szakképzési centrum vezető állású munkavállalója a szakképzési centrummal munkaviszonyban, más foglalkoztatottja a szakképzési centrummal munkaviszonyban vagy megbízási jogviszonyban áll.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illetékeségi területen hatáskörrel rendelkező egyéb közigazgatási szervek kategóriája korábban jellemzően a helyi szerveket jelentette, de mára például Budapest Főváros Kormányhivatala rendelkezik olyan hatáskörrel, amelyet az ország egész területére </a:t>
            </a:r>
            <a:r>
              <a:rPr lang="hu-H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kiterjedően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elláthat.</a:t>
            </a:r>
          </a:p>
        </p:txBody>
      </p:sp>
    </p:spTree>
    <p:extLst>
      <p:ext uri="{BB962C8B-B14F-4D97-AF65-F5344CB8AC3E}">
        <p14:creationId xmlns:p14="http://schemas.microsoft.com/office/powerpoint/2010/main" val="3331986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31CFE3-905B-4355-8558-15C946436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választási szerveket érintő kérdések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072FB66-312A-4C46-A60F-60F3DCBA8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552034"/>
          </a:xfrm>
        </p:spPr>
        <p:txBody>
          <a:bodyPr>
            <a:normAutofit/>
          </a:bodyPr>
          <a:lstStyle/>
          <a:p>
            <a:r>
              <a:rPr lang="hu-HU" dirty="0"/>
              <a:t>Választási bizottságok véleménynyilvánítási szabadsága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bizottság elnökének vagy tagjának politikai véleménynyilvánítása</a:t>
            </a:r>
          </a:p>
          <a:p>
            <a:pPr marL="0" indent="0" algn="just">
              <a:buNone/>
            </a:pP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választási bizottságok a választópolgárok független, kizárólag a törvénynek alárendelt szervei, amelyeknek elsődleges feladata a választási eredmény megállapítása, a választások tisztaságának, törvényességének biztosítása, a pártatlanság érvényesítése és szükség esetén a választás törvényes rendjének helyreállítása.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hu-H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TVI, HVI: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Kttv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85. § (4) bekezdése értelmében „a kormánytisztviselő nem folytathat olyan tevékenységet, nem tanúsíthat olyan magatartást, amely hivatalához méltatlan, vagy amely pártatlan, befolyástól mentes tevékenységét veszélyeztetné</a:t>
            </a:r>
          </a:p>
        </p:txBody>
      </p:sp>
    </p:spTree>
    <p:extLst>
      <p:ext uri="{BB962C8B-B14F-4D97-AF65-F5344CB8AC3E}">
        <p14:creationId xmlns:p14="http://schemas.microsoft.com/office/powerpoint/2010/main" val="785404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31CFE3-905B-4355-8558-15C946436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választási szerveket érintő kérdések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072FB66-312A-4C46-A60F-60F3DCBA8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552034"/>
          </a:xfrm>
        </p:spPr>
        <p:txBody>
          <a:bodyPr>
            <a:normAutofit fontScale="85000" lnSpcReduction="10000"/>
          </a:bodyPr>
          <a:lstStyle/>
          <a:p>
            <a:r>
              <a:rPr lang="hu-HU" dirty="0"/>
              <a:t>Választási bizottságok véleménynyilvánítási szabadsága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bizottság elnökének vagy tagjának politikai véleménynyilvánítása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164/2022. számú NVB határozat: Pest Megye 3. számú </a:t>
            </a:r>
            <a:r>
              <a:rPr lang="hu-HU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OEVB elnöke 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olyan tartalmú Facebook bejegyzéseket tett közzé, illetve osztott meg, amelyek alkalmasak az OEVB függetlenségének és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pártatlanságának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aláásására. A bejegyzések és a megosztások között a Miniszterelnök személyét, tevékenységét, továbbá a kormányzópárt politikáját kritizáló kijelentések olvashatók. Az NVB a jogsértést megállapította.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Kvk.VI.39.308/2022/5. számú határozat: </a:t>
            </a:r>
            <a:r>
              <a:rPr lang="hu-HU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Kúria az NVB határozatát helybenhagyta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választási bizottság választott tagjai közül megválasztott OEVB elnöknek párton kívülinek, függetlennek és pártatlannak kell lennie, kommunikációját csak az Alaptörvény IX. cikk (1) bekezdésében és a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14. § (1) bekezdésében foglaltakkal összhangban, azoknak megfelelően folytathatja. Az elnöknek a véleménynyilvánítás szabadságát úgy kell gyakorolnia, hogy az megfeleljen a választott tisztségére vonatkozó törvényi követelményeknek, melyeknek megtartása a véleménynyilvánítási joga szükséges mértékű korlátozását nem haladja meg.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168/2022. számú NVB határozat: Pest Megye 3. számú </a:t>
            </a:r>
            <a:r>
              <a:rPr lang="hu-HU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OEVB megbízott tagja 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több alkalommal olyan tartalmú Facebook bejegyzést tett közzé, illetve osztott meg, amely az NVB szerint alkalmas volt az OEVB függetlenségének és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pártatlanságának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aláásására, ezért a jogsértést megállapította.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Kvk.VI.39.309/2022/5. </a:t>
            </a:r>
            <a:r>
              <a:rPr lang="hu-HU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Kúria az NVB határozatát megváltoztatta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választási bizottság megbízott (delegált) tagja a bizottsági munkáján kívüli politikai véleménynyilvánításában – kifejezett törvényi rendelkezés hiányában – nem korlátozható.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886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31CFE3-905B-4355-8558-15C946436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választási szerveket érintő kérdések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072FB66-312A-4C46-A60F-60F3DCBA8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552034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Választási irodák jogállása</a:t>
            </a:r>
          </a:p>
          <a:p>
            <a:endParaRPr lang="hu-HU" dirty="0"/>
          </a:p>
          <a:p>
            <a:pPr>
              <a:buFont typeface="Wingdings" panose="05000000000000000000" pitchFamily="2" charset="2"/>
              <a:buChar char="v"/>
            </a:pPr>
            <a:r>
              <a:rPr lang="hu-HU" dirty="0"/>
              <a:t>NVI kivételével nem költségvetési szervek</a:t>
            </a:r>
          </a:p>
          <a:p>
            <a:pPr marL="0" indent="0" algn="just">
              <a:buNone/>
            </a:pPr>
            <a:r>
              <a:rPr lang="hu-HU" dirty="0"/>
              <a:t>NVI függetlenségének fokmérője, hogy a </a:t>
            </a:r>
            <a:r>
              <a:rPr lang="hu-HU" dirty="0" err="1"/>
              <a:t>Ve</a:t>
            </a:r>
            <a:r>
              <a:rPr lang="hu-HU" dirty="0"/>
              <a:t>. 54. § (1)-(2) bekezdése alapján olyan fejezeti jogosítványokkal felruházott központi költségvetési szerv, amelynek költségvetése az Országgyűlés költségvetési fejezetén belül önálló címet képez. Tárgyévi költségvetésének kiadási és bevételi főösszegei kizárólag az Országgyűlés által csökkenthetők.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dirty="0"/>
              <a:t>Választási költségek fedezete</a:t>
            </a:r>
          </a:p>
          <a:p>
            <a:pPr marL="0" indent="0" algn="just">
              <a:buNone/>
            </a:pPr>
            <a:r>
              <a:rPr lang="hu-HU" dirty="0"/>
              <a:t>Miniszteri rendeleti szabályozás</a:t>
            </a:r>
          </a:p>
          <a:p>
            <a:pPr marL="0" indent="0" algn="just">
              <a:buNone/>
            </a:pPr>
            <a:r>
              <a:rPr lang="hu-HU" dirty="0"/>
              <a:t>Az NVI a választás pénzügyi fedezetének a TVI-t/HVI-t, OEVI-t megillető részét az illetékes fővárosi, megyei önkormányzat hivatalának/települési önkormányzat polgármesteri hivatalának  fizetési számlájára utalja át.</a:t>
            </a:r>
          </a:p>
          <a:p>
            <a:pPr marL="0" indent="0" algn="just">
              <a:buNone/>
            </a:pPr>
            <a:endParaRPr lang="hu-HU" dirty="0"/>
          </a:p>
          <a:p>
            <a:endParaRPr lang="hu-HU" dirty="0"/>
          </a:p>
          <a:p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528268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3776</TotalTime>
  <Words>1521</Words>
  <Application>Microsoft Office PowerPoint</Application>
  <PresentationFormat>Szélesvásznú</PresentationFormat>
  <Paragraphs>102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</vt:lpstr>
      <vt:lpstr>Wingdings 3</vt:lpstr>
      <vt:lpstr>Ion</vt:lpstr>
      <vt:lpstr>A választási eljárás egyes kihívásai, tapasztalatai</vt:lpstr>
      <vt:lpstr>Választási szervek</vt:lpstr>
      <vt:lpstr>Választási szervek  </vt:lpstr>
      <vt:lpstr>A választási szerveket érintő kérdések</vt:lpstr>
      <vt:lpstr>A választási szerveket érintő kérdések</vt:lpstr>
      <vt:lpstr>A választási szerveket érintő kérdések</vt:lpstr>
      <vt:lpstr>A választási szerveket érintő kérdések</vt:lpstr>
      <vt:lpstr>A választási szerveket érintő kérdések</vt:lpstr>
      <vt:lpstr>A választási szerveket érintő kérdések</vt:lpstr>
      <vt:lpstr>Közigazgatás</vt:lpstr>
      <vt:lpstr>A választási irodák eljárását érintő kérdések</vt:lpstr>
      <vt:lpstr>Választási irodák eljárását érintő kérdések</vt:lpstr>
      <vt:lpstr>Választási bizottságok eljárását érintő kérdések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választási eljárás egyes kihívásai, tapasztalatai</dc:title>
  <dc:creator>PDM</dc:creator>
  <cp:lastModifiedBy>JIG</cp:lastModifiedBy>
  <cp:revision>59</cp:revision>
  <cp:lastPrinted>2022-04-20T11:27:00Z</cp:lastPrinted>
  <dcterms:created xsi:type="dcterms:W3CDTF">2022-03-11T10:32:21Z</dcterms:created>
  <dcterms:modified xsi:type="dcterms:W3CDTF">2022-06-14T05:05:18Z</dcterms:modified>
</cp:coreProperties>
</file>