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57" r:id="rId4"/>
    <p:sldId id="258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Balázs István" initials="DBI" lastIdx="1" clrIdx="0">
    <p:extLst>
      <p:ext uri="{19B8F6BF-5375-455C-9EA6-DF929625EA0E}">
        <p15:presenceInfo xmlns:p15="http://schemas.microsoft.com/office/powerpoint/2012/main" userId="Dr. Balázs Istvá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28BA8-FEEF-4DFF-AFF7-94B6B33CC2C7}" type="datetimeFigureOut">
              <a:rPr lang="hu-HU" smtClean="0"/>
              <a:t>2022. 04. 27.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2127-D658-43A3-AA8D-2E755EDE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73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fővárosi és megyei kormányhivatali ügyek növekedése mögött elsősorban az a munkamegosztás tükröződik, miszerint az egyszerűbb elbírálású, de tömegesen előforduló ügyek maradtak járási szinten, míg a bonyolultabb kerültek területi szintre. További okok lehetnek az összes számnak a bázisul választott 2019-es évhez viszonyított csökkenése mögött a fellebbezések kivezetése a rendszerből.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1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helyi önkormányzatoknál intézett államigazgatási ügyek csökkenésének oka,  jegyzői hatáskörök átvételének előre tervezett koncepcionális megvalósításán túl (pl. építés hatósági ügyek),fontos ok lehet még a helyi adókra és a gépjárműadókra vonatkozó veszélyhelyzeti jogalkotás.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32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ügyintézési határidőnek a területi kormányhivataloknál történő hirtelen megugrásának három fő oka lehet. Egyrészt a már hivatkozott hatásköri növekedés és annak a megfelelő kapacitással történő lefedettségének a hiánya, ami </a:t>
            </a:r>
            <a:r>
              <a:rPr lang="hu-HU" dirty="0" err="1" smtClean="0"/>
              <a:t>reziliencia</a:t>
            </a:r>
            <a:r>
              <a:rPr lang="hu-HU" dirty="0" smtClean="0"/>
              <a:t> kérdés, de ide sorolhatók a veszélyhelyzettel kapcsolatos terhek hatása, melyek így együttesen ezt a kiugróan rossz eredményt hozták. Ugyanakkor jól kivehetők a helyzet rendezésére irányuló törekvések gyors hatásai is, mint a jogorvoslati rendszer reformjának a fellebbezést kivezető eleme aktiválása, az ezzel kapcsolatos hatásköri átalakítások, továbbá az engedélyezési rendszert módosító ellenőrzött bejelentés bevezetése.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98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fellebbezésnek, mint általános szubjektív jogorvoslat kivezetésének kiemelendő hatása az ügyszámra kézenfekvő. Ugyanakkor a </a:t>
            </a:r>
            <a:r>
              <a:rPr lang="hu-HU" dirty="0" err="1" smtClean="0"/>
              <a:t>hivatalbóli</a:t>
            </a:r>
            <a:r>
              <a:rPr lang="hu-HU" dirty="0" smtClean="0"/>
              <a:t> jogorvoslatok mérséklődése meglepő, hiszen a közigazgatási perekben lehetővé tett a pergátló szerepük miatt ennek ellenkezője volt várható (</a:t>
            </a:r>
            <a:r>
              <a:rPr lang="hu-HU" dirty="0" err="1" smtClean="0"/>
              <a:t>reziliencia</a:t>
            </a:r>
            <a:r>
              <a:rPr lang="hu-HU" dirty="0" smtClean="0"/>
              <a:t> kérdés, vagy egyszerű kapacitáshiány?)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58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tendenciákból az látszik, hogy a fellebbezés általános jellegének megszüntetése nem eredményezte a  közigazgatási perek azonos számú növekedését. Ez lehet a két intézmény közti jogalapi, illetve eljárásjogi különbségek miatt, de lehetnek más okai is. Minden esetre a naturális számok a jogvédelmi szint csökkenését valószínűsitik inkább.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04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adatok összevetése nehéz, mivel más volt a Kp. Hatálybalépése előtti szerkezet.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97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5612 esetből  a pert indító felperes szempontjából legfeljebb 1468 minősíthető relatív sikeresnek. (26,12%)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47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2020-hoz képest –más szerkezetet alkalmazva a Kp. miatt 2021-ben a fellebbezés kivezetése miatt közel megduplázódott (9281) ügyszám mellett az eredményesség még –több, mint 6%-</a:t>
            </a:r>
            <a:r>
              <a:rPr lang="hu-HU" dirty="0" err="1" smtClean="0"/>
              <a:t>al</a:t>
            </a:r>
            <a:r>
              <a:rPr lang="hu-HU" dirty="0" smtClean="0"/>
              <a:t>-tovább csökkent. (1864/20,08%)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2127-D658-43A3-AA8D-2E755EDE211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1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240-D430-4AA3-A746-B0DD228430AA}" type="datetime1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18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933-EDD5-45F2-A134-B33F0DA500D6}" type="datetime1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1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0C32-E5F7-4E7A-BE1D-09BD9C5FB042}" type="datetime1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53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24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44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24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29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0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26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26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47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0BBC-00B2-4A8A-85FE-747B98FC1050}" type="datetime1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30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77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575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00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A681-0A34-4CB1-8766-03A87F773053}" type="datetime1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88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41D3-686E-4878-8863-F2C49EDF0068}" type="datetime1">
              <a:rPr lang="hu-HU" smtClean="0"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71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2D3-1CAC-4426-B7B7-D0D489A4B777}" type="datetime1">
              <a:rPr lang="hu-HU" smtClean="0"/>
              <a:t>2022. 04. 27.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7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366F-E265-463C-9228-61A9A554687E}" type="datetime1">
              <a:rPr lang="hu-HU" smtClean="0"/>
              <a:t>2022. 04. 27.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2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6D-14DE-428B-B78F-3F730EBE9B1B}" type="datetime1">
              <a:rPr lang="hu-HU" smtClean="0"/>
              <a:t>2022. 04. 27.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6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FA75-C19C-479E-AC19-BFF3520AF7E5}" type="datetime1">
              <a:rPr lang="hu-HU" smtClean="0"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977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7EF-F83B-43EA-8954-79C042F0C2ED}" type="datetime1">
              <a:rPr lang="hu-HU" smtClean="0"/>
              <a:t>2022. 04. 27.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96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BC32-E435-4011-89F4-27D58FBD4A9B}" type="datetime1">
              <a:rPr lang="hu-HU" smtClean="0"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FA33-EF0F-4FCE-B45F-2E05B032FB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9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2022. 04. 27.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1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2.mtmt.hu/gui2/?type=authors&amp;mode=browse&amp;sel=10008953" TargetMode="External"/><Relationship Id="rId2" Type="http://schemas.openxmlformats.org/officeDocument/2006/relationships/hyperlink" Target="https://m2.mtmt.hu/gui2/?type=authors&amp;mode=browse&amp;sel=100149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2.mtmt.hu/gui2/?mode=browse&amp;params=publication;32550431" TargetMode="External"/><Relationship Id="rId4" Type="http://schemas.openxmlformats.org/officeDocument/2006/relationships/hyperlink" Target="https://m2.mtmt.hu/gui2/?mode=browse&amp;params=publication;3255044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5604" y="3399128"/>
            <a:ext cx="5318166" cy="996062"/>
          </a:xfrm>
        </p:spPr>
        <p:txBody>
          <a:bodyPr>
            <a:noAutofit/>
          </a:bodyPr>
          <a:lstStyle/>
          <a:p>
            <a:pPr algn="l"/>
            <a:r>
              <a:rPr lang="hu-HU" sz="4800" dirty="0">
                <a:solidFill>
                  <a:schemeClr val="bg1"/>
                </a:solidFill>
              </a:rPr>
              <a:t>A közigazgatási hatósági eljárási jog alkalmazásának egyes aktuális kérdései a veszélyhelyzet idején</a:t>
            </a:r>
            <a:endParaRPr lang="hu-HU"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02293" y="4796972"/>
            <a:ext cx="5004789" cy="3682010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Balázs István</a:t>
            </a:r>
            <a:endParaRPr lang="hu-HU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A közigazgatási bírósági eljárások belső      szerkezete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6879" y="1998618"/>
            <a:ext cx="8474958" cy="4506684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53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6577" y="234496"/>
            <a:ext cx="10515600" cy="1325563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A közigazgatási perek eredményessége 2020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1188" y="1679208"/>
            <a:ext cx="8766377" cy="481236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9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4662" y="209007"/>
            <a:ext cx="9969137" cy="1481682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0070C0"/>
                </a:solidFill>
              </a:rPr>
              <a:t>A közigazgatási perek eredményessége 2021</a:t>
            </a:r>
            <a:endParaRPr lang="hu-HU" sz="4000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468" y="1353523"/>
            <a:ext cx="9969137" cy="550447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39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563" y="96764"/>
            <a:ext cx="10515600" cy="1325563"/>
          </a:xfrm>
        </p:spPr>
        <p:txBody>
          <a:bodyPr/>
          <a:lstStyle/>
          <a:p>
            <a:r>
              <a:rPr lang="hu-HU" dirty="0" smtClean="0"/>
              <a:t>      </a:t>
            </a:r>
            <a:r>
              <a:rPr lang="hu-HU" dirty="0" smtClean="0">
                <a:solidFill>
                  <a:srgbClr val="0070C0"/>
                </a:solidFill>
              </a:rPr>
              <a:t>Néhány tendenciáról, konklúziók helyett.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562" y="1205345"/>
            <a:ext cx="10453255" cy="4528272"/>
          </a:xfrm>
        </p:spPr>
        <p:txBody>
          <a:bodyPr>
            <a:noAutofit/>
          </a:bodyPr>
          <a:lstStyle/>
          <a:p>
            <a:r>
              <a:rPr lang="hu-HU" dirty="0" smtClean="0"/>
              <a:t>Az OSAP és OBH statisztikák belső szerkezete még nem tudta teljesen követni a változásokat, ezért felhasználásuk csak korlátozott lehet, még is tendenciájukban jelzés értékűek,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Ákr</a:t>
            </a:r>
            <a:r>
              <a:rPr lang="hu-HU" dirty="0" smtClean="0"/>
              <a:t>. általános jellegének érvényesülése visszaszorulóban van,</a:t>
            </a:r>
          </a:p>
          <a:p>
            <a:r>
              <a:rPr lang="hu-HU" dirty="0" smtClean="0"/>
              <a:t>Ugyan csak csökkenőben/változóban van az ügyfelek jogvédelmi szintje, ezen belül az engedélyek (ellenőrzött bejelentések) esetében még a jogérvényesítés eszközei is kikerülhetnek a közigazgatási jog köréből,</a:t>
            </a:r>
          </a:p>
          <a:p>
            <a:r>
              <a:rPr lang="hu-HU" dirty="0" smtClean="0"/>
              <a:t>A közigazgatási reform és a veszélyhelyzeti intézkedések közös eredője felszínre hozott jónéhány diszfunkcionális jelenséget,</a:t>
            </a:r>
          </a:p>
          <a:p>
            <a:r>
              <a:rPr lang="hu-HU" dirty="0" smtClean="0"/>
              <a:t>A kutatások folytatódnak, ez csak egy pillanatkép és vitaalap, mely hamarosan publikálásra kerül (Közigazgatás Tudomány),de a kutatás folytatódik az esetleg megfogalmazott kritikák figyelembevételével.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21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</a:t>
            </a:r>
            <a:r>
              <a:rPr lang="hu-HU" dirty="0" smtClean="0">
                <a:solidFill>
                  <a:srgbClr val="0070C0"/>
                </a:solidFill>
              </a:rPr>
              <a:t>A kutatásról és módszereiről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3300" dirty="0" smtClean="0"/>
              <a:t>Közös JTI-s kutatások Hoffman Istvánnal.</a:t>
            </a:r>
          </a:p>
          <a:p>
            <a:r>
              <a:rPr lang="hu-HU" sz="3300" dirty="0" smtClean="0"/>
              <a:t>A jogi szabályozás elemzése (jogalkalmazói joggyakorlat és dogmatikai elemzések, ahol lehetséges)</a:t>
            </a:r>
          </a:p>
          <a:p>
            <a:r>
              <a:rPr lang="hu-HU" sz="3300" dirty="0" smtClean="0"/>
              <a:t>Közigazgatás-tudományi megközelítésé: statisztikai adatok vizsgálata és elemzése a rendelkezésre álló OSAP hatósági statisztikái, valamint a bírósági statisztikák feldolgozásával (</a:t>
            </a:r>
            <a:r>
              <a:rPr lang="hu-HU" sz="3300" dirty="0" smtClean="0">
                <a:solidFill>
                  <a:srgbClr val="FF0000"/>
                </a:solidFill>
              </a:rPr>
              <a:t>Hoffman István munkái</a:t>
            </a:r>
            <a:r>
              <a:rPr lang="hu-HU" sz="3300" dirty="0" smtClean="0"/>
              <a:t>) </a:t>
            </a:r>
          </a:p>
          <a:p>
            <a:r>
              <a:rPr lang="hu-HU" sz="3300" i="1" dirty="0" smtClean="0">
                <a:solidFill>
                  <a:schemeClr val="tx1"/>
                </a:solidFill>
              </a:rPr>
              <a:t>Eddigi kutatási eredmények fontosabb magyar nyelvű publikációi:</a:t>
            </a:r>
          </a:p>
          <a:p>
            <a:r>
              <a:rPr lang="hu-HU" dirty="0">
                <a:hlinkClick r:id="rId2"/>
              </a:rPr>
              <a:t>Hoffman István</a:t>
            </a:r>
            <a:r>
              <a:rPr lang="hu-HU" dirty="0"/>
              <a:t>, </a:t>
            </a:r>
            <a:r>
              <a:rPr lang="hu-HU" dirty="0">
                <a:hlinkClick r:id="rId3"/>
              </a:rPr>
              <a:t>Balázs István</a:t>
            </a:r>
            <a:r>
              <a:rPr lang="hu-HU" dirty="0"/>
              <a:t>: </a:t>
            </a:r>
            <a:r>
              <a:rPr lang="hu-HU" dirty="0">
                <a:hlinkClick r:id="rId4"/>
              </a:rPr>
              <a:t>A közigazgatási jog – a változó tartalmú különleges jogrend </a:t>
            </a:r>
            <a:r>
              <a:rPr lang="hu-HU" dirty="0" err="1" smtClean="0">
                <a:hlinkClick r:id="rId4"/>
              </a:rPr>
              <a:t>idején</a:t>
            </a:r>
            <a:r>
              <a:rPr lang="hu-HU" dirty="0" err="1" smtClean="0"/>
              <a:t>,In</a:t>
            </a:r>
            <a:r>
              <a:rPr lang="hu-HU" dirty="0"/>
              <a:t>: </a:t>
            </a:r>
            <a:r>
              <a:rPr lang="hu-HU" dirty="0" err="1"/>
              <a:t>Gárdos</a:t>
            </a:r>
            <a:r>
              <a:rPr lang="hu-HU" dirty="0"/>
              <a:t>-Orosz, Fruzsina; Lőrincz, Viktor Olivér (</a:t>
            </a:r>
            <a:r>
              <a:rPr lang="hu-HU" dirty="0" err="1"/>
              <a:t>szerk</a:t>
            </a:r>
            <a:r>
              <a:rPr lang="hu-HU" dirty="0"/>
              <a:t>.) </a:t>
            </a:r>
            <a:r>
              <a:rPr lang="hu-HU" dirty="0">
                <a:hlinkClick r:id="rId5"/>
              </a:rPr>
              <a:t>Jogi diagnózisok II. : A </a:t>
            </a:r>
            <a:r>
              <a:rPr lang="hu-HU" dirty="0" err="1">
                <a:hlinkClick r:id="rId5"/>
              </a:rPr>
              <a:t>Covid</a:t>
            </a:r>
            <a:r>
              <a:rPr lang="hu-HU" dirty="0">
                <a:hlinkClick r:id="rId5"/>
              </a:rPr>
              <a:t> 19 világjárvány hatásai a jogrendszerre.</a:t>
            </a:r>
            <a:r>
              <a:rPr lang="hu-HU" dirty="0"/>
              <a:t> Budapest,  </a:t>
            </a:r>
            <a:r>
              <a:rPr lang="hu-HU" dirty="0" err="1"/>
              <a:t>L’Harmattan</a:t>
            </a:r>
            <a:r>
              <a:rPr lang="hu-HU" dirty="0"/>
              <a:t> (2021) 491 p. pp. 251-284. , 34 p.</a:t>
            </a:r>
          </a:p>
          <a:p>
            <a:r>
              <a:rPr lang="hu-HU" dirty="0">
                <a:hlinkClick r:id="rId3"/>
              </a:rPr>
              <a:t>Balázs István</a:t>
            </a:r>
            <a:r>
              <a:rPr lang="hu-HU" dirty="0"/>
              <a:t>, </a:t>
            </a:r>
            <a:r>
              <a:rPr lang="hu-HU" dirty="0">
                <a:hlinkClick r:id="rId2"/>
              </a:rPr>
              <a:t>Hoffman István</a:t>
            </a:r>
            <a:r>
              <a:rPr lang="hu-HU" dirty="0"/>
              <a:t>: Közigazgatás és koronavírus-a közigazgatási jog </a:t>
            </a:r>
            <a:r>
              <a:rPr lang="hu-HU" dirty="0" err="1"/>
              <a:t>rezilienciája</a:t>
            </a:r>
            <a:r>
              <a:rPr lang="hu-HU" dirty="0"/>
              <a:t>, vagy annak bukása? KÖZJOGI SZEMLE 13 : 3 pp. 1-10. </a:t>
            </a: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67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     A közigazgatási hatósági eljárásjogi     szabályozás változásai a COVID idején.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Ideiglenes</a:t>
            </a:r>
            <a:r>
              <a:rPr lang="hu-HU" sz="3200" dirty="0" smtClean="0"/>
              <a:t> módosítások, változtatások, melyek célja főként az ügyfélkontaktusok csökkentése, az ügyféli terhek csökkentése (pl. a személyi okmányok érvényességének meghosszabbítása, ügyintézési </a:t>
            </a:r>
            <a:r>
              <a:rPr lang="hu-HU" sz="3200" dirty="0" smtClean="0">
                <a:solidFill>
                  <a:srgbClr val="FF0000"/>
                </a:solidFill>
              </a:rPr>
              <a:t>határidők változtatása, a tárgyalások korlátozásai egyes ágazatokban, az ellenőrzött </a:t>
            </a:r>
            <a:r>
              <a:rPr lang="hu-HU" sz="3200" dirty="0" err="1" smtClean="0">
                <a:solidFill>
                  <a:srgbClr val="FF0000"/>
                </a:solidFill>
              </a:rPr>
              <a:t>bejelentés,</a:t>
            </a:r>
            <a:r>
              <a:rPr lang="hu-HU" sz="3200" dirty="0" err="1" smtClean="0"/>
              <a:t>stb</a:t>
            </a:r>
            <a:r>
              <a:rPr lang="hu-HU" sz="3200" dirty="0" smtClean="0"/>
              <a:t>.),</a:t>
            </a:r>
          </a:p>
          <a:p>
            <a:r>
              <a:rPr lang="hu-HU" sz="3200" dirty="0" smtClean="0">
                <a:solidFill>
                  <a:srgbClr val="FF0000"/>
                </a:solidFill>
              </a:rPr>
              <a:t>A COVID előtt </a:t>
            </a:r>
            <a:r>
              <a:rPr lang="hu-HU" sz="3200" dirty="0" smtClean="0"/>
              <a:t>elkezdett, főként a jogorvoslati rendszert érintő reformok befejezése,</a:t>
            </a:r>
          </a:p>
          <a:p>
            <a:r>
              <a:rPr lang="hu-HU" sz="3200" dirty="0" smtClean="0">
                <a:solidFill>
                  <a:srgbClr val="FF0000"/>
                </a:solidFill>
              </a:rPr>
              <a:t>Összhatásában napjainkra </a:t>
            </a:r>
            <a:r>
              <a:rPr lang="hu-HU" sz="3200" dirty="0" smtClean="0"/>
              <a:t>az </a:t>
            </a:r>
            <a:r>
              <a:rPr lang="hu-HU" sz="3200" dirty="0" err="1" smtClean="0"/>
              <a:t>Ákr</a:t>
            </a:r>
            <a:r>
              <a:rPr lang="hu-HU" sz="3200" dirty="0" smtClean="0"/>
              <a:t>. általános jellegének eróziója, az ágazati specifikus szabályozások erősödése,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6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4033" y="-1"/>
            <a:ext cx="10073639" cy="1384664"/>
          </a:xfrm>
        </p:spPr>
        <p:txBody>
          <a:bodyPr>
            <a:normAutofit/>
          </a:bodyPr>
          <a:lstStyle/>
          <a:p>
            <a:r>
              <a:rPr lang="hu-HU" dirty="0" smtClean="0"/>
              <a:t>   </a:t>
            </a:r>
            <a:r>
              <a:rPr lang="hu-HU" dirty="0" smtClean="0">
                <a:solidFill>
                  <a:srgbClr val="0070C0"/>
                </a:solidFill>
              </a:rPr>
              <a:t>Feladat – és hatásköri átrendeződés-1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3163" y="1066800"/>
            <a:ext cx="9758182" cy="5793355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6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r>
              <a:rPr lang="hu-HU" dirty="0" smtClean="0">
                <a:solidFill>
                  <a:srgbClr val="0070C0"/>
                </a:solidFill>
              </a:rPr>
              <a:t>Feladat – és hatásköri átrendeződés-2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641" y="1306644"/>
            <a:ext cx="9165693" cy="5204992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62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A feladat-és hatásköri változások és a COVID együttes hatása az ügyintézési határidőkre.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3749" y="1877986"/>
            <a:ext cx="7302137" cy="486254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59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312598"/>
            <a:ext cx="10515600" cy="1325563"/>
          </a:xfrm>
        </p:spPr>
        <p:txBody>
          <a:bodyPr/>
          <a:lstStyle/>
          <a:p>
            <a:r>
              <a:rPr lang="hu-HU" dirty="0" smtClean="0"/>
              <a:t>                 </a:t>
            </a:r>
            <a:r>
              <a:rPr lang="hu-HU" sz="4000" dirty="0" smtClean="0">
                <a:solidFill>
                  <a:srgbClr val="0070C0"/>
                </a:solidFill>
              </a:rPr>
              <a:t>Az ellenőrzött bejelentés</a:t>
            </a:r>
            <a:endParaRPr lang="hu-HU" sz="40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2912" y="996224"/>
            <a:ext cx="10346175" cy="5816023"/>
          </a:xfrm>
        </p:spPr>
        <p:txBody>
          <a:bodyPr>
            <a:noAutofit/>
          </a:bodyPr>
          <a:lstStyle/>
          <a:p>
            <a:r>
              <a:rPr lang="hu-HU" sz="2300" dirty="0" smtClean="0"/>
              <a:t>Példa az ideiglenesnek szánt veszélyhelyzeti jogalkotás megmaradására (91/2020. (V. 8.) Korm. Rendelet szabályozását építik be a </a:t>
            </a:r>
            <a:r>
              <a:rPr lang="hu-HU" altLang="hu-HU" sz="2300" dirty="0"/>
              <a:t>2020. évi LVIII. Törvény a veszélyhelyzet megszűnésével összefüggő átmeneti szabályokról és a járványügyi készültségről (IV. fejezet 398.§-407.§: a hatósági engedélyezések közös szabályai</a:t>
            </a:r>
            <a:r>
              <a:rPr lang="hu-HU" altLang="hu-HU" sz="2300" dirty="0" smtClean="0"/>
              <a:t>),</a:t>
            </a:r>
          </a:p>
          <a:p>
            <a:r>
              <a:rPr lang="hu-HU" altLang="hu-HU" sz="2300" dirty="0" smtClean="0"/>
              <a:t>Példa az </a:t>
            </a:r>
            <a:r>
              <a:rPr lang="hu-HU" altLang="hu-HU" sz="2300" dirty="0" err="1" smtClean="0"/>
              <a:t>Ákr</a:t>
            </a:r>
            <a:r>
              <a:rPr lang="hu-HU" altLang="hu-HU" sz="2300" dirty="0" smtClean="0"/>
              <a:t>. általános jellegének eróziójára (megfelelő eltérésekkel kell alkalmazni)</a:t>
            </a:r>
          </a:p>
          <a:p>
            <a:r>
              <a:rPr lang="hu-HU" altLang="hu-HU" sz="2300" dirty="0" smtClean="0"/>
              <a:t>Igazolása a szubjektív jogvédelem szintjének az ellenérdekű ügyfelek szempontjából történő változásának, különösen a jogorvoslati rendszer egésze átalakulásának tükrében,</a:t>
            </a:r>
          </a:p>
          <a:p>
            <a:r>
              <a:rPr lang="hu-HU" altLang="hu-HU" sz="2300" dirty="0" smtClean="0"/>
              <a:t>De felveti a közigazgatási jogi felelősség elmozdulását más jogági (polgári, büntető) felelősségek felé is, valamint a közérdekűség érvényesítésének változását.</a:t>
            </a:r>
          </a:p>
          <a:p>
            <a:r>
              <a:rPr lang="hu-HU" altLang="hu-HU" sz="2300" dirty="0" smtClean="0"/>
              <a:t>Ugyanakkor a közigazgatásra gyakorolt hatása még megfelelően differenciált OSAP adatok hiányában nem mérhető (ezeket is iktatják ugyanis, mivel az egyszerűsített bejelentés kérelemnek minősül, de a 15 napos határidő hatásaira már történt utalás)</a:t>
            </a:r>
          </a:p>
          <a:p>
            <a:r>
              <a:rPr lang="hu-HU" altLang="hu-HU" sz="2300" dirty="0" smtClean="0"/>
              <a:t>Lehet ez egy paradigmaváltás kezdete ?</a:t>
            </a:r>
            <a:br>
              <a:rPr lang="hu-HU" altLang="hu-HU" sz="2300" dirty="0" smtClean="0"/>
            </a:br>
            <a:endParaRPr lang="hu-HU" sz="2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3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sz="4000" dirty="0" smtClean="0">
                <a:solidFill>
                  <a:srgbClr val="0070C0"/>
                </a:solidFill>
              </a:rPr>
              <a:t>A közigazgatási hatósági eljárás jogorvoslati rendszere változásának hatásai, a fellebbezés általános jellegének megszüntetése.</a:t>
            </a:r>
            <a:endParaRPr lang="hu-HU" sz="4000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269" y="1690688"/>
            <a:ext cx="9684835" cy="496359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73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A közigazgatási perek számának változásai.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79" y="1470441"/>
            <a:ext cx="10426551" cy="4878108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FA33-EF0F-4FCE-B45F-2E05B032FB6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1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949</Words>
  <Application>Microsoft Office PowerPoint</Application>
  <PresentationFormat>Szélesvásznú</PresentationFormat>
  <Paragraphs>62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Office-téma</vt:lpstr>
      <vt:lpstr>1_Office-téma</vt:lpstr>
      <vt:lpstr>A közigazgatási hatósági eljárási jog alkalmazásának egyes aktuális kérdései a veszélyhelyzet idején</vt:lpstr>
      <vt:lpstr>              A kutatásról és módszereiről</vt:lpstr>
      <vt:lpstr>     A közigazgatási hatósági eljárásjogi     szabályozás változásai a COVID idején.</vt:lpstr>
      <vt:lpstr>   Feladat – és hatásköri átrendeződés-1</vt:lpstr>
      <vt:lpstr>  Feladat – és hatásköri átrendeződés-2</vt:lpstr>
      <vt:lpstr>A feladat-és hatásköri változások és a COVID együttes hatása az ügyintézési határidőkre.</vt:lpstr>
      <vt:lpstr>                 Az ellenőrzött bejelentés</vt:lpstr>
      <vt:lpstr> A közigazgatási hatósági eljárás jogorvoslati rendszere változásának hatásai, a fellebbezés általános jellegének megszüntetése.</vt:lpstr>
      <vt:lpstr> A közigazgatási perek számának változásai.</vt:lpstr>
      <vt:lpstr> A közigazgatási bírósági eljárások belső      szerkezete</vt:lpstr>
      <vt:lpstr> A közigazgatási perek eredményessége 2020</vt:lpstr>
      <vt:lpstr>A közigazgatási perek eredményessége 2021</vt:lpstr>
      <vt:lpstr>      Néhány tendenciáról, konklúziók helyett.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közigazgatási hatósági eljárási jog alkalmazásának egyes aktuális kérdései a veszélyhelyzet idején</dc:title>
  <dc:creator>Dr. Balázs István</dc:creator>
  <cp:lastModifiedBy>JIG</cp:lastModifiedBy>
  <cp:revision>26</cp:revision>
  <dcterms:created xsi:type="dcterms:W3CDTF">2022-04-22T13:08:33Z</dcterms:created>
  <dcterms:modified xsi:type="dcterms:W3CDTF">2022-04-27T08:21:50Z</dcterms:modified>
</cp:coreProperties>
</file>